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5" r:id="rId2"/>
    <p:sldMasterId id="2147483665" r:id="rId3"/>
    <p:sldMasterId id="2147483675" r:id="rId4"/>
    <p:sldMasterId id="2147483680" r:id="rId5"/>
    <p:sldMasterId id="2147483685" r:id="rId6"/>
    <p:sldMasterId id="2147483690" r:id="rId7"/>
  </p:sldMasterIdLst>
  <p:notesMasterIdLst>
    <p:notesMasterId r:id="rId37"/>
  </p:notesMasterIdLst>
  <p:handoutMasterIdLst>
    <p:handoutMasterId r:id="rId38"/>
  </p:handoutMasterIdLst>
  <p:sldIdLst>
    <p:sldId id="256" r:id="rId8"/>
    <p:sldId id="318" r:id="rId9"/>
    <p:sldId id="319"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305" r:id="rId25"/>
    <p:sldId id="307" r:id="rId26"/>
    <p:sldId id="292" r:id="rId27"/>
    <p:sldId id="293" r:id="rId28"/>
    <p:sldId id="295" r:id="rId29"/>
    <p:sldId id="299" r:id="rId30"/>
    <p:sldId id="306" r:id="rId31"/>
    <p:sldId id="316" r:id="rId32"/>
    <p:sldId id="317" r:id="rId33"/>
    <p:sldId id="308" r:id="rId34"/>
    <p:sldId id="301" r:id="rId35"/>
    <p:sldId id="302"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3" autoAdjust="0"/>
    <p:restoredTop sz="67038" autoAdjust="0"/>
  </p:normalViewPr>
  <p:slideViewPr>
    <p:cSldViewPr snapToGrid="0" snapToObjects="1" showGuides="1">
      <p:cViewPr varScale="1">
        <p:scale>
          <a:sx n="72" d="100"/>
          <a:sy n="72" d="100"/>
        </p:scale>
        <p:origin x="2118" y="78"/>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9/14/2016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9/14/2016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spherehandbook.org/en/food-security-food-transfers-standard-2-appropriateness-and-acceptability/"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Introduce the session by explaining that Sphere is not just a manual of humanitarian good practice, it is mainly and firstly a statement about rights and duties. It attempts to articulate the contents of these rights and their implications for humanitarian practice.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Individual brainstorming:</a:t>
            </a:r>
          </a:p>
          <a:p>
            <a:pPr marL="171450" indent="-171450">
              <a:buFont typeface="Arial"/>
              <a:buChar char="•"/>
            </a:pPr>
            <a:r>
              <a:rPr lang="en-GB" dirty="0" smtClean="0"/>
              <a:t>Let participants individually write definitions on 2 post-its, one for quality and one for accountability. Then, prompt a few participants on one term and prompt others on the other term. Finally, show the next two slides with definitions.</a:t>
            </a:r>
          </a:p>
          <a:p>
            <a:pPr marL="171450" indent="-171450">
              <a:buFont typeface="Arial"/>
              <a:buChar char="•"/>
            </a:pPr>
            <a:r>
              <a:rPr lang="en-GB" dirty="0" smtClean="0"/>
              <a:t>There is no common definition of quality and accountability (Q&amp;A) in the humanitarian sector but there are common values and principles which are fundamental to humanitarian action.</a:t>
            </a:r>
          </a:p>
          <a:p>
            <a:pPr marL="171450" indent="-171450">
              <a:buFont typeface="Arial"/>
              <a:buChar char="•"/>
            </a:pPr>
            <a:r>
              <a:rPr lang="en-GB" dirty="0" smtClean="0"/>
              <a:t>Those common values and principles have been translated in many ways: Codes of Conduct, the Humanitarian Charter, ethical frameworks and guidelines, rights based approaches, and so 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a:p>
        </p:txBody>
      </p:sp>
    </p:spTree>
    <p:extLst>
      <p:ext uri="{BB962C8B-B14F-4D97-AF65-F5344CB8AC3E}">
        <p14:creationId xmlns:p14="http://schemas.microsoft.com/office/powerpoint/2010/main" val="122585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Explain that this is how Sphere defines quality, relying on the DAC/OECD evaluation criteria.</a:t>
            </a:r>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a:p>
        </p:txBody>
      </p:sp>
    </p:spTree>
    <p:extLst>
      <p:ext uri="{BB962C8B-B14F-4D97-AF65-F5344CB8AC3E}">
        <p14:creationId xmlns:p14="http://schemas.microsoft.com/office/powerpoint/2010/main" val="272799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participants to reflect to whom we are accountable in the first place.</a:t>
            </a:r>
          </a:p>
          <a:p>
            <a:endParaRPr lang="en-GB" dirty="0" smtClean="0"/>
          </a:p>
          <a:p>
            <a:r>
              <a:rPr lang="en-GB" dirty="0" smtClean="0"/>
              <a:t>Accountability is the responsible use by humanitarian agencies of the resources at their disposal. (Sphere Project).</a:t>
            </a:r>
          </a:p>
          <a:p>
            <a:endParaRPr lang="en-GB" dirty="0" smtClean="0"/>
          </a:p>
          <a:p>
            <a:r>
              <a:rPr lang="en-GB" dirty="0" smtClean="0"/>
              <a:t>To achieve this, agencies need to:</a:t>
            </a:r>
          </a:p>
          <a:p>
            <a:pPr marL="171450" indent="-171450">
              <a:buFont typeface="Arial"/>
              <a:buChar char="•"/>
            </a:pPr>
            <a:r>
              <a:rPr lang="en-GB" dirty="0" smtClean="0"/>
              <a:t>Explain how their programmes conform with best practice and commonly agreed commitments (for example, evidence-based standards accepted across the sector) by sharing results and reasons for action and non-action in a particular context in a transparent way.</a:t>
            </a:r>
          </a:p>
          <a:p>
            <a:pPr marL="171450" indent="-171450">
              <a:buFont typeface="Arial"/>
              <a:buChar char="•"/>
            </a:pPr>
            <a:r>
              <a:rPr lang="en-GB" dirty="0" smtClean="0"/>
              <a:t>Involve stakeholders in their work. With regard to affected populations, this means taking into account their needs, concerns and capacities at all stages of humanitarian response, respecting their right to be heard and to be involved in decisions affecting their lives, and providing them with the means to challenge agencies’ decisions.</a:t>
            </a:r>
          </a:p>
          <a:p>
            <a:endParaRPr lang="en-GB" dirty="0" smtClean="0"/>
          </a:p>
          <a:p>
            <a:r>
              <a:rPr lang="en-GB" dirty="0" smtClean="0"/>
              <a:t>The Handbook is a voluntary code and self-regulatory tool for quality and accountability.</a:t>
            </a:r>
          </a:p>
          <a:p>
            <a:r>
              <a:rPr lang="en-GB" dirty="0" smtClean="0"/>
              <a:t>Conforming with Sphere does not mean meeting all the standards and indicators.</a:t>
            </a:r>
          </a:p>
          <a:p>
            <a:r>
              <a:rPr lang="en-GB" dirty="0" smtClean="0"/>
              <a:t>Accountability is first directed to affected communities.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a:p>
        </p:txBody>
      </p:sp>
    </p:spTree>
    <p:extLst>
      <p:ext uri="{BB962C8B-B14F-4D97-AF65-F5344CB8AC3E}">
        <p14:creationId xmlns:p14="http://schemas.microsoft.com/office/powerpoint/2010/main" val="2126036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Sphere Project was </a:t>
            </a:r>
            <a:r>
              <a:rPr lang="en-US" sz="1200" kern="1200" dirty="0" smtClean="0">
                <a:solidFill>
                  <a:schemeClr val="tx1"/>
                </a:solidFill>
                <a:effectLst/>
                <a:latin typeface="+mn-lt"/>
                <a:ea typeface="+mn-ea"/>
                <a:cs typeface="+mn-cs"/>
              </a:rPr>
              <a:t>born of a commitment to quality and accountability.</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a:p>
        </p:txBody>
      </p:sp>
    </p:spTree>
    <p:extLst>
      <p:ext uri="{BB962C8B-B14F-4D97-AF65-F5344CB8AC3E}">
        <p14:creationId xmlns:p14="http://schemas.microsoft.com/office/powerpoint/2010/main" val="3782083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smtClean="0"/>
              <a:t>Bullet point 1: illustrates the process and collaborative nature of the Handbook’s origins.</a:t>
            </a:r>
          </a:p>
          <a:p>
            <a:pPr marL="0" indent="0">
              <a:buFont typeface="Arial" panose="020B0604020202020204" pitchFamily="34" charset="0"/>
              <a:buNone/>
            </a:pPr>
            <a:endParaRPr lang="en-GB" dirty="0" smtClean="0"/>
          </a:p>
          <a:p>
            <a:pPr marL="0" indent="0">
              <a:buFont typeface="Arial" panose="020B0604020202020204" pitchFamily="34" charset="0"/>
              <a:buNone/>
            </a:pPr>
            <a:r>
              <a:rPr lang="en-GB" dirty="0" smtClean="0"/>
              <a:t>Bullet point 2: illustrates the product and its importance.</a:t>
            </a:r>
          </a:p>
          <a:p>
            <a:pPr marL="0" indent="0">
              <a:buFont typeface="Arial" panose="020B0604020202020204" pitchFamily="34" charset="0"/>
              <a:buNone/>
            </a:pPr>
            <a:endParaRPr lang="en-GB" dirty="0" smtClean="0"/>
          </a:p>
          <a:p>
            <a:pPr marL="0" indent="0">
              <a:buFontTx/>
              <a:buNone/>
            </a:pPr>
            <a:r>
              <a:rPr lang="en-US" sz="1200" kern="1200" dirty="0" smtClean="0">
                <a:solidFill>
                  <a:schemeClr val="tx1"/>
                </a:solidFill>
                <a:effectLst/>
                <a:latin typeface="+mn-lt"/>
                <a:ea typeface="+mn-ea"/>
                <a:cs typeface="+mn-cs"/>
              </a:rPr>
              <a:t>You can mention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in 1997, a group of humanitarian NGOs and the RCRC Movement launched the Sphere Project, an initiative </a:t>
            </a:r>
            <a:r>
              <a:rPr lang="en-GB" sz="1200" kern="1200" dirty="0" smtClean="0">
                <a:solidFill>
                  <a:schemeClr val="tx1"/>
                </a:solidFill>
                <a:effectLst/>
                <a:latin typeface="+mn-lt"/>
                <a:ea typeface="+mn-ea"/>
                <a:cs typeface="+mn-cs"/>
              </a:rPr>
              <a:t>aimed to improve the quality and accountability of humanitarian response.</a:t>
            </a:r>
            <a:endParaRPr lang="en-GB" sz="1200" kern="1200" baseline="0" dirty="0" smtClean="0">
              <a:solidFill>
                <a:schemeClr val="tx1"/>
              </a:solidFill>
              <a:effectLst/>
              <a:latin typeface="+mn-lt"/>
              <a:ea typeface="+mn-ea"/>
              <a:cs typeface="+mn-cs"/>
            </a:endParaRPr>
          </a:p>
          <a:p>
            <a:pPr marL="0" indent="0">
              <a:buFontTx/>
              <a:buNone/>
            </a:pPr>
            <a:endParaRPr lang="en-GB" sz="1200" kern="1200" baseline="0" dirty="0" smtClean="0">
              <a:solidFill>
                <a:schemeClr val="tx1"/>
              </a:solidFill>
              <a:effectLst/>
              <a:latin typeface="+mn-lt"/>
              <a:ea typeface="+mn-ea"/>
              <a:cs typeface="+mn-cs"/>
            </a:endParaRPr>
          </a:p>
          <a:p>
            <a:pPr marL="0" indent="0">
              <a:buFontTx/>
              <a:buNone/>
            </a:pPr>
            <a:r>
              <a:rPr lang="fr-CH" sz="1200" kern="1200" dirty="0" smtClean="0">
                <a:solidFill>
                  <a:schemeClr val="tx1"/>
                </a:solidFill>
                <a:effectLst/>
                <a:latin typeface="+mn-lt"/>
                <a:ea typeface="+mn-ea"/>
                <a:cs typeface="+mn-cs"/>
              </a:rPr>
              <a:t>The aim was to develop a set of standards to guide humanitarian response and a charter on the rights of people affected by disaster.</a:t>
            </a:r>
            <a:endParaRPr lang="en-GB" sz="1200" kern="1200" dirty="0" smtClean="0">
              <a:solidFill>
                <a:schemeClr val="tx1"/>
              </a:solidFill>
              <a:effectLst/>
              <a:latin typeface="+mn-lt"/>
              <a:ea typeface="+mn-ea"/>
              <a:cs typeface="+mn-cs"/>
            </a:endParaRPr>
          </a:p>
          <a:p>
            <a:pPr>
              <a:buFontTx/>
              <a:buNone/>
            </a:pPr>
            <a:endParaRPr lang="en-GB" dirty="0" smtClean="0"/>
          </a:p>
          <a:p>
            <a:pPr marL="0" indent="0">
              <a:buFontTx/>
              <a:buNone/>
            </a:pPr>
            <a:r>
              <a:rPr lang="en-GB" dirty="0" smtClean="0"/>
              <a:t>You can also mention that</a:t>
            </a:r>
            <a:r>
              <a:rPr lang="en-GB" baseline="0" dirty="0" smtClean="0"/>
              <a:t> t</a:t>
            </a:r>
            <a:r>
              <a:rPr lang="en-GB" dirty="0" smtClean="0"/>
              <a:t>he Sphere Handbook is the most widely known and internationally recognised set of common principles and universal minimum standards for humanitarian response. It allows humanitarian actors to provide quality humanitarian response in an accountable manner.</a:t>
            </a:r>
            <a:r>
              <a:rPr lang="en-GB" baseline="0" dirty="0" smtClean="0"/>
              <a:t> </a:t>
            </a:r>
            <a:r>
              <a:rPr lang="en-GB" dirty="0" smtClean="0"/>
              <a:t>This is because the Handbook reflects the sector’s evidence-based best practices, agreed upon through an unprecedented, global and open consultative process.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14</a:t>
            </a:fld>
            <a:endParaRPr lang="en-GB"/>
          </a:p>
        </p:txBody>
      </p:sp>
    </p:spTree>
    <p:extLst>
      <p:ext uri="{BB962C8B-B14F-4D97-AF65-F5344CB8AC3E}">
        <p14:creationId xmlns:p14="http://schemas.microsoft.com/office/powerpoint/2010/main" val="807064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Sphere is oriented towards and for the populations affected by disasters.</a:t>
            </a:r>
          </a:p>
          <a:p>
            <a:endParaRPr lang="en-GB" dirty="0" smtClean="0"/>
          </a:p>
          <a:p>
            <a:r>
              <a:rPr lang="en-GB" dirty="0" smtClean="0"/>
              <a:t>It is a quality-driven project with a rights-based approach.</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a:p>
        </p:txBody>
      </p:sp>
    </p:spTree>
    <p:extLst>
      <p:ext uri="{BB962C8B-B14F-4D97-AF65-F5344CB8AC3E}">
        <p14:creationId xmlns:p14="http://schemas.microsoft.com/office/powerpoint/2010/main" val="1662963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fr-CH" sz="1200" kern="1200" dirty="0" smtClean="0">
                <a:solidFill>
                  <a:schemeClr val="tx1"/>
                </a:solidFill>
                <a:effectLst/>
                <a:latin typeface="+mn-lt"/>
                <a:ea typeface="+mn-ea"/>
                <a:cs typeface="+mn-cs"/>
              </a:rPr>
              <a:t>State that this slide presents the Sphere Project philosophy.</a:t>
            </a:r>
          </a:p>
          <a:p>
            <a:pPr marL="0" lvl="0" indent="0">
              <a:buFontTx/>
              <a:buNone/>
            </a:pPr>
            <a:endParaRPr lang="en-GB" sz="1200" kern="1200" dirty="0" smtClean="0">
              <a:solidFill>
                <a:schemeClr val="tx1"/>
              </a:solidFill>
              <a:effectLst/>
              <a:latin typeface="+mn-lt"/>
              <a:ea typeface="+mn-ea"/>
              <a:cs typeface="+mn-cs"/>
            </a:endParaRPr>
          </a:p>
          <a:p>
            <a:pPr marL="0" lvl="0" indent="0">
              <a:buFontTx/>
              <a:buNone/>
            </a:pPr>
            <a:r>
              <a:rPr lang="en-GB" sz="1200" kern="1200" dirty="0" smtClean="0">
                <a:solidFill>
                  <a:schemeClr val="tx1"/>
                </a:solidFill>
                <a:effectLst/>
                <a:latin typeface="+mn-lt"/>
                <a:ea typeface="+mn-ea"/>
                <a:cs typeface="+mn-cs"/>
              </a:rPr>
              <a:t>Explain that as mentioned at the beginning of the</a:t>
            </a:r>
            <a:r>
              <a:rPr lang="en-GB" sz="1200" kern="1200" baseline="0" dirty="0" smtClean="0">
                <a:solidFill>
                  <a:schemeClr val="tx1"/>
                </a:solidFill>
                <a:effectLst/>
                <a:latin typeface="+mn-lt"/>
                <a:ea typeface="+mn-ea"/>
                <a:cs typeface="+mn-cs"/>
              </a:rPr>
              <a:t> presentation, </a:t>
            </a:r>
            <a:r>
              <a:rPr lang="en-GB" sz="1200" kern="1200" dirty="0" smtClean="0">
                <a:solidFill>
                  <a:schemeClr val="tx1"/>
                </a:solidFill>
                <a:effectLst/>
                <a:latin typeface="+mn-lt"/>
                <a:ea typeface="+mn-ea"/>
                <a:cs typeface="+mn-cs"/>
              </a:rPr>
              <a:t>Sphere is not just a manual for good humanitarian practice; it is first and foremost a statement about the rights of people affected by disasters and the duties of stakeholders involved in humanitarian response.  </a:t>
            </a:r>
          </a:p>
          <a:p>
            <a:pPr marL="0" lvl="0" indent="0">
              <a:buFontTx/>
              <a:buNone/>
            </a:pPr>
            <a:endParaRPr lang="en-GB" sz="1200" kern="1200" dirty="0" smtClean="0">
              <a:solidFill>
                <a:schemeClr val="tx1"/>
              </a:solidFill>
              <a:effectLst/>
              <a:latin typeface="+mn-lt"/>
              <a:ea typeface="+mn-ea"/>
              <a:cs typeface="+mn-cs"/>
            </a:endParaRPr>
          </a:p>
          <a:p>
            <a:pPr marL="0" lvl="0" indent="0">
              <a:buFontTx/>
              <a:buNone/>
            </a:pPr>
            <a:r>
              <a:rPr lang="fr-CH" sz="1200" kern="1200" dirty="0" smtClean="0">
                <a:solidFill>
                  <a:schemeClr val="tx1"/>
                </a:solidFill>
                <a:effectLst/>
                <a:latin typeface="+mn-lt"/>
                <a:ea typeface="+mn-ea"/>
                <a:cs typeface="+mn-cs"/>
              </a:rPr>
              <a:t>The core beliefs also reflect a committment to promote the observance of the principle of humanity (all human beings are born free and equal in dignity) and the humanitarian imperative (every possible step should be taken to alleviate human suffering).</a:t>
            </a:r>
          </a:p>
        </p:txBody>
      </p:sp>
      <p:sp>
        <p:nvSpPr>
          <p:cNvPr id="4" name="Slide Number Placeholder 3"/>
          <p:cNvSpPr>
            <a:spLocks noGrp="1"/>
          </p:cNvSpPr>
          <p:nvPr>
            <p:ph type="sldNum" sz="quarter" idx="10"/>
          </p:nvPr>
        </p:nvSpPr>
        <p:spPr/>
        <p:txBody>
          <a:bodyPr/>
          <a:lstStyle/>
          <a:p>
            <a:fld id="{CB7D2CA1-D120-9748-B6F6-7C32249A9953}" type="slidenum">
              <a:rPr lang="en-GB" smtClean="0"/>
              <a:t>16</a:t>
            </a:fld>
            <a:endParaRPr lang="en-GB"/>
          </a:p>
        </p:txBody>
      </p:sp>
    </p:spTree>
    <p:extLst>
      <p:ext uri="{BB962C8B-B14F-4D97-AF65-F5344CB8AC3E}">
        <p14:creationId xmlns:p14="http://schemas.microsoft.com/office/powerpoint/2010/main" val="3741174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State that you are now going to present the structure of the Sphere Handbook.</a:t>
            </a:r>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a:p>
        </p:txBody>
      </p:sp>
    </p:spTree>
    <p:extLst>
      <p:ext uri="{BB962C8B-B14F-4D97-AF65-F5344CB8AC3E}">
        <p14:creationId xmlns:p14="http://schemas.microsoft.com/office/powerpoint/2010/main" val="3433122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0" dirty="0" smtClean="0"/>
              <a:t>THIS SLIDE IS ANIMATED – FACILITATOR TIMINGS SHOULD MATCH THE FLOW OF THE SLIDE.</a:t>
            </a:r>
          </a:p>
          <a:p>
            <a:endParaRPr lang="en-AU" b="0" dirty="0" smtClean="0"/>
          </a:p>
          <a:p>
            <a:r>
              <a:rPr lang="en-AU" b="0" dirty="0" smtClean="0"/>
              <a:t>Layout – </a:t>
            </a:r>
            <a:r>
              <a:rPr lang="en-AU" b="0" baseline="0" dirty="0" smtClean="0"/>
              <a:t>All the chapters of the Sphere Handbook are interconnected and should be used as such:</a:t>
            </a:r>
          </a:p>
          <a:p>
            <a:endParaRPr lang="en-AU" b="0" baseline="0" dirty="0" smtClean="0"/>
          </a:p>
          <a:p>
            <a:pPr marL="171450" indent="-171450">
              <a:buFont typeface="Arial" panose="020B0604020202020204" pitchFamily="34" charset="0"/>
              <a:buChar char="•"/>
            </a:pPr>
            <a:r>
              <a:rPr lang="en-AU" b="0" dirty="0" smtClean="0"/>
              <a:t>The Humanitarian Charter is</a:t>
            </a:r>
            <a:r>
              <a:rPr lang="en-AU" b="0" baseline="0" dirty="0" smtClean="0"/>
              <a:t> core and reminds us </a:t>
            </a:r>
            <a:r>
              <a:rPr lang="en-AU" b="1" i="1" baseline="0" dirty="0" smtClean="0"/>
              <a:t>why </a:t>
            </a:r>
            <a:r>
              <a:rPr lang="en-AU" b="0" i="0" baseline="0" dirty="0" smtClean="0"/>
              <a:t>we do the work we do (‘the humanitarian imperative’, “humanity”, and people right to life with dignity, right to assistance and right to protection and security). The other chapters of the Handbook put into practice the principles and rights mentioned in the Humanitarian Charter. </a:t>
            </a:r>
          </a:p>
          <a:p>
            <a:pPr marL="0" indent="0">
              <a:buFont typeface="Arial" panose="020B0604020202020204" pitchFamily="34" charset="0"/>
              <a:buNone/>
            </a:pPr>
            <a:endParaRPr lang="en-AU" b="0" i="0" baseline="0" dirty="0" smtClean="0"/>
          </a:p>
          <a:p>
            <a:pPr marL="171450" indent="-171450">
              <a:buFont typeface="Arial" panose="020B0604020202020204" pitchFamily="34" charset="0"/>
              <a:buChar char="•"/>
            </a:pPr>
            <a:r>
              <a:rPr lang="en-AU" b="0" i="0" baseline="0" dirty="0" smtClean="0"/>
              <a:t>The four Protection Principles guide all humanitarian agencies to help protect the affected population and ensure respect for their rights.</a:t>
            </a:r>
          </a:p>
          <a:p>
            <a:pPr marL="0" indent="0">
              <a:buFont typeface="Arial" panose="020B0604020202020204" pitchFamily="34" charset="0"/>
              <a:buNone/>
            </a:pPr>
            <a:endParaRPr lang="en-AU" b="0" i="0" baseline="0" dirty="0" smtClean="0"/>
          </a:p>
          <a:p>
            <a:pPr marL="1714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The cross-cutting themes: the Sphere Handbook considers 8 cross-cutting themes: (1) Children; (2) Older people; (3) Persons with disabilities; (4) Gender; (5) Psychosocial support; (6) HIV and AIDS; (7) Environment; and (8) Disaster risk reduction. The key message of the Sphere Handbook in this respect is that all humanitarian agencies should mainstream these 8 cross-cutting themes throughout their programme cycle.</a:t>
            </a:r>
          </a:p>
          <a:p>
            <a:pPr marL="171450" indent="-171450">
              <a:buFont typeface="Arial" panose="020B0604020202020204" pitchFamily="34" charset="0"/>
              <a:buChar char="•"/>
            </a:pPr>
            <a:endParaRPr lang="en-AU"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The four technical chapters describe </a:t>
            </a:r>
            <a:r>
              <a:rPr lang="en-AU" b="1" i="1" baseline="0" dirty="0" smtClean="0"/>
              <a:t>what</a:t>
            </a:r>
            <a:r>
              <a:rPr lang="en-AU" b="0" i="0" baseline="0" dirty="0" smtClean="0"/>
              <a:t> we should do to deliver quality and accountable humanitarian response. They provide the minimum levels to be attained in humanitarian response in the life-saving sectors of water supply, sanitation and hygiene promotion; food security and nutrition; shelter, settlement and non-food items; and health action. </a:t>
            </a:r>
          </a:p>
          <a:p>
            <a:pPr marL="171450" indent="-171450">
              <a:buFont typeface="Arial" panose="020B0604020202020204" pitchFamily="34" charset="0"/>
              <a:buChar char="•"/>
            </a:pPr>
            <a:endParaRPr lang="en-AU" b="0" i="0" baseline="0" dirty="0" smtClean="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The Handbook now also incorporates the Core Humanitarian Standard (replacing Sphere Handbook 2011 Core Standards’ Chapter). The Core Humanitarian Standard mainly provides the</a:t>
            </a:r>
            <a:r>
              <a:rPr lang="en-AU" b="1" i="0" baseline="0" dirty="0" smtClean="0"/>
              <a:t> </a:t>
            </a:r>
            <a:r>
              <a:rPr lang="en-AU" b="1" i="1" baseline="0" dirty="0" smtClean="0"/>
              <a:t>how</a:t>
            </a:r>
            <a:r>
              <a:rPr lang="en-AU" b="1" i="0" baseline="0" dirty="0" smtClean="0"/>
              <a:t> </a:t>
            </a:r>
            <a:r>
              <a:rPr lang="en-AU" b="0" i="0" baseline="0" dirty="0" smtClean="0"/>
              <a:t>– the processes and approaches that are essential in delivering a principled, accountable and high-quality humanitarian action. </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b="0" baseline="0" dirty="0" smtClean="0"/>
              <a:t>The CHS should </a:t>
            </a:r>
            <a:r>
              <a:rPr lang="en-AU" b="0" i="0" baseline="0" dirty="0" smtClean="0"/>
              <a:t>be linked and used in conjunction with these other chapters of the Sphere Handbook to ensure a holistic, evidence-based and effective response. The CHS is founded on the right to life with dignity, right to protection and security and right to humanitarian assistance that are spelled out in the Humanitarian Charter. The CHS, together with the Protection Principles, should underpin all humanitarian activity and must be used in conjunction with the technical chapters.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AU" i="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AU" i="0" baseline="0" dirty="0" smtClean="0"/>
              <a:t>&lt;END ANIMATIONS&gt;</a:t>
            </a:r>
            <a:endParaRPr lang="en-AU"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18</a:t>
            </a:fld>
            <a:endParaRPr lang="en-GB" dirty="0">
              <a:solidFill>
                <a:prstClr val="black"/>
              </a:solidFill>
            </a:endParaRPr>
          </a:p>
        </p:txBody>
      </p:sp>
    </p:spTree>
    <p:extLst>
      <p:ext uri="{BB962C8B-B14F-4D97-AF65-F5344CB8AC3E}">
        <p14:creationId xmlns:p14="http://schemas.microsoft.com/office/powerpoint/2010/main" val="2454194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noProof="0" dirty="0" smtClean="0">
                <a:solidFill>
                  <a:schemeClr val="tx1"/>
                </a:solidFill>
                <a:effectLst/>
                <a:latin typeface="+mn-lt"/>
                <a:ea typeface="+mn-ea"/>
                <a:cs typeface="+mn-cs"/>
              </a:rPr>
              <a:t>The minimum standards are the translation of the rights-based approach into practical tools.</a:t>
            </a:r>
          </a:p>
          <a:p>
            <a:pPr marL="0" indent="0">
              <a:buFont typeface="Arial" panose="020B0604020202020204" pitchFamily="34" charset="0"/>
              <a:buNone/>
            </a:pPr>
            <a:endParaRPr lang="en-GB" sz="1200" kern="1200" noProof="0" dirty="0" smtClean="0">
              <a:solidFill>
                <a:schemeClr val="tx1"/>
              </a:solidFill>
              <a:effectLst/>
              <a:latin typeface="+mn-lt"/>
              <a:ea typeface="+mn-ea"/>
              <a:cs typeface="+mn-cs"/>
            </a:endParaRPr>
          </a:p>
          <a:p>
            <a:pPr marL="0" indent="0">
              <a:buFont typeface="Arial" panose="020B0604020202020204" pitchFamily="34" charset="0"/>
              <a:buNone/>
            </a:pPr>
            <a:r>
              <a:rPr lang="en-GB" sz="1200" kern="1200" noProof="0" dirty="0" smtClean="0">
                <a:solidFill>
                  <a:schemeClr val="tx1"/>
                </a:solidFill>
                <a:effectLst/>
                <a:latin typeface="+mn-lt"/>
                <a:ea typeface="+mn-ea"/>
                <a:cs typeface="+mn-cs"/>
              </a:rPr>
              <a:t>Explain the difference</a:t>
            </a:r>
            <a:r>
              <a:rPr lang="en-GB" sz="1200" kern="1200" baseline="0" noProof="0" dirty="0" smtClean="0">
                <a:solidFill>
                  <a:schemeClr val="tx1"/>
                </a:solidFill>
                <a:effectLst/>
                <a:latin typeface="+mn-lt"/>
                <a:ea typeface="+mn-ea"/>
                <a:cs typeface="+mn-cs"/>
              </a:rPr>
              <a:t> </a:t>
            </a:r>
            <a:r>
              <a:rPr lang="en-GB" sz="1200" kern="1200" noProof="0" dirty="0" smtClean="0">
                <a:solidFill>
                  <a:schemeClr val="tx1"/>
                </a:solidFill>
                <a:effectLst/>
                <a:latin typeface="+mn-lt"/>
                <a:ea typeface="+mn-ea"/>
                <a:cs typeface="+mn-cs"/>
              </a:rPr>
              <a:t>between standards, indicators, key actions and guidance notes (Slide 16 can help you do</a:t>
            </a:r>
            <a:r>
              <a:rPr lang="en-GB" sz="1200" kern="1200" baseline="0" noProof="0" dirty="0" smtClean="0">
                <a:solidFill>
                  <a:schemeClr val="tx1"/>
                </a:solidFill>
                <a:effectLst/>
                <a:latin typeface="+mn-lt"/>
                <a:ea typeface="+mn-ea"/>
                <a:cs typeface="+mn-cs"/>
              </a:rPr>
              <a:t> so</a:t>
            </a:r>
            <a:r>
              <a:rPr lang="en-GB" sz="1200" kern="1200" noProof="0" dirty="0" smtClean="0">
                <a:solidFill>
                  <a:schemeClr val="tx1"/>
                </a:solidFill>
                <a:effectLst/>
                <a:latin typeface="+mn-lt"/>
                <a:ea typeface="+mn-ea"/>
                <a:cs typeface="+mn-cs"/>
              </a:rPr>
              <a:t>)</a:t>
            </a:r>
            <a:r>
              <a:rPr lang="en-GB" sz="1200" kern="1200" baseline="0" noProof="0" dirty="0" smtClean="0">
                <a:solidFill>
                  <a:schemeClr val="tx1"/>
                </a:solidFill>
                <a:effectLst/>
                <a:latin typeface="+mn-lt"/>
                <a:ea typeface="+mn-ea"/>
                <a:cs typeface="+mn-cs"/>
              </a:rPr>
              <a:t>.</a:t>
            </a:r>
          </a:p>
          <a:p>
            <a:pPr marL="0" indent="0">
              <a:buFont typeface="Arial" panose="020B0604020202020204" pitchFamily="34" charset="0"/>
              <a:buNone/>
            </a:pPr>
            <a:endParaRPr lang="en-GB" dirty="0" smtClean="0"/>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b="0" kern="1200" noProof="0" dirty="0" smtClean="0">
                <a:solidFill>
                  <a:schemeClr val="tx1"/>
                </a:solidFill>
                <a:effectLst/>
                <a:latin typeface="+mn-lt"/>
                <a:ea typeface="+mn-ea"/>
                <a:cs typeface="+mn-cs"/>
              </a:rPr>
              <a:t>Explain the Handbook structure:</a:t>
            </a:r>
            <a:r>
              <a:rPr lang="en-GB" sz="1200" b="0" kern="1200" baseline="0" noProof="0" dirty="0" smtClean="0">
                <a:solidFill>
                  <a:schemeClr val="tx1"/>
                </a:solidFill>
                <a:effectLst/>
                <a:latin typeface="+mn-lt"/>
                <a:ea typeface="+mn-ea"/>
                <a:cs typeface="+mn-cs"/>
              </a:rPr>
              <a:t> t</a:t>
            </a:r>
            <a:r>
              <a:rPr lang="en-GB" sz="1200" kern="1200" noProof="0" dirty="0" smtClean="0">
                <a:solidFill>
                  <a:schemeClr val="tx1"/>
                </a:solidFill>
                <a:effectLst/>
                <a:latin typeface="+mn-lt"/>
                <a:ea typeface="+mn-ea"/>
                <a:cs typeface="+mn-cs"/>
              </a:rPr>
              <a:t>he Humanitarian Charter;</a:t>
            </a:r>
            <a:r>
              <a:rPr lang="en-GB" sz="1200" kern="1200" baseline="0" noProof="0" dirty="0" smtClean="0">
                <a:solidFill>
                  <a:schemeClr val="tx1"/>
                </a:solidFill>
                <a:effectLst/>
                <a:latin typeface="+mn-lt"/>
                <a:ea typeface="+mn-ea"/>
                <a:cs typeface="+mn-cs"/>
              </a:rPr>
              <a:t> t</a:t>
            </a:r>
            <a:r>
              <a:rPr lang="en-GB" sz="1200" kern="1200" noProof="0" dirty="0" smtClean="0">
                <a:solidFill>
                  <a:schemeClr val="tx1"/>
                </a:solidFill>
                <a:effectLst/>
                <a:latin typeface="+mn-lt"/>
                <a:ea typeface="+mn-ea"/>
                <a:cs typeface="+mn-cs"/>
              </a:rPr>
              <a:t>he protection chapter;</a:t>
            </a:r>
            <a:r>
              <a:rPr lang="en-GB" sz="1200" kern="1200" baseline="0" noProof="0" dirty="0" smtClean="0">
                <a:solidFill>
                  <a:schemeClr val="tx1"/>
                </a:solidFill>
                <a:effectLst/>
                <a:latin typeface="+mn-lt"/>
                <a:ea typeface="+mn-ea"/>
                <a:cs typeface="+mn-cs"/>
              </a:rPr>
              <a:t> t</a:t>
            </a:r>
            <a:r>
              <a:rPr lang="en-GB" sz="1200" kern="1200" noProof="0" dirty="0" smtClean="0">
                <a:solidFill>
                  <a:schemeClr val="tx1"/>
                </a:solidFill>
                <a:effectLst/>
                <a:latin typeface="+mn-lt"/>
                <a:ea typeface="+mn-ea"/>
                <a:cs typeface="+mn-cs"/>
              </a:rPr>
              <a:t>he Core</a:t>
            </a:r>
            <a:r>
              <a:rPr lang="en-GB" sz="1200" kern="1200" baseline="0" noProof="0" dirty="0" smtClean="0">
                <a:solidFill>
                  <a:schemeClr val="tx1"/>
                </a:solidFill>
                <a:effectLst/>
                <a:latin typeface="+mn-lt"/>
                <a:ea typeface="+mn-ea"/>
                <a:cs typeface="+mn-cs"/>
              </a:rPr>
              <a:t> Humanitarian Standard (which now replaces the Sphere Core Standards 'Chapter</a:t>
            </a:r>
            <a:r>
              <a:rPr lang="en-GB" sz="1200" kern="1200" noProof="0" dirty="0" smtClean="0">
                <a:solidFill>
                  <a:schemeClr val="tx1"/>
                </a:solidFill>
                <a:effectLst/>
                <a:latin typeface="+mn-lt"/>
                <a:ea typeface="+mn-ea"/>
                <a:cs typeface="+mn-cs"/>
              </a:rPr>
              <a:t>;</a:t>
            </a:r>
            <a:r>
              <a:rPr lang="en-GB" sz="1200" kern="1200" baseline="0" noProof="0" dirty="0" smtClean="0">
                <a:solidFill>
                  <a:schemeClr val="tx1"/>
                </a:solidFill>
                <a:effectLst/>
                <a:latin typeface="+mn-lt"/>
                <a:ea typeface="+mn-ea"/>
                <a:cs typeface="+mn-cs"/>
              </a:rPr>
              <a:t> t</a:t>
            </a:r>
            <a:r>
              <a:rPr lang="en-GB" sz="1200" kern="1200" noProof="0" dirty="0" smtClean="0">
                <a:solidFill>
                  <a:schemeClr val="tx1"/>
                </a:solidFill>
                <a:effectLst/>
                <a:latin typeface="+mn-lt"/>
                <a:ea typeface="+mn-ea"/>
                <a:cs typeface="+mn-cs"/>
              </a:rPr>
              <a:t>he format of standards: MS, KA, KI and GN;</a:t>
            </a:r>
            <a:r>
              <a:rPr lang="en-GB" sz="1200" kern="1200" baseline="0" noProof="0" dirty="0" smtClean="0">
                <a:solidFill>
                  <a:schemeClr val="tx1"/>
                </a:solidFill>
                <a:effectLst/>
                <a:latin typeface="+mn-lt"/>
                <a:ea typeface="+mn-ea"/>
                <a:cs typeface="+mn-cs"/>
              </a:rPr>
              <a:t> t</a:t>
            </a:r>
            <a:r>
              <a:rPr lang="en-GB" sz="1200" kern="1200" noProof="0" dirty="0" smtClean="0">
                <a:solidFill>
                  <a:schemeClr val="tx1"/>
                </a:solidFill>
                <a:effectLst/>
                <a:latin typeface="+mn-lt"/>
                <a:ea typeface="+mn-ea"/>
                <a:cs typeface="+mn-cs"/>
              </a:rPr>
              <a:t>he cross-cutting themes;</a:t>
            </a:r>
            <a:r>
              <a:rPr lang="en-GB" sz="1200" kern="1200" baseline="0" noProof="0" dirty="0" smtClean="0">
                <a:solidFill>
                  <a:schemeClr val="tx1"/>
                </a:solidFill>
                <a:effectLst/>
                <a:latin typeface="+mn-lt"/>
                <a:ea typeface="+mn-ea"/>
                <a:cs typeface="+mn-cs"/>
              </a:rPr>
              <a:t> </a:t>
            </a:r>
            <a:r>
              <a:rPr lang="fr-CH" sz="1200" kern="1200" baseline="0" noProof="0" dirty="0" smtClean="0">
                <a:solidFill>
                  <a:schemeClr val="tx1"/>
                </a:solidFill>
                <a:effectLst/>
                <a:latin typeface="+mn-lt"/>
                <a:ea typeface="+mn-ea"/>
                <a:cs typeface="+mn-cs"/>
              </a:rPr>
              <a:t>t</a:t>
            </a:r>
            <a:r>
              <a:rPr lang="fr-CH" sz="1200" kern="1200" noProof="0" dirty="0" smtClean="0">
                <a:solidFill>
                  <a:schemeClr val="tx1"/>
                </a:solidFill>
                <a:effectLst/>
                <a:latin typeface="+mn-lt"/>
                <a:ea typeface="+mn-ea"/>
                <a:cs typeface="+mn-cs"/>
              </a:rPr>
              <a:t>he</a:t>
            </a:r>
            <a:r>
              <a:rPr lang="fr-CH" sz="1200" kern="1200" baseline="0" noProof="0" dirty="0" smtClean="0">
                <a:solidFill>
                  <a:schemeClr val="tx1"/>
                </a:solidFill>
                <a:effectLst/>
                <a:latin typeface="+mn-lt"/>
                <a:ea typeface="+mn-ea"/>
                <a:cs typeface="+mn-cs"/>
              </a:rPr>
              <a:t> Code of </a:t>
            </a:r>
            <a:r>
              <a:rPr lang="fr-CH" sz="1200" kern="1200" baseline="0" noProof="0" dirty="0" err="1" smtClean="0">
                <a:solidFill>
                  <a:schemeClr val="tx1"/>
                </a:solidFill>
                <a:effectLst/>
                <a:latin typeface="+mn-lt"/>
                <a:ea typeface="+mn-ea"/>
                <a:cs typeface="+mn-cs"/>
              </a:rPr>
              <a:t>Conduct</a:t>
            </a:r>
            <a:r>
              <a:rPr lang="fr-CH" sz="1200" kern="1200" baseline="0" noProof="0" dirty="0" smtClean="0">
                <a:solidFill>
                  <a:schemeClr val="tx1"/>
                </a:solidFill>
                <a:effectLst/>
                <a:latin typeface="+mn-lt"/>
                <a:ea typeface="+mn-ea"/>
                <a:cs typeface="+mn-cs"/>
              </a:rPr>
              <a:t> (</a:t>
            </a:r>
            <a:r>
              <a:rPr lang="en-GB" sz="1200" b="0" kern="1200" noProof="0" dirty="0" smtClean="0">
                <a:solidFill>
                  <a:schemeClr val="tx1"/>
                </a:solidFill>
                <a:effectLst/>
                <a:latin typeface="+mn-lt"/>
                <a:ea typeface="+mn-ea"/>
                <a:cs typeface="+mn-cs"/>
              </a:rPr>
              <a:t>you can use Slide 17</a:t>
            </a:r>
            <a:r>
              <a:rPr lang="en-GB" sz="1200" b="0" kern="1200" baseline="0" noProof="0" dirty="0" smtClean="0">
                <a:solidFill>
                  <a:schemeClr val="tx1"/>
                </a:solidFill>
                <a:effectLst/>
                <a:latin typeface="+mn-lt"/>
                <a:ea typeface="+mn-ea"/>
                <a:cs typeface="+mn-cs"/>
              </a:rPr>
              <a:t> for this).</a:t>
            </a:r>
            <a:endParaRPr lang="en-GB" sz="1200" kern="1200" baseline="0" noProof="0" dirty="0" smtClean="0">
              <a:solidFill>
                <a:schemeClr val="tx1"/>
              </a:solidFill>
              <a:effectLst/>
              <a:latin typeface="+mn-lt"/>
              <a:ea typeface="+mn-ea"/>
              <a:cs typeface="+mn-cs"/>
            </a:endParaRPr>
          </a:p>
          <a:p>
            <a:pPr marL="0" indent="0">
              <a:buFont typeface="Arial" panose="020B0604020202020204" pitchFamily="34" charset="0"/>
              <a:buNone/>
            </a:pPr>
            <a:endParaRPr lang="fr-CH"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endParaRPr lang="en-GB" sz="1200" kern="1200" dirty="0" smtClean="0">
              <a:solidFill>
                <a:schemeClr val="tx1"/>
              </a:solidFill>
              <a:effectLst/>
              <a:latin typeface="+mn-lt"/>
              <a:ea typeface="+mn-ea"/>
              <a:cs typeface="+mn-cs"/>
            </a:endParaRPr>
          </a:p>
          <a:p>
            <a:pPr marL="0" indent="0">
              <a:buFont typeface="Arial" panose="020B0604020202020204" pitchFamily="34" charset="0"/>
              <a:buNone/>
            </a:pPr>
            <a:endParaRPr lang="fr-CH"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19</a:t>
            </a:fld>
            <a:endParaRPr lang="en-GB" dirty="0">
              <a:solidFill>
                <a:prstClr val="black"/>
              </a:solidFill>
            </a:endParaRPr>
          </a:p>
        </p:txBody>
      </p:sp>
    </p:spTree>
    <p:extLst>
      <p:ext uri="{BB962C8B-B14F-4D97-AF65-F5344CB8AC3E}">
        <p14:creationId xmlns:p14="http://schemas.microsoft.com/office/powerpoint/2010/main" val="4081986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One</a:t>
            </a:r>
            <a:r>
              <a:rPr lang="en-GB" sz="1200" kern="1200" baseline="0" dirty="0" smtClean="0">
                <a:solidFill>
                  <a:schemeClr val="tx1"/>
                </a:solidFill>
                <a:effectLst/>
                <a:latin typeface="+mn-lt"/>
                <a:ea typeface="+mn-ea"/>
                <a:cs typeface="+mn-cs"/>
              </a:rPr>
              <a:t> of the most widely known and used guide in humanitarian response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noProof="0" dirty="0" smtClean="0"/>
              <a:t>Considered</a:t>
            </a:r>
            <a:r>
              <a:rPr lang="fr-CH" baseline="0" dirty="0" smtClean="0"/>
              <a:t> as a </a:t>
            </a:r>
            <a:r>
              <a:rPr lang="en-GB" baseline="0" noProof="0" dirty="0" smtClean="0"/>
              <a:t>common</a:t>
            </a:r>
            <a:r>
              <a:rPr lang="fr-CH" baseline="0" dirty="0" smtClean="0"/>
              <a:t> </a:t>
            </a:r>
            <a:r>
              <a:rPr lang="en-US" baseline="0" noProof="0" dirty="0" smtClean="0"/>
              <a:t>language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baseline="0" dirty="0" smtClean="0">
                <a:solidFill>
                  <a:schemeClr val="tx1"/>
                </a:solidFill>
                <a:effectLst/>
                <a:latin typeface="+mn-lt"/>
                <a:ea typeface="+mn-ea"/>
                <a:cs typeface="+mn-cs"/>
              </a:rPr>
              <a:t>Aim: </a:t>
            </a:r>
            <a:r>
              <a:rPr lang="en-GB" sz="1200" kern="1200" dirty="0" smtClean="0">
                <a:solidFill>
                  <a:schemeClr val="tx1"/>
                </a:solidFill>
                <a:effectLst/>
                <a:latin typeface="+mn-lt"/>
                <a:ea typeface="+mn-ea"/>
                <a:cs typeface="+mn-cs"/>
              </a:rPr>
              <a:t>improving professionalism in humanitarian</a:t>
            </a:r>
            <a:r>
              <a:rPr lang="en-GB" sz="1200" kern="1200" baseline="0" dirty="0" smtClean="0">
                <a:solidFill>
                  <a:schemeClr val="tx1"/>
                </a:solidFill>
                <a:effectLst/>
                <a:latin typeface="+mn-lt"/>
                <a:ea typeface="+mn-ea"/>
                <a:cs typeface="+mn-cs"/>
              </a:rPr>
              <a:t> response </a:t>
            </a:r>
            <a:r>
              <a:rPr lang="en-GB" sz="1200" kern="1200" dirty="0" smtClean="0">
                <a:solidFill>
                  <a:schemeClr val="tx1"/>
                </a:solidFill>
                <a:effectLst/>
                <a:latin typeface="+mn-lt"/>
                <a:ea typeface="+mn-ea"/>
                <a:cs typeface="+mn-cs"/>
              </a:rPr>
              <a:t>and accountability towards the affected population we seek to assist.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Gathers internationally recognised set of common principles and universal minimum standards for</a:t>
            </a:r>
            <a:r>
              <a:rPr lang="en-GB" baseline="0" dirty="0" smtClean="0"/>
              <a:t> WASH, FOOD, SHELTER and HEALTH.</a:t>
            </a:r>
            <a:endParaRPr lang="fr-CH" dirty="0" smtClean="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H" dirty="0" smtClean="0"/>
              <a:t>Its standards</a:t>
            </a:r>
            <a:r>
              <a:rPr lang="fr-CH" baseline="0" dirty="0" smtClean="0"/>
              <a:t> are evidence-based and codify </a:t>
            </a:r>
            <a:r>
              <a:rPr lang="en-GB" altLang="en-US" dirty="0" smtClean="0"/>
              <a:t>best practices in these areas</a:t>
            </a:r>
            <a:endParaRPr lang="en-GB" altLang="en-US" baseline="0" dirty="0" smtClean="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CH" dirty="0" err="1" smtClean="0"/>
              <a:t>Developed</a:t>
            </a:r>
            <a:r>
              <a:rPr lang="fr-CH" dirty="0" smtClean="0"/>
              <a:t> </a:t>
            </a:r>
            <a:r>
              <a:rPr lang="fr-CH" dirty="0" err="1" smtClean="0"/>
              <a:t>through</a:t>
            </a:r>
            <a:r>
              <a:rPr lang="fr-CH" dirty="0" smtClean="0"/>
              <a:t> a </a:t>
            </a:r>
            <a:r>
              <a:rPr lang="fr-CH" dirty="0" err="1" smtClean="0"/>
              <a:t>wide</a:t>
            </a:r>
            <a:r>
              <a:rPr lang="fr-CH" dirty="0" smtClean="0"/>
              <a:t> </a:t>
            </a:r>
            <a:r>
              <a:rPr lang="fr-CH" dirty="0" err="1" smtClean="0"/>
              <a:t>process</a:t>
            </a:r>
            <a:r>
              <a:rPr lang="fr-CH" dirty="0" smtClean="0"/>
              <a:t> of consultation: </a:t>
            </a:r>
            <a:r>
              <a:rPr lang="en-GB" sz="1200" kern="1200" dirty="0" smtClean="0">
                <a:solidFill>
                  <a:schemeClr val="tx1"/>
                </a:solidFill>
                <a:effectLst/>
                <a:latin typeface="+mn-lt"/>
                <a:ea typeface="+mn-ea"/>
                <a:cs typeface="+mn-cs"/>
              </a:rPr>
              <a:t>650 experts from some 300 organizations: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Sphere Handbook not owned by any organisation: it’s a product developed by the humanitarian sector itself to assess and improve </a:t>
            </a:r>
            <a:r>
              <a:rPr lang="en-GB" sz="1200" baseline="0" dirty="0" smtClean="0"/>
              <a:t>their performance and to improve their accountability: one of the most widely accepted set of standards.</a:t>
            </a:r>
            <a:r>
              <a:rPr lang="en-GB" altLang="en-US" dirty="0" smtClean="0"/>
              <a:t> Its current</a:t>
            </a:r>
            <a:r>
              <a:rPr lang="en-GB" altLang="en-US" baseline="0" dirty="0" smtClean="0"/>
              <a:t> edition translated into more than 27 languages, latest one: Thai.</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I</a:t>
            </a:r>
            <a:r>
              <a:rPr lang="fr-CH" baseline="0" dirty="0" smtClean="0"/>
              <a:t>t </a:t>
            </a:r>
            <a:r>
              <a:rPr lang="fr-CH" baseline="0" dirty="0" err="1" smtClean="0"/>
              <a:t>informs</a:t>
            </a:r>
            <a:r>
              <a:rPr lang="fr-CH" baseline="0" dirty="0" smtClean="0"/>
              <a:t> </a:t>
            </a:r>
            <a:r>
              <a:rPr lang="fr-CH" baseline="0" dirty="0" err="1" smtClean="0"/>
              <a:t>disaster</a:t>
            </a:r>
            <a:r>
              <a:rPr lang="fr-CH" baseline="0" dirty="0" smtClean="0"/>
              <a:t> </a:t>
            </a:r>
            <a:r>
              <a:rPr lang="fr-CH" baseline="0" dirty="0" err="1" smtClean="0"/>
              <a:t>preparedness</a:t>
            </a:r>
            <a:r>
              <a:rPr lang="fr-CH" baseline="0" dirty="0" smtClean="0"/>
              <a:t> and all the phases of </a:t>
            </a:r>
            <a:r>
              <a:rPr lang="fr-CH" baseline="0" dirty="0" err="1" smtClean="0"/>
              <a:t>disaster</a:t>
            </a:r>
            <a:r>
              <a:rPr lang="fr-CH" baseline="0" dirty="0" smtClean="0"/>
              <a:t> </a:t>
            </a:r>
            <a:r>
              <a:rPr lang="fr-CH" baseline="0" dirty="0" err="1" smtClean="0"/>
              <a:t>response</a:t>
            </a:r>
            <a:r>
              <a:rPr lang="fr-CH" baseline="0" dirty="0" smtClean="0"/>
              <a:t> </a:t>
            </a:r>
            <a:r>
              <a:rPr lang="fr-CH" baseline="0" dirty="0" err="1" smtClean="0"/>
              <a:t>from</a:t>
            </a:r>
            <a:r>
              <a:rPr lang="fr-CH" baseline="0" dirty="0" smtClean="0"/>
              <a:t> </a:t>
            </a:r>
            <a:r>
              <a:rPr lang="fr-CH" baseline="0" dirty="0" err="1" smtClean="0"/>
              <a:t>assessment</a:t>
            </a:r>
            <a:r>
              <a:rPr lang="fr-CH" baseline="0" dirty="0" smtClean="0"/>
              <a:t>, design, </a:t>
            </a:r>
            <a:r>
              <a:rPr lang="fr-CH" baseline="0" dirty="0" err="1" smtClean="0"/>
              <a:t>implementation</a:t>
            </a:r>
            <a:r>
              <a:rPr lang="fr-CH" baseline="0" dirty="0" smtClean="0"/>
              <a:t>, monitoring and </a:t>
            </a:r>
            <a:r>
              <a:rPr lang="fr-CH" baseline="0" dirty="0" err="1" smtClean="0"/>
              <a:t>evaluation</a:t>
            </a:r>
            <a:r>
              <a:rPr lang="fr-CH" baseline="0" dirty="0" smtClean="0"/>
              <a:t>. It </a:t>
            </a:r>
            <a:r>
              <a:rPr lang="fr-CH" baseline="0" dirty="0" err="1" smtClean="0"/>
              <a:t>is</a:t>
            </a:r>
            <a:r>
              <a:rPr lang="fr-CH" baseline="0" dirty="0" smtClean="0"/>
              <a:t> </a:t>
            </a:r>
            <a:r>
              <a:rPr lang="fr-CH" baseline="0" dirty="0" err="1" smtClean="0"/>
              <a:t>also</a:t>
            </a:r>
            <a:r>
              <a:rPr lang="fr-CH" baseline="0" dirty="0" smtClean="0"/>
              <a:t> </a:t>
            </a:r>
            <a:r>
              <a:rPr lang="fr-CH" baseline="0" dirty="0" err="1" smtClean="0"/>
              <a:t>used</a:t>
            </a:r>
            <a:r>
              <a:rPr lang="fr-CH" baseline="0" dirty="0" smtClean="0"/>
              <a:t> to support coordination.</a:t>
            </a:r>
            <a:endParaRPr lang="en-GB" dirty="0" smtClean="0"/>
          </a:p>
          <a:p>
            <a:pPr marL="0" marR="0" lvl="1" indent="0" algn="l" defTabSz="457200" rtl="0" eaLnBrk="1" fontAlgn="auto" latinLnBrk="0" hangingPunct="1">
              <a:lnSpc>
                <a:spcPct val="100000"/>
              </a:lnSpc>
              <a:spcBef>
                <a:spcPts val="0"/>
              </a:spcBef>
              <a:spcAft>
                <a:spcPts val="0"/>
              </a:spcAft>
              <a:buClrTx/>
              <a:buSzTx/>
              <a:buFontTx/>
              <a:buNone/>
              <a:tabLst/>
              <a:defRPr/>
            </a:pPr>
            <a:endParaRPr lang="en-GB" sz="16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a:t>
            </a:fld>
            <a:endParaRPr lang="en-GB" dirty="0">
              <a:solidFill>
                <a:prstClr val="black"/>
              </a:solidFill>
            </a:endParaRPr>
          </a:p>
        </p:txBody>
      </p:sp>
    </p:spTree>
    <p:extLst>
      <p:ext uri="{BB962C8B-B14F-4D97-AF65-F5344CB8AC3E}">
        <p14:creationId xmlns:p14="http://schemas.microsoft.com/office/powerpoint/2010/main" val="4143795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err="1" smtClean="0"/>
              <a:t>Please</a:t>
            </a:r>
            <a:r>
              <a:rPr lang="fr-CH" baseline="0" dirty="0" smtClean="0"/>
              <a:t> </a:t>
            </a:r>
            <a:r>
              <a:rPr lang="fr-CH" baseline="0" dirty="0" err="1" smtClean="0"/>
              <a:t>distribute</a:t>
            </a:r>
            <a:r>
              <a:rPr lang="fr-CH" baseline="0" dirty="0" smtClean="0"/>
              <a:t> a </a:t>
            </a:r>
            <a:r>
              <a:rPr lang="fr-CH" baseline="0" dirty="0" err="1" smtClean="0"/>
              <a:t>Handbook</a:t>
            </a:r>
            <a:r>
              <a:rPr lang="fr-CH" baseline="0" dirty="0" smtClean="0"/>
              <a:t> and a CHS (</a:t>
            </a:r>
            <a:r>
              <a:rPr lang="fr-CH" baseline="0" dirty="0" err="1" smtClean="0"/>
              <a:t>with</a:t>
            </a:r>
            <a:r>
              <a:rPr lang="fr-CH" baseline="0" dirty="0" smtClean="0"/>
              <a:t> </a:t>
            </a:r>
            <a:r>
              <a:rPr lang="fr-CH" baseline="0" dirty="0" err="1" smtClean="0"/>
              <a:t>its</a:t>
            </a:r>
            <a:r>
              <a:rPr lang="fr-CH" baseline="0" dirty="0" smtClean="0"/>
              <a:t> guidance notes and </a:t>
            </a:r>
            <a:r>
              <a:rPr lang="fr-CH" baseline="0" dirty="0" err="1" smtClean="0"/>
              <a:t>indicators</a:t>
            </a:r>
            <a:r>
              <a:rPr lang="fr-CH" baseline="0" dirty="0" smtClean="0"/>
              <a: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20</a:t>
            </a:fld>
            <a:endParaRPr lang="en-GB"/>
          </a:p>
        </p:txBody>
      </p:sp>
    </p:spTree>
    <p:extLst>
      <p:ext uri="{BB962C8B-B14F-4D97-AF65-F5344CB8AC3E}">
        <p14:creationId xmlns:p14="http://schemas.microsoft.com/office/powerpoint/2010/main" val="295018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Humanitarian Charter is the ethical basis of engagement for humanitarian agencies who endorse Sphere.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It</a:t>
            </a:r>
            <a:r>
              <a:rPr lang="fr-CH" sz="1200" kern="1200" dirty="0" smtClean="0">
                <a:solidFill>
                  <a:schemeClr val="tx1"/>
                </a:solidFill>
                <a:effectLst/>
                <a:latin typeface="+mn-lt"/>
                <a:ea typeface="+mn-ea"/>
                <a:cs typeface="+mn-cs"/>
              </a:rPr>
              <a:t> reflects</a:t>
            </a:r>
            <a:r>
              <a:rPr lang="fr-CH" sz="1200" kern="1200" baseline="0" dirty="0" smtClean="0">
                <a:solidFill>
                  <a:schemeClr val="tx1"/>
                </a:solidFill>
                <a:effectLst/>
                <a:latin typeface="+mn-lt"/>
                <a:ea typeface="+mn-ea"/>
                <a:cs typeface="+mn-cs"/>
              </a:rPr>
              <a:t> the committment of the agencies who endorse Sphere </a:t>
            </a:r>
            <a:r>
              <a:rPr lang="fr-CH" sz="1200" kern="1200" dirty="0" smtClean="0">
                <a:solidFill>
                  <a:schemeClr val="tx1"/>
                </a:solidFill>
                <a:effectLst/>
                <a:latin typeface="+mn-lt"/>
                <a:ea typeface="+mn-ea"/>
                <a:cs typeface="+mn-cs"/>
              </a:rPr>
              <a:t>to promote the observance of the principle of humanity (all human beings are born free and equal in dignity) and the humanitarian imperative (every possible step should be taken to alleviate human suffering).</a:t>
            </a:r>
          </a:p>
          <a:p>
            <a:pPr marL="0" lvl="0" indent="0">
              <a:buFontTx/>
              <a:buNone/>
            </a:pPr>
            <a:endParaRPr lang="en-GB" sz="1200" kern="1200" dirty="0" smtClean="0">
              <a:solidFill>
                <a:schemeClr val="tx1"/>
              </a:solidFill>
              <a:effectLst/>
              <a:latin typeface="+mn-lt"/>
              <a:ea typeface="+mn-ea"/>
              <a:cs typeface="+mn-cs"/>
            </a:endParaRPr>
          </a:p>
          <a:p>
            <a:pPr marL="0" lvl="0" indent="0">
              <a:buFontTx/>
              <a:buNone/>
            </a:pPr>
            <a:r>
              <a:rPr lang="en-GB" sz="1200" kern="1200" dirty="0" smtClean="0">
                <a:solidFill>
                  <a:schemeClr val="tx1"/>
                </a:solidFill>
                <a:effectLst/>
                <a:latin typeface="+mn-lt"/>
                <a:ea typeface="+mn-ea"/>
                <a:cs typeface="+mn-cs"/>
              </a:rPr>
              <a:t>The Humanitarian Charter also provides guidance on roles and responsibilities in humanitarian action.</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The affected population and the communities play a central role, especially at the initial stage</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The state has the primary role and responsibility to provide timely assistance and protect those affected</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Humanitarian agencies’ role depends therefore on the capacity and willingness of those primarily responsible to actually take up their responsibilities</a:t>
            </a:r>
          </a:p>
          <a:p>
            <a:pPr marL="0" lvl="0" indent="0">
              <a:buFont typeface="Arial" panose="020B0604020202020204" pitchFamily="34" charset="0"/>
              <a:buNone/>
            </a:pPr>
            <a:endParaRPr lang="en-GB"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a:t>
            </a:r>
            <a:r>
              <a:rPr lang="en-GB" sz="1200" kern="1200" dirty="0" err="1" smtClean="0">
                <a:solidFill>
                  <a:schemeClr val="tx1"/>
                </a:solidFill>
                <a:effectLst/>
                <a:latin typeface="+mn-lt"/>
                <a:ea typeface="+mn-ea"/>
                <a:cs typeface="+mn-cs"/>
              </a:rPr>
              <a:t>HumaThe</a:t>
            </a:r>
            <a:r>
              <a:rPr lang="en-GB" sz="1200" kern="1200" baseline="0" dirty="0" smtClean="0">
                <a:solidFill>
                  <a:schemeClr val="tx1"/>
                </a:solidFill>
                <a:effectLst/>
                <a:latin typeface="+mn-lt"/>
                <a:ea typeface="+mn-ea"/>
                <a:cs typeface="+mn-cs"/>
              </a:rPr>
              <a:t> rights mentioned in the Humanitarian Charter are </a:t>
            </a:r>
            <a:r>
              <a:rPr lang="en-GB" sz="1200" kern="1200" dirty="0" smtClean="0">
                <a:solidFill>
                  <a:schemeClr val="tx1"/>
                </a:solidFill>
                <a:effectLst/>
                <a:latin typeface="+mn-lt"/>
                <a:ea typeface="+mn-ea"/>
                <a:cs typeface="+mn-cs"/>
              </a:rPr>
              <a:t>underpinned by both legal instruments and ethical humanitarian principles:</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human rights law, international humanitarian law or refugee law, and also</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 principle of humanity and the humanitarian imperative.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nitarian</a:t>
            </a:r>
            <a:r>
              <a:rPr lang="en-GB" sz="1200" kern="1200" dirty="0" smtClean="0">
                <a:solidFill>
                  <a:schemeClr val="tx1"/>
                </a:solidFill>
                <a:effectLst/>
                <a:latin typeface="+mn-lt"/>
                <a:ea typeface="+mn-ea"/>
                <a:cs typeface="+mn-cs"/>
              </a:rPr>
              <a:t> Charter is articulated around three ‘rights’: (1) the right to life with dignity; (2) the right to receive humanitarian assistance; and (3) the right to protection and security. </a:t>
            </a:r>
          </a:p>
        </p:txBody>
      </p:sp>
      <p:sp>
        <p:nvSpPr>
          <p:cNvPr id="4" name="Slide Number Placeholder 3"/>
          <p:cNvSpPr>
            <a:spLocks noGrp="1"/>
          </p:cNvSpPr>
          <p:nvPr>
            <p:ph type="sldNum" sz="quarter" idx="10"/>
          </p:nvPr>
        </p:nvSpPr>
        <p:spPr/>
        <p:txBody>
          <a:bodyPr/>
          <a:lstStyle/>
          <a:p>
            <a:fld id="{CB7D2CA1-D120-9748-B6F6-7C32249A9953}" type="slidenum">
              <a:rPr lang="en-GB" smtClean="0"/>
              <a:t>21</a:t>
            </a:fld>
            <a:endParaRPr lang="en-GB"/>
          </a:p>
        </p:txBody>
      </p:sp>
    </p:spTree>
    <p:extLst>
      <p:ext uri="{BB962C8B-B14F-4D97-AF65-F5344CB8AC3E}">
        <p14:creationId xmlns:p14="http://schemas.microsoft.com/office/powerpoint/2010/main" val="3635295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Protection Principles translate several of the legal principles and rights in the Charter into strategies and actions.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lvl="0" indent="0">
              <a:buFontTx/>
              <a:buNone/>
            </a:pPr>
            <a:r>
              <a:rPr lang="en-GB" sz="1200" kern="1200" dirty="0" smtClean="0">
                <a:solidFill>
                  <a:schemeClr val="tx1"/>
                </a:solidFill>
                <a:effectLst/>
                <a:latin typeface="+mn-lt"/>
                <a:ea typeface="+mn-ea"/>
                <a:cs typeface="+mn-cs"/>
              </a:rPr>
              <a:t>The four Protection Principles outline the way agencies can avoid exposing the affected population to further harm, and can help people to achieve greater safety and security.</a:t>
            </a:r>
          </a:p>
          <a:p>
            <a:pPr marL="0" lvl="0" indent="0">
              <a:buFontTx/>
              <a:buNone/>
            </a:pPr>
            <a:endParaRPr lang="en-GB" sz="1200" kern="1200" dirty="0" smtClean="0">
              <a:solidFill>
                <a:schemeClr val="tx1"/>
              </a:solidFill>
              <a:effectLst/>
              <a:latin typeface="+mn-lt"/>
              <a:ea typeface="+mn-ea"/>
              <a:cs typeface="+mn-cs"/>
            </a:endParaRPr>
          </a:p>
          <a:p>
            <a:pPr marL="0" lvl="0" indent="0">
              <a:buFontTx/>
              <a:buNone/>
            </a:pPr>
            <a:r>
              <a:rPr lang="en-GB" sz="1200" kern="1200" dirty="0" smtClean="0">
                <a:solidFill>
                  <a:schemeClr val="tx1"/>
                </a:solidFill>
                <a:effectLst/>
                <a:latin typeface="+mn-lt"/>
                <a:ea typeface="+mn-ea"/>
                <a:cs typeface="+mn-cs"/>
              </a:rPr>
              <a:t>They apply to all agencies involved in humanitarian response, even if they do not have a distinct protection mandate or specialised capacity for protection.</a:t>
            </a:r>
          </a:p>
          <a:p>
            <a:pPr marL="0" lvl="0" indent="0">
              <a:buFontTx/>
              <a:buNone/>
            </a:pPr>
            <a:endParaRPr lang="fr-CH"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i="1" dirty="0" smtClean="0">
                <a:solidFill>
                  <a:srgbClr val="579305"/>
                </a:solidFill>
              </a:rPr>
              <a:t>‘Protection is concerned with the safety, dignity and rights of people affected by disaster or armed conflict.’</a:t>
            </a:r>
          </a:p>
          <a:p>
            <a:r>
              <a:rPr lang="fr-CH" sz="1200" kern="1200" dirty="0" smtClean="0">
                <a:solidFill>
                  <a:schemeClr val="tx1"/>
                </a:solidFill>
                <a:effectLst/>
                <a:latin typeface="+mn-lt"/>
                <a:ea typeface="+mn-ea"/>
                <a:cs typeface="+mn-cs"/>
              </a:rPr>
              <a:t>Protection </a:t>
            </a:r>
            <a:r>
              <a:rPr lang="fr-CH" sz="1200" kern="1200" dirty="0" err="1" smtClean="0">
                <a:solidFill>
                  <a:schemeClr val="tx1"/>
                </a:solidFill>
                <a:effectLst/>
                <a:latin typeface="+mn-lt"/>
                <a:ea typeface="+mn-ea"/>
                <a:cs typeface="+mn-cs"/>
              </a:rPr>
              <a:t>covers</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two</a:t>
            </a:r>
            <a:r>
              <a:rPr lang="fr-CH" sz="1200" kern="1200" dirty="0" smtClean="0">
                <a:solidFill>
                  <a:schemeClr val="tx1"/>
                </a:solidFill>
                <a:effectLst/>
                <a:latin typeface="+mn-lt"/>
                <a:ea typeface="+mn-ea"/>
                <a:cs typeface="+mn-cs"/>
              </a:rPr>
              <a:t> aspects:</a:t>
            </a:r>
            <a:endParaRPr lang="en-GB"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Safety and Security (keeping people safe, focusing on action, advocacy and assistance)</a:t>
            </a:r>
          </a:p>
          <a:p>
            <a:pPr marL="171450" lvl="0" indent="-171450">
              <a:buFont typeface="Arial" panose="020B0604020202020204" pitchFamily="34" charset="0"/>
              <a:buChar char="•"/>
            </a:pPr>
            <a:r>
              <a:rPr lang="en-GB" sz="1200" kern="1200" dirty="0" smtClean="0">
                <a:solidFill>
                  <a:schemeClr val="tx1"/>
                </a:solidFill>
                <a:effectLst/>
                <a:latin typeface="+mn-lt"/>
                <a:ea typeface="+mn-ea"/>
                <a:cs typeface="+mn-cs"/>
              </a:rPr>
              <a:t>Dignity (the choice and freedom for people to realise their rights, self-worth and autonomy; recognition of the whole person with physical, psychosocial, social and cultural considerations</a:t>
            </a:r>
          </a:p>
          <a:p>
            <a:pPr marL="0" lvl="0" indent="0">
              <a:buFontTx/>
              <a:buNone/>
            </a:pPr>
            <a:endParaRPr lang="en-GB" sz="1200" b="0" i="0" u="none" strike="noStrike" kern="1200" baseline="0" dirty="0" smtClean="0">
              <a:solidFill>
                <a:schemeClr val="tx1"/>
              </a:solidFill>
              <a:latin typeface="+mn-lt"/>
              <a:ea typeface="+mn-ea"/>
              <a:cs typeface="+mn-cs"/>
            </a:endParaRPr>
          </a:p>
          <a:p>
            <a:pPr marL="0" lvl="0" indent="0">
              <a:buFontTx/>
              <a:buNone/>
            </a:pPr>
            <a:r>
              <a:rPr lang="en-GB" sz="1200" b="0" i="0" u="none" strike="noStrike" kern="1200" baseline="0" dirty="0" smtClean="0">
                <a:solidFill>
                  <a:schemeClr val="tx1"/>
                </a:solidFill>
                <a:latin typeface="+mn-lt"/>
                <a:ea typeface="+mn-ea"/>
                <a:cs typeface="+mn-cs"/>
              </a:rPr>
              <a:t>Given their global character, the Sphere Protection Principles are complementary to the professional protection standards, such as those developed by ICRC, which are directed at agencies explicitly mandated or stating that they undertake protection activities. The Sphere principles on protection are for all humanitarian agencies. Protection is an essential component of humanitarian work. </a:t>
            </a:r>
          </a:p>
          <a:p>
            <a:pPr marL="0" lvl="0" indent="0">
              <a:buFontTx/>
              <a:buNone/>
            </a:pPr>
            <a:endParaRPr lang="fr-CH" sz="1200" b="0" i="0" u="none" strike="noStrike" kern="1200" baseline="0" dirty="0" smtClean="0">
              <a:solidFill>
                <a:schemeClr val="tx1"/>
              </a:solidFill>
              <a:latin typeface="+mn-lt"/>
              <a:ea typeface="+mn-ea"/>
              <a:cs typeface="+mn-cs"/>
            </a:endParaRPr>
          </a:p>
          <a:p>
            <a:pPr marL="0" lvl="0" indent="0">
              <a:buFontTx/>
              <a:buNone/>
            </a:pPr>
            <a:endParaRPr lang="en-GB"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22</a:t>
            </a:fld>
            <a:endParaRPr lang="en-GB"/>
          </a:p>
        </p:txBody>
      </p:sp>
    </p:spTree>
    <p:extLst>
      <p:ext uri="{BB962C8B-B14F-4D97-AF65-F5344CB8AC3E}">
        <p14:creationId xmlns:p14="http://schemas.microsoft.com/office/powerpoint/2010/main" val="3831568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When going through this slide, ask participants to find Water supply standard 2, read it, then read one key action, one key indicator and one guidance note.</a:t>
            </a:r>
          </a:p>
          <a:p>
            <a:endParaRPr lang="en-GB" dirty="0" smtClean="0"/>
          </a:p>
          <a:p>
            <a:r>
              <a:rPr lang="en-GB" b="1" dirty="0" smtClean="0"/>
              <a:t>How to use the standards</a:t>
            </a:r>
          </a:p>
          <a:p>
            <a:r>
              <a:rPr lang="en-GB" dirty="0" smtClean="0"/>
              <a:t>The minimum standards follow a specific format. They begin with a general and universal statement – the minimum standard – followed by a series of key actions, key indicators and guidance notes.</a:t>
            </a:r>
          </a:p>
          <a:p>
            <a:pPr marL="171450" indent="-171450">
              <a:buFont typeface="Arial" panose="020B0604020202020204" pitchFamily="34" charset="0"/>
              <a:buChar char="•"/>
            </a:pPr>
            <a:r>
              <a:rPr lang="en-GB" dirty="0" smtClean="0"/>
              <a:t>First, the minimum standard is stated. Each standard is derived from the principle that disaster-affected populations have the right to life with dignity. They are qualitative in nature and specify the minimum levels to be attained in humanitarian response. Their scope is universal and applicable in any disaster situation. They are, therefore, formulated in general terms.</a:t>
            </a:r>
          </a:p>
          <a:p>
            <a:pPr marL="171450" indent="-171450">
              <a:buFont typeface="Arial" panose="020B0604020202020204" pitchFamily="34" charset="0"/>
              <a:buChar char="•"/>
            </a:pPr>
            <a:r>
              <a:rPr lang="en-GB" dirty="0" smtClean="0"/>
              <a:t>Next, practical key actions are suggested to attain the minimum standard.</a:t>
            </a:r>
            <a:r>
              <a:rPr lang="en-GB" baseline="0" dirty="0" smtClean="0"/>
              <a:t> </a:t>
            </a:r>
            <a:r>
              <a:rPr lang="en-GB" dirty="0" smtClean="0"/>
              <a:t>Some actions may not be applicable in all contexts, and it is up to the practitioner to select the relevant actions and devise alternative actions that will result in the standard being met.</a:t>
            </a:r>
          </a:p>
          <a:p>
            <a:pPr marL="171450" indent="-171450">
              <a:buFont typeface="Arial" panose="020B0604020202020204" pitchFamily="34" charset="0"/>
              <a:buChar char="•"/>
            </a:pPr>
            <a:r>
              <a:rPr lang="en-GB" dirty="0" smtClean="0"/>
              <a:t>Then, a set of key indicators serves as ‘signals’ that show whether a standard has been attained. They provide a way of measuring and communicating the processes and results of key actions. The key indicators relate to the minimum standard, not to the key action.</a:t>
            </a:r>
          </a:p>
          <a:p>
            <a:pPr marL="171450" indent="-171450">
              <a:buFont typeface="Arial" panose="020B0604020202020204" pitchFamily="34" charset="0"/>
              <a:buChar char="•"/>
            </a:pPr>
            <a:r>
              <a:rPr lang="en-GB" dirty="0" smtClean="0"/>
              <a:t>Finally, guidance notes include context-specific points to consider when aiming at reaching the key actions and key indicators. They provide guidance on tackling practical difficulties, benchmarks or advice on priority and cross-cutting themes.</a:t>
            </a:r>
            <a:r>
              <a:rPr lang="en-GB" baseline="0" dirty="0" smtClean="0"/>
              <a:t> </a:t>
            </a:r>
            <a:r>
              <a:rPr lang="en-GB" dirty="0" smtClean="0"/>
              <a:t>They may also include critical issues relating to the standards, actions or indicators and describe dilemmas, controversies or gaps in current knowledge. They do not provide guidance as to how to implement a specific activity.</a:t>
            </a:r>
          </a:p>
          <a:p>
            <a:pPr marL="0" indent="0">
              <a:buFont typeface="Arial" panose="020B0604020202020204" pitchFamily="34" charset="0"/>
              <a:buNone/>
            </a:pPr>
            <a:endParaRPr lang="fr-CH" dirty="0" smtClean="0"/>
          </a:p>
          <a:p>
            <a:pPr marL="0" indent="0">
              <a:buFont typeface="Arial" panose="020B0604020202020204" pitchFamily="34" charset="0"/>
              <a:buNone/>
            </a:pPr>
            <a:r>
              <a:rPr lang="fr-CH" dirty="0" smtClean="0"/>
              <a:t>The</a:t>
            </a:r>
            <a:r>
              <a:rPr lang="fr-CH" baseline="0" dirty="0" smtClean="0"/>
              <a:t> </a:t>
            </a:r>
            <a:r>
              <a:rPr lang="fr-CH" baseline="0" dirty="0" err="1" smtClean="0"/>
              <a:t>mininum</a:t>
            </a:r>
            <a:r>
              <a:rPr lang="fr-CH" baseline="0" dirty="0" smtClean="0"/>
              <a:t> standards are </a:t>
            </a:r>
            <a:r>
              <a:rPr lang="fr-CH" baseline="0" dirty="0" err="1" smtClean="0"/>
              <a:t>universal</a:t>
            </a:r>
            <a:r>
              <a:rPr lang="fr-CH" baseline="0" dirty="0" smtClean="0"/>
              <a:t> but the key </a:t>
            </a:r>
            <a:r>
              <a:rPr lang="fr-CH" baseline="0" dirty="0" err="1" smtClean="0"/>
              <a:t>indicators</a:t>
            </a:r>
            <a:r>
              <a:rPr lang="fr-CH" baseline="0" dirty="0" smtClean="0"/>
              <a:t> and key actions </a:t>
            </a:r>
            <a:r>
              <a:rPr lang="fr-CH" baseline="0" dirty="0" err="1" smtClean="0"/>
              <a:t>can</a:t>
            </a:r>
            <a:r>
              <a:rPr lang="fr-CH" baseline="0" dirty="0" smtClean="0"/>
              <a:t> </a:t>
            </a:r>
            <a:r>
              <a:rPr lang="fr-CH" baseline="0" dirty="0" err="1" smtClean="0"/>
              <a:t>be</a:t>
            </a:r>
            <a:r>
              <a:rPr lang="fr-CH" baseline="0" dirty="0" smtClean="0"/>
              <a:t> </a:t>
            </a:r>
            <a:r>
              <a:rPr lang="fr-CH" baseline="0" dirty="0" err="1" smtClean="0"/>
              <a:t>adapted</a:t>
            </a:r>
            <a:r>
              <a:rPr lang="fr-CH" baseline="0" dirty="0" smtClean="0"/>
              <a:t> to the </a:t>
            </a:r>
            <a:r>
              <a:rPr lang="fr-CH" baseline="0" dirty="0" err="1" smtClean="0"/>
              <a:t>context</a:t>
            </a:r>
            <a:r>
              <a:rPr lang="fr-CH" baseline="0" dirty="0" smtClean="0"/>
              <a:t>.</a:t>
            </a:r>
            <a:endParaRPr lang="fr-CH"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a:p>
        </p:txBody>
      </p:sp>
    </p:spTree>
    <p:extLst>
      <p:ext uri="{BB962C8B-B14F-4D97-AF65-F5344CB8AC3E}">
        <p14:creationId xmlns:p14="http://schemas.microsoft.com/office/powerpoint/2010/main" val="33934643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rPr>
              <a:t>The CHS was written collaboratively by HAP, People in Aid (which have</a:t>
            </a:r>
            <a:r>
              <a:rPr lang="en-GB" sz="1200" baseline="0" dirty="0" smtClean="0">
                <a:solidFill>
                  <a:schemeClr val="tx1"/>
                </a:solidFill>
              </a:rPr>
              <a:t> merged to become the CHS Alliance)</a:t>
            </a:r>
            <a:r>
              <a:rPr lang="en-GB" sz="1200" dirty="0" smtClean="0">
                <a:solidFill>
                  <a:schemeClr val="tx1"/>
                </a:solidFill>
              </a:rPr>
              <a:t>, the Sphere Project and </a:t>
            </a:r>
            <a:r>
              <a:rPr lang="en-GB" sz="1200" dirty="0" err="1" smtClean="0">
                <a:solidFill>
                  <a:schemeClr val="tx1"/>
                </a:solidFill>
              </a:rPr>
              <a:t>Groupe</a:t>
            </a:r>
            <a:r>
              <a:rPr lang="en-GB" sz="1200" dirty="0" smtClean="0">
                <a:solidFill>
                  <a:schemeClr val="tx1"/>
                </a:solidFill>
              </a:rPr>
              <a:t> URD</a:t>
            </a:r>
            <a:r>
              <a:rPr lang="en-GB" sz="1200" baseline="0" dirty="0" smtClean="0">
                <a:solidFill>
                  <a:schemeClr val="tx1"/>
                </a:solidFill>
              </a:rPr>
              <a:t>, as a result of a process to </a:t>
            </a:r>
            <a:r>
              <a:rPr lang="en-GB" sz="1200" b="0" i="0" u="none" strike="noStrike" kern="1200" baseline="0" dirty="0" smtClean="0">
                <a:solidFill>
                  <a:schemeClr val="tx1"/>
                </a:solidFill>
                <a:latin typeface="+mn-lt"/>
                <a:ea typeface="+mn-ea"/>
                <a:cs typeface="+mn-cs"/>
              </a:rPr>
              <a:t>seek greater coherence for users of humanitarian standards (JSI process).</a:t>
            </a:r>
            <a:endParaRPr lang="en-GB" sz="1200" baseline="0" dirty="0" smtClean="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r>
              <a:rPr lang="en-AU" baseline="0" dirty="0" smtClean="0"/>
              <a:t>The CHS is a voluntary code that was launched in December 2014 </a:t>
            </a:r>
            <a:r>
              <a:rPr lang="en-AU" baseline="0" dirty="0" smtClean="0"/>
              <a:t>to support principled, accountable and high-quality humanitarian response. It is accompanied by </a:t>
            </a:r>
            <a:r>
              <a:rPr lang="en-AU" baseline="0" dirty="0" smtClean="0"/>
              <a:t>guidance notes and key </a:t>
            </a:r>
            <a:r>
              <a:rPr lang="en-AU" baseline="0" dirty="0" smtClean="0"/>
              <a:t>indicators which were </a:t>
            </a:r>
            <a:r>
              <a:rPr lang="en-AU" baseline="0" dirty="0" smtClean="0"/>
              <a:t>launched in November 2015. They complement the CHS and allow for measurement of progress against 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AU" baseline="0" dirty="0" smtClean="0"/>
          </a:p>
          <a:p>
            <a:r>
              <a:rPr lang="en-AU" baseline="0" dirty="0" smtClean="0"/>
              <a:t>The content of the CHS is not entirely </a:t>
            </a:r>
            <a:r>
              <a:rPr lang="en-AU" baseline="0" dirty="0" smtClean="0"/>
              <a:t>new. It is an harmonization and </a:t>
            </a:r>
            <a:r>
              <a:rPr lang="en-AU" baseline="0" dirty="0" smtClean="0"/>
              <a:t>improvement </a:t>
            </a:r>
            <a:r>
              <a:rPr lang="en-AU" baseline="0" dirty="0" smtClean="0"/>
              <a:t>of </a:t>
            </a:r>
            <a:r>
              <a:rPr lang="en-AU" baseline="0" dirty="0" smtClean="0"/>
              <a:t>existing core standards. Its content </a:t>
            </a:r>
            <a:r>
              <a:rPr lang="fr-CH" baseline="0" dirty="0" smtClean="0"/>
              <a:t>draws </a:t>
            </a:r>
            <a:r>
              <a:rPr lang="en-GB" sz="1200" b="0" i="0" u="none" strike="noStrike" kern="1200" baseline="0" dirty="0" smtClean="0">
                <a:solidFill>
                  <a:schemeClr val="tx1"/>
                </a:solidFill>
                <a:latin typeface="+mn-lt"/>
                <a:ea typeface="+mn-ea"/>
                <a:cs typeface="+mn-cs"/>
              </a:rPr>
              <a:t>together key elements of several existing humanitarian standards and commitments including the:</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Red Cross/Red Crescent and NGO Code of Conduct</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the Sphere Handbook Core Standards, the 2010 HAP Standard and People In Aid Code of Good Practice and the Quality</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The Humanitarian Charter</a:t>
            </a:r>
          </a:p>
          <a:p>
            <a:pPr marL="171450" indent="-171450">
              <a:buFont typeface="Arial" panose="020B0604020202020204" pitchFamily="34" charset="0"/>
              <a:buChar char="•"/>
            </a:pPr>
            <a:r>
              <a:rPr lang="en-GB" sz="1200" b="0" i="0" u="none" strike="noStrike" kern="1200" baseline="0" dirty="0" smtClean="0">
                <a:solidFill>
                  <a:schemeClr val="tx1"/>
                </a:solidFill>
                <a:latin typeface="+mn-lt"/>
                <a:ea typeface="+mn-ea"/>
                <a:cs typeface="+mn-cs"/>
              </a:rPr>
              <a:t>COMPAS method developed by Groupe URD</a:t>
            </a:r>
          </a:p>
          <a:p>
            <a:r>
              <a:rPr lang="en-GB" sz="1200" b="0" i="0" u="none" strike="noStrike" kern="1200" baseline="0" dirty="0" smtClean="0">
                <a:solidFill>
                  <a:schemeClr val="tx1"/>
                </a:solidFill>
                <a:latin typeface="+mn-lt"/>
                <a:ea typeface="+mn-ea"/>
                <a:cs typeface="+mn-cs"/>
              </a:rPr>
              <a:t>• The Quality COMPAS;</a:t>
            </a:r>
          </a:p>
          <a:p>
            <a:r>
              <a:rPr lang="en-GB" sz="1200" b="0" i="0" u="none" strike="noStrike" kern="1200" baseline="0" dirty="0" smtClean="0">
                <a:solidFill>
                  <a:schemeClr val="tx1"/>
                </a:solidFill>
                <a:latin typeface="+mn-lt"/>
                <a:ea typeface="+mn-ea"/>
                <a:cs typeface="+mn-cs"/>
              </a:rPr>
              <a:t>• The IASC (Inter-Agency Standing Committee) Commitments on Accountability to Affected People/Populations (CAAPs); and</a:t>
            </a:r>
          </a:p>
          <a:p>
            <a:r>
              <a:rPr lang="en-GB" sz="1200" b="0" i="0" u="none" strike="noStrike" kern="1200" baseline="0" dirty="0" smtClean="0">
                <a:solidFill>
                  <a:schemeClr val="tx1"/>
                </a:solidFill>
                <a:latin typeface="+mn-lt"/>
                <a:ea typeface="+mn-ea"/>
                <a:cs typeface="+mn-cs"/>
              </a:rPr>
              <a:t>• The OECD (Organisation for Economic Co-operation and Development)’s DAC (Development Assistance Committee) Criteria for Evaluating Development</a:t>
            </a:r>
          </a:p>
          <a:p>
            <a:r>
              <a:rPr lang="en-GB" sz="1200" b="0" i="0" u="none" strike="noStrike" kern="1200" baseline="0" dirty="0" smtClean="0">
                <a:solidFill>
                  <a:schemeClr val="tx1"/>
                </a:solidFill>
                <a:latin typeface="+mn-lt"/>
                <a:ea typeface="+mn-ea"/>
                <a:cs typeface="+mn-cs"/>
              </a:rPr>
              <a:t>and Humanitarian Assistance.</a:t>
            </a:r>
            <a:endParaRPr lang="fr-CH"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fr-CH"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CHS replaces the </a:t>
            </a:r>
            <a:r>
              <a:rPr lang="fr-CH" sz="1200" kern="1200" dirty="0" err="1" smtClean="0">
                <a:solidFill>
                  <a:schemeClr val="tx1"/>
                </a:solidFill>
                <a:effectLst/>
                <a:latin typeface="+mn-lt"/>
                <a:ea typeface="+mn-ea"/>
                <a:cs typeface="+mn-cs"/>
              </a:rPr>
              <a:t>Core</a:t>
            </a:r>
            <a:r>
              <a:rPr lang="fr-CH" sz="1200" kern="1200" dirty="0" smtClean="0">
                <a:solidFill>
                  <a:schemeClr val="tx1"/>
                </a:solidFill>
                <a:effectLst/>
                <a:latin typeface="+mn-lt"/>
                <a:ea typeface="+mn-ea"/>
                <a:cs typeface="+mn-cs"/>
              </a:rPr>
              <a:t> </a:t>
            </a:r>
            <a:r>
              <a:rPr lang="fr-CH" sz="1200" kern="1200" dirty="0" smtClean="0">
                <a:solidFill>
                  <a:schemeClr val="tx1"/>
                </a:solidFill>
                <a:effectLst/>
                <a:latin typeface="+mn-lt"/>
                <a:ea typeface="+mn-ea"/>
                <a:cs typeface="+mn-cs"/>
              </a:rPr>
              <a:t>Standards’</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Chapter</a:t>
            </a:r>
            <a:r>
              <a:rPr lang="fr-CH" sz="1200" kern="1200" baseline="0" dirty="0" smtClean="0">
                <a:solidFill>
                  <a:schemeClr val="tx1"/>
                </a:solidFill>
                <a:effectLst/>
                <a:latin typeface="+mn-lt"/>
                <a:ea typeface="+mn-ea"/>
                <a:cs typeface="+mn-cs"/>
              </a:rPr>
              <a:t> </a:t>
            </a:r>
            <a:r>
              <a:rPr lang="fr-CH" sz="1200" kern="1200" dirty="0" smtClean="0">
                <a:solidFill>
                  <a:schemeClr val="tx1"/>
                </a:solidFill>
                <a:effectLst/>
                <a:latin typeface="+mn-lt"/>
                <a:ea typeface="+mn-ea"/>
                <a:cs typeface="+mn-cs"/>
              </a:rPr>
              <a:t>of </a:t>
            </a:r>
            <a:r>
              <a:rPr lang="fr-CH" sz="1200" kern="1200" dirty="0" smtClean="0">
                <a:solidFill>
                  <a:schemeClr val="tx1"/>
                </a:solidFill>
                <a:effectLst/>
                <a:latin typeface="+mn-lt"/>
                <a:ea typeface="+mn-ea"/>
                <a:cs typeface="+mn-cs"/>
              </a:rPr>
              <a:t>the</a:t>
            </a:r>
            <a:r>
              <a:rPr lang="fr-CH" sz="1200" kern="1200" baseline="0" dirty="0" smtClean="0">
                <a:solidFill>
                  <a:schemeClr val="tx1"/>
                </a:solidFill>
                <a:effectLst/>
                <a:latin typeface="+mn-lt"/>
                <a:ea typeface="+mn-ea"/>
                <a:cs typeface="+mn-cs"/>
              </a:rPr>
              <a:t> 2011 edition of the Sphere Handbook </a:t>
            </a:r>
            <a:r>
              <a:rPr lang="fr-CH" sz="1200" kern="1200" dirty="0" smtClean="0">
                <a:solidFill>
                  <a:schemeClr val="tx1"/>
                </a:solidFill>
                <a:effectLst/>
                <a:latin typeface="+mn-lt"/>
                <a:ea typeface="+mn-ea"/>
                <a:cs typeface="+mn-cs"/>
              </a:rPr>
              <a:t>and</a:t>
            </a:r>
            <a:r>
              <a:rPr lang="fr-CH" sz="1200" kern="1200" baseline="0" dirty="0" smtClean="0">
                <a:solidFill>
                  <a:schemeClr val="tx1"/>
                </a:solidFill>
                <a:effectLst/>
                <a:latin typeface="+mn-lt"/>
                <a:ea typeface="+mn-ea"/>
                <a:cs typeface="+mn-cs"/>
              </a:rPr>
              <a:t> </a:t>
            </a:r>
            <a:r>
              <a:rPr lang="en-GB" sz="1200" b="0" i="0" u="none" strike="noStrike" kern="1200" baseline="0" dirty="0" smtClean="0">
                <a:solidFill>
                  <a:schemeClr val="tx1"/>
                </a:solidFill>
                <a:latin typeface="+mn-lt"/>
                <a:ea typeface="+mn-ea"/>
                <a:cs typeface="+mn-cs"/>
              </a:rPr>
              <a:t>the 2010 HAP Standard and People In Aid Code of Good Practice and the Quality. It will </a:t>
            </a:r>
            <a:r>
              <a:rPr lang="en-GB" sz="1200" dirty="0" smtClean="0">
                <a:solidFill>
                  <a:schemeClr val="tx1"/>
                </a:solidFill>
              </a:rPr>
              <a:t>be incorporated into Groupe URD’s Quality COMPAS.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b="0" i="0" u="none" strike="noStrike" kern="1200" baseline="0" dirty="0" smtClean="0">
                <a:solidFill>
                  <a:schemeClr val="tx1"/>
                </a:solidFill>
                <a:effectLst/>
                <a:latin typeface="+mn-lt"/>
                <a:ea typeface="+mn-ea"/>
                <a:cs typeface="+mn-cs"/>
              </a:rPr>
              <a:t>The CHS is a voluntary code. It can inform all phases of humanitarian response</a:t>
            </a:r>
            <a:r>
              <a:rPr lang="en-GB" sz="1200" dirty="0" smtClean="0">
                <a:solidFill>
                  <a:schemeClr val="tx1"/>
                </a:solidFill>
              </a:rPr>
              <a:t>.</a:t>
            </a: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CHS was also designed as a measurable and verifiable standard to enable those who wish to</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self-assess</a:t>
            </a:r>
            <a:r>
              <a:rPr lang="en-GB" sz="1200" kern="1200" baseline="0" dirty="0" smtClean="0">
                <a:solidFill>
                  <a:schemeClr val="tx1"/>
                </a:solidFill>
                <a:effectLst/>
                <a:latin typeface="+mn-lt"/>
                <a:ea typeface="+mn-ea"/>
                <a:cs typeface="+mn-cs"/>
              </a:rPr>
              <a:t> their performance</a:t>
            </a:r>
            <a:r>
              <a:rPr lang="en-GB" sz="1200" kern="1200" dirty="0" smtClean="0">
                <a:solidFill>
                  <a:schemeClr val="tx1"/>
                </a:solidFill>
                <a:effectLst/>
                <a:latin typeface="+mn-lt"/>
                <a:ea typeface="+mn-ea"/>
                <a:cs typeface="+mn-cs"/>
              </a:rPr>
              <a:t>. Members of CHS Alliance are required to do a self-assessment against it.</a:t>
            </a: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24</a:t>
            </a:fld>
            <a:endParaRPr lang="en-GB" dirty="0">
              <a:solidFill>
                <a:prstClr val="black"/>
              </a:solidFill>
            </a:endParaRPr>
          </a:p>
        </p:txBody>
      </p:sp>
    </p:spTree>
    <p:extLst>
      <p:ext uri="{BB962C8B-B14F-4D97-AF65-F5344CB8AC3E}">
        <p14:creationId xmlns:p14="http://schemas.microsoft.com/office/powerpoint/2010/main" val="29417152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By integrating the CHS with the Humanitarian Charter, Protection Principles and minimum technical standards, the Sphere Handbook offers a comprehensive tool and a holistic approach to guide humanitarian response. None of these elements stand on their own, but should be understood as a fundamental package to support principled, accountable, and quality response. </a:t>
            </a:r>
            <a:endParaRPr lang="en-GB" sz="18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25</a:t>
            </a:fld>
            <a:endParaRPr lang="en-GB" dirty="0">
              <a:solidFill>
                <a:prstClr val="black"/>
              </a:solidFill>
            </a:endParaRPr>
          </a:p>
        </p:txBody>
      </p:sp>
    </p:spTree>
    <p:extLst>
      <p:ext uri="{BB962C8B-B14F-4D97-AF65-F5344CB8AC3E}">
        <p14:creationId xmlns:p14="http://schemas.microsoft.com/office/powerpoint/2010/main" val="16911673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fr-CH" sz="1600" b="0" dirty="0" smtClean="0"/>
              <a:t>This slide</a:t>
            </a:r>
            <a:r>
              <a:rPr lang="fr-CH" sz="1600" b="0" baseline="0" dirty="0" smtClean="0"/>
              <a:t> </a:t>
            </a:r>
            <a:r>
              <a:rPr lang="fr-CH" sz="1600" b="0" baseline="0" dirty="0" err="1" smtClean="0"/>
              <a:t>highlights</a:t>
            </a:r>
            <a:r>
              <a:rPr lang="fr-CH" sz="1600" b="0" baseline="0" dirty="0" smtClean="0"/>
              <a:t> the </a:t>
            </a:r>
            <a:r>
              <a:rPr lang="fr-CH" sz="1600" b="0" baseline="0" dirty="0" err="1" smtClean="0"/>
              <a:t>holistic</a:t>
            </a:r>
            <a:r>
              <a:rPr lang="fr-CH" sz="1600" b="0" baseline="0" dirty="0" smtClean="0"/>
              <a:t> </a:t>
            </a:r>
            <a:r>
              <a:rPr lang="fr-CH" sz="1600" b="0" baseline="0" dirty="0" err="1" smtClean="0"/>
              <a:t>framework</a:t>
            </a:r>
            <a:r>
              <a:rPr lang="fr-CH" sz="1600" b="0" baseline="0" dirty="0" smtClean="0"/>
              <a:t> </a:t>
            </a:r>
            <a:r>
              <a:rPr lang="fr-CH" sz="1600" b="0" baseline="0" dirty="0" err="1" smtClean="0"/>
              <a:t>provided</a:t>
            </a:r>
            <a:r>
              <a:rPr lang="fr-CH" sz="1600" b="0" baseline="0" dirty="0" smtClean="0"/>
              <a:t> by the Sphere </a:t>
            </a:r>
            <a:r>
              <a:rPr lang="fr-CH" sz="1600" b="0" baseline="0" dirty="0" err="1" smtClean="0"/>
              <a:t>Handbook</a:t>
            </a:r>
            <a:r>
              <a:rPr lang="fr-CH" sz="1600" b="0" baseline="0" dirty="0" smtClean="0"/>
              <a:t>.</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GB" sz="1600" b="1"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GB" sz="1600" b="0" dirty="0" smtClean="0"/>
              <a:t>Example</a:t>
            </a:r>
            <a:r>
              <a:rPr lang="en-GB" sz="1600" b="0" baseline="0" dirty="0" smtClean="0"/>
              <a:t> </a:t>
            </a:r>
            <a:r>
              <a:rPr lang="en-GB" sz="1600" b="0" baseline="0" dirty="0" smtClean="0"/>
              <a:t>of useful guidance found in the Sphere technical chapters:</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GB" sz="1600" b="1" baseline="0" dirty="0" smtClean="0"/>
          </a:p>
          <a:p>
            <a:pPr marL="0" marR="0" lvl="1" indent="0" algn="l" defTabSz="457200" rtl="0" eaLnBrk="1" fontAlgn="auto" latinLnBrk="0" hangingPunct="1">
              <a:lnSpc>
                <a:spcPct val="100000"/>
              </a:lnSpc>
              <a:spcBef>
                <a:spcPts val="0"/>
              </a:spcBef>
              <a:spcAft>
                <a:spcPts val="0"/>
              </a:spcAft>
              <a:buClrTx/>
              <a:buSzTx/>
              <a:buFontTx/>
              <a:buNone/>
              <a:tabLst/>
              <a:defRPr/>
            </a:pPr>
            <a:r>
              <a:rPr lang="en-GB" sz="1600" b="1" dirty="0" smtClean="0"/>
              <a:t>Infant and young child feeding standard 1: Policy guidance and coordination</a:t>
            </a:r>
          </a:p>
          <a:p>
            <a:pPr marL="0" marR="0" lvl="1" indent="0" algn="l" defTabSz="457200" rtl="0" eaLnBrk="1" fontAlgn="auto" latinLnBrk="0" hangingPunct="1">
              <a:lnSpc>
                <a:spcPct val="100000"/>
              </a:lnSpc>
              <a:spcBef>
                <a:spcPts val="0"/>
              </a:spcBef>
              <a:spcAft>
                <a:spcPts val="0"/>
              </a:spcAft>
              <a:buClrTx/>
              <a:buSzTx/>
              <a:buFontTx/>
              <a:buNone/>
              <a:tabLst/>
              <a:defRPr/>
            </a:pPr>
            <a:r>
              <a:rPr lang="en-GB" sz="1600" b="1" dirty="0" smtClean="0"/>
              <a:t>Safe and appropriate infant and young child feeding for the population is protected through implementation of key policy guidance and strong coordination.</a:t>
            </a:r>
          </a:p>
          <a:p>
            <a:pPr marL="0" marR="0" lvl="1" indent="0" algn="l" defTabSz="457200" rtl="0" eaLnBrk="1" fontAlgn="auto" latinLnBrk="0" hangingPunct="1">
              <a:lnSpc>
                <a:spcPct val="100000"/>
              </a:lnSpc>
              <a:spcBef>
                <a:spcPts val="0"/>
              </a:spcBef>
              <a:spcAft>
                <a:spcPts val="0"/>
              </a:spcAft>
              <a:buClrTx/>
              <a:buSzTx/>
              <a:buFontTx/>
              <a:buNone/>
              <a:tabLst/>
              <a:defRPr/>
            </a:pPr>
            <a:endParaRPr lang="fr-CH" sz="1600" b="1" kern="1200" dirty="0" smtClean="0">
              <a:solidFill>
                <a:schemeClr val="tx1"/>
              </a:solidFill>
              <a:effectLst/>
              <a:latin typeface="+mn-lt"/>
              <a:ea typeface="+mn-ea"/>
              <a:cs typeface="+mn-cs"/>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GB" sz="1600" b="1" dirty="0" smtClean="0"/>
              <a:t>Handling milk and milk products: </a:t>
            </a:r>
            <a:r>
              <a:rPr lang="en-GB" sz="1600" dirty="0" smtClean="0"/>
              <a:t>Milk and milk products should not be included in untargeted distributions (see</a:t>
            </a:r>
            <a:r>
              <a:rPr lang="en-GB" sz="1600" dirty="0" smtClean="0">
                <a:hlinkClick r:id="rId3"/>
              </a:rPr>
              <a:t> Food security– food transfers standard 2, guidance note 5 </a:t>
            </a:r>
            <a:r>
              <a:rPr lang="en-GB" sz="1600" dirty="0" smtClean="0"/>
              <a:t>).Indications for and management of artificial feeding should be in accordance with the Operational Guidance on IFE and the Code, ideally under the guidance of the designated IFE coordinating body. Donations of BMS, milk products, bottles and teats should not be sought or accepted in emergencies. Any donations that do arrive should be placed under the control of a designated agency and their management determined by the IFE coordinating body. </a:t>
            </a:r>
            <a:endParaRPr lang="en-GB" sz="16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26</a:t>
            </a:fld>
            <a:endParaRPr lang="en-GB" dirty="0">
              <a:solidFill>
                <a:prstClr val="black"/>
              </a:solidFill>
            </a:endParaRPr>
          </a:p>
        </p:txBody>
      </p:sp>
    </p:spTree>
    <p:extLst>
      <p:ext uri="{BB962C8B-B14F-4D97-AF65-F5344CB8AC3E}">
        <p14:creationId xmlns:p14="http://schemas.microsoft.com/office/powerpoint/2010/main" val="8063115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Sphere five companions are:</a:t>
            </a:r>
          </a:p>
          <a:p>
            <a:pPr marL="171450" indent="-171450">
              <a:buFont typeface="Arial"/>
              <a:buChar char="•"/>
            </a:pPr>
            <a:r>
              <a:rPr lang="en-GB" dirty="0" smtClean="0"/>
              <a:t>Minimum Standards for Child Protection in Humanitarian Action (CPMS)</a:t>
            </a:r>
          </a:p>
          <a:p>
            <a:pPr marL="171450" indent="-171450">
              <a:buFont typeface="Arial"/>
              <a:buChar char="•"/>
            </a:pPr>
            <a:r>
              <a:rPr lang="en-GB" dirty="0" smtClean="0"/>
              <a:t>INEE Minimum Standards for Education</a:t>
            </a:r>
          </a:p>
          <a:p>
            <a:pPr marL="171450" indent="-171450">
              <a:buFont typeface="Arial"/>
              <a:buChar char="•"/>
            </a:pPr>
            <a:r>
              <a:rPr lang="en-GB" dirty="0" smtClean="0"/>
              <a:t>Livestock Emergency Guidelines and Standards (LEGS)</a:t>
            </a:r>
          </a:p>
          <a:p>
            <a:pPr marL="171450" indent="-171450">
              <a:buFont typeface="Arial"/>
              <a:buChar char="•"/>
            </a:pPr>
            <a:r>
              <a:rPr lang="en-GB" dirty="0" smtClean="0"/>
              <a:t>Minimum Economic Recovery Standards (MERS)</a:t>
            </a:r>
          </a:p>
          <a:p>
            <a:pPr marL="171450" indent="-171450">
              <a:buFont typeface="Arial"/>
              <a:buChar char="•"/>
            </a:pPr>
            <a:r>
              <a:rPr lang="fr-CH" dirty="0" smtClean="0"/>
              <a:t>Minimum </a:t>
            </a:r>
            <a:r>
              <a:rPr lang="fr-CH" dirty="0" err="1" smtClean="0"/>
              <a:t>requirements</a:t>
            </a:r>
            <a:r>
              <a:rPr lang="fr-CH" dirty="0" smtClean="0"/>
              <a:t> for </a:t>
            </a:r>
            <a:r>
              <a:rPr lang="fr-CH" dirty="0" err="1" smtClean="0"/>
              <a:t>market</a:t>
            </a:r>
            <a:r>
              <a:rPr lang="fr-CH" dirty="0" smtClean="0"/>
              <a:t> </a:t>
            </a:r>
            <a:r>
              <a:rPr lang="fr-CH" dirty="0" err="1" smtClean="0"/>
              <a:t>analysis</a:t>
            </a:r>
            <a:r>
              <a:rPr lang="fr-CH" dirty="0" smtClean="0"/>
              <a:t> (</a:t>
            </a:r>
            <a:r>
              <a:rPr lang="fr-CH" dirty="0" err="1" smtClean="0"/>
              <a:t>CaLP</a:t>
            </a:r>
            <a:r>
              <a:rPr lang="fr-CH" dirty="0" smtClean="0"/>
              <a:t>)</a:t>
            </a:r>
          </a:p>
          <a:p>
            <a:pPr marL="171450" indent="-171450">
              <a:buFont typeface="Arial"/>
              <a:buChar char="•"/>
            </a:pPr>
            <a:endParaRPr lang="fr-CH" dirty="0" smtClean="0"/>
          </a:p>
          <a:p>
            <a:pPr>
              <a:spcBef>
                <a:spcPts val="400"/>
              </a:spcBef>
            </a:pPr>
            <a:r>
              <a:rPr lang="en-GB" sz="1600" b="1" dirty="0" smtClean="0"/>
              <a:t>Goal</a:t>
            </a:r>
            <a:r>
              <a:rPr lang="en-GB" sz="1600" dirty="0" smtClean="0"/>
              <a:t>:</a:t>
            </a:r>
          </a:p>
          <a:p>
            <a:pPr lvl="1">
              <a:spcBef>
                <a:spcPts val="400"/>
              </a:spcBef>
            </a:pPr>
            <a:r>
              <a:rPr lang="en-GB" sz="1600" dirty="0" smtClean="0"/>
              <a:t>To provide humanitarian professionals with a pool of harmonised, </a:t>
            </a:r>
            <a:br>
              <a:rPr lang="en-GB" sz="1600" dirty="0" smtClean="0"/>
            </a:br>
            <a:r>
              <a:rPr lang="en-GB" sz="1600" dirty="0" smtClean="0"/>
              <a:t>easy-to-use sets of quality and accountability standards</a:t>
            </a:r>
          </a:p>
          <a:p>
            <a:pPr lvl="1">
              <a:spcBef>
                <a:spcPts val="400"/>
              </a:spcBef>
            </a:pPr>
            <a:r>
              <a:rPr lang="en-GB" sz="1600" dirty="0" smtClean="0"/>
              <a:t>The Companion Standards complement the Sphere Handbook, covering additional key areas of humanitarian response</a:t>
            </a:r>
          </a:p>
          <a:p>
            <a:pPr>
              <a:spcBef>
                <a:spcPts val="400"/>
              </a:spcBef>
            </a:pPr>
            <a:endParaRPr lang="en-GB" sz="1600" b="1" dirty="0" smtClean="0"/>
          </a:p>
          <a:p>
            <a:pPr>
              <a:spcBef>
                <a:spcPts val="400"/>
              </a:spcBef>
            </a:pPr>
            <a:r>
              <a:rPr lang="en-GB" sz="1600" b="1" dirty="0" smtClean="0"/>
              <a:t>Similarities </a:t>
            </a:r>
            <a:r>
              <a:rPr lang="en-GB" sz="1600" b="1" dirty="0" smtClean="0"/>
              <a:t>with </a:t>
            </a:r>
            <a:r>
              <a:rPr lang="en-GB" sz="1600" b="1" dirty="0" smtClean="0"/>
              <a:t>Sphere</a:t>
            </a:r>
            <a:r>
              <a:rPr lang="en-GB" sz="1600" b="0" baseline="0" dirty="0" smtClean="0"/>
              <a:t> Handbook:</a:t>
            </a:r>
          </a:p>
          <a:p>
            <a:pPr marL="285750" indent="-285750">
              <a:spcBef>
                <a:spcPts val="400"/>
              </a:spcBef>
              <a:buFont typeface="Arial" panose="020B0604020202020204" pitchFamily="34" charset="0"/>
              <a:buChar char="•"/>
            </a:pPr>
            <a:r>
              <a:rPr lang="en-GB" sz="1600" b="0" baseline="0" dirty="0" smtClean="0"/>
              <a:t>The </a:t>
            </a:r>
            <a:r>
              <a:rPr lang="en-GB" sz="1600" dirty="0" smtClean="0"/>
              <a:t>consultative </a:t>
            </a:r>
            <a:r>
              <a:rPr lang="en-GB" sz="1600" dirty="0" smtClean="0"/>
              <a:t>and consensus-based writing and revision </a:t>
            </a:r>
            <a:r>
              <a:rPr lang="en-GB" sz="1600" dirty="0" smtClean="0"/>
              <a:t>process</a:t>
            </a:r>
          </a:p>
          <a:p>
            <a:pPr marL="285750" indent="-285750">
              <a:spcBef>
                <a:spcPts val="400"/>
              </a:spcBef>
              <a:buFont typeface="Arial" panose="020B0604020202020204" pitchFamily="34" charset="0"/>
              <a:buChar char="•"/>
            </a:pPr>
            <a:r>
              <a:rPr lang="en-GB" sz="1600" dirty="0" smtClean="0"/>
              <a:t>Rights-based approach</a:t>
            </a:r>
          </a:p>
          <a:p>
            <a:pPr marL="285750" indent="-285750">
              <a:spcBef>
                <a:spcPts val="400"/>
              </a:spcBef>
              <a:buFont typeface="Arial" panose="020B0604020202020204" pitchFamily="34" charset="0"/>
              <a:buChar char="•"/>
            </a:pPr>
            <a:r>
              <a:rPr lang="en-GB" sz="1600" dirty="0" smtClean="0"/>
              <a:t>Structure</a:t>
            </a:r>
            <a:endParaRPr lang="en-GB" sz="1600" dirty="0" smtClean="0"/>
          </a:p>
          <a:p>
            <a:pPr marL="171450" indent="-171450">
              <a:buFont typeface="Arial"/>
              <a:buChar char="•"/>
            </a:pP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27</a:t>
            </a:fld>
            <a:endParaRPr lang="en-GB" dirty="0">
              <a:solidFill>
                <a:prstClr val="black"/>
              </a:solidFill>
            </a:endParaRPr>
          </a:p>
        </p:txBody>
      </p:sp>
    </p:spTree>
    <p:extLst>
      <p:ext uri="{BB962C8B-B14F-4D97-AF65-F5344CB8AC3E}">
        <p14:creationId xmlns:p14="http://schemas.microsoft.com/office/powerpoint/2010/main" val="2563094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B7D2CA1-D120-9748-B6F6-7C32249A9953}" type="slidenum">
              <a:rPr lang="en-GB" smtClean="0"/>
              <a:t>28</a:t>
            </a:fld>
            <a:endParaRPr lang="en-GB"/>
          </a:p>
        </p:txBody>
      </p:sp>
    </p:spTree>
    <p:extLst>
      <p:ext uri="{BB962C8B-B14F-4D97-AF65-F5344CB8AC3E}">
        <p14:creationId xmlns:p14="http://schemas.microsoft.com/office/powerpoint/2010/main" val="15707540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29</a:t>
            </a:fld>
            <a:endParaRPr lang="en-GB"/>
          </a:p>
        </p:txBody>
      </p:sp>
    </p:spTree>
    <p:extLst>
      <p:ext uri="{BB962C8B-B14F-4D97-AF65-F5344CB8AC3E}">
        <p14:creationId xmlns:p14="http://schemas.microsoft.com/office/powerpoint/2010/main" val="2532065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Sphere:</a:t>
            </a:r>
            <a:r>
              <a:rPr lang="en-GB" sz="1200" kern="1200" baseline="0" dirty="0" smtClean="0">
                <a:solidFill>
                  <a:schemeClr val="tx1"/>
                </a:solidFill>
                <a:effectLst/>
                <a:latin typeface="+mn-lt"/>
                <a:ea typeface="+mn-ea"/>
                <a:cs typeface="+mn-cs"/>
              </a:rPr>
              <a:t> a </a:t>
            </a:r>
            <a:r>
              <a:rPr lang="en-GB" sz="1200" kern="1200" dirty="0" smtClean="0">
                <a:solidFill>
                  <a:schemeClr val="tx1"/>
                </a:solidFill>
                <a:effectLst/>
                <a:latin typeface="+mn-lt"/>
                <a:ea typeface="+mn-ea"/>
                <a:cs typeface="+mn-cs"/>
              </a:rPr>
              <a:t>strict numerical indicators to be reached in all programmes?</a:t>
            </a:r>
          </a:p>
          <a:p>
            <a:pPr marL="0" marR="0" lvl="1" indent="0" algn="l" defTabSz="457200" rtl="0" eaLnBrk="1" fontAlgn="auto" latinLnBrk="0" hangingPunct="1">
              <a:lnSpc>
                <a:spcPct val="100000"/>
              </a:lnSpc>
              <a:spcBef>
                <a:spcPts val="0"/>
              </a:spcBef>
              <a:spcAft>
                <a:spcPts val="0"/>
              </a:spcAft>
              <a:buClrTx/>
              <a:buSzTx/>
              <a:buFontTx/>
              <a:buNone/>
              <a:tabLst/>
              <a:defRPr/>
            </a:pPr>
            <a:endParaRPr lang="en-GB" sz="16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3</a:t>
            </a:fld>
            <a:endParaRPr lang="en-GB" dirty="0">
              <a:solidFill>
                <a:prstClr val="black"/>
              </a:solidFill>
            </a:endParaRPr>
          </a:p>
        </p:txBody>
      </p:sp>
    </p:spTree>
    <p:extLst>
      <p:ext uri="{BB962C8B-B14F-4D97-AF65-F5344CB8AC3E}">
        <p14:creationId xmlns:p14="http://schemas.microsoft.com/office/powerpoint/2010/main" val="130957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sz="1200" kern="1200" dirty="0" smtClean="0">
                <a:solidFill>
                  <a:schemeClr val="tx1"/>
                </a:solidFill>
                <a:effectLst/>
                <a:latin typeface="+mn-lt"/>
                <a:ea typeface="+mn-ea"/>
                <a:cs typeface="+mn-cs"/>
              </a:rPr>
              <a:t>Recalling why and when the Sphere Project was created takes us back to the origins of quality and accountability.</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a:p>
        </p:txBody>
      </p:sp>
    </p:spTree>
    <p:extLst>
      <p:ext uri="{BB962C8B-B14F-4D97-AF65-F5344CB8AC3E}">
        <p14:creationId xmlns:p14="http://schemas.microsoft.com/office/powerpoint/2010/main" val="1135767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Rwandan Genocide, which started on 7 April 1994, represented a turning point in the history of the humanitarian sector and was a catalyst for improving the quality and accountability of humanitarian aid. </a:t>
            </a:r>
          </a:p>
          <a:p>
            <a:r>
              <a:rPr lang="en-GB"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picture shows people returning to Rwanda in 1996.</a:t>
            </a:r>
          </a:p>
          <a:p>
            <a:r>
              <a:rPr lang="en-US" sz="1200" kern="1200" dirty="0" smtClean="0">
                <a:solidFill>
                  <a:schemeClr val="tx1"/>
                </a:solidFill>
                <a:effectLst/>
                <a:latin typeface="+mn-lt"/>
                <a:ea typeface="+mn-ea"/>
                <a:cs typeface="+mn-cs"/>
              </a:rPr>
              <a:t>Photo</a:t>
            </a:r>
            <a:r>
              <a:rPr lang="en-US" sz="1200" kern="1200" baseline="0" dirty="0" smtClean="0">
                <a:solidFill>
                  <a:schemeClr val="tx1"/>
                </a:solidFill>
                <a:effectLst/>
                <a:latin typeface="+mn-lt"/>
                <a:ea typeface="+mn-ea"/>
                <a:cs typeface="+mn-cs"/>
              </a:rPr>
              <a:t> caption: </a:t>
            </a:r>
            <a:r>
              <a:rPr lang="en-GB"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“Twelve thousand people per hour, we could not understand the meaning of all this. After </a:t>
            </a:r>
            <a:r>
              <a:rPr lang="en-GB" sz="1200" b="0" kern="1200" dirty="0" err="1" smtClean="0">
                <a:solidFill>
                  <a:schemeClr val="tx1"/>
                </a:solidFill>
                <a:effectLst/>
                <a:latin typeface="+mn-lt"/>
                <a:ea typeface="+mn-ea"/>
                <a:cs typeface="+mn-cs"/>
              </a:rPr>
              <a:t>Ruhengeri</a:t>
            </a:r>
            <a:r>
              <a:rPr lang="en-GB" sz="1200" b="0" kern="1200" dirty="0" smtClean="0">
                <a:solidFill>
                  <a:schemeClr val="tx1"/>
                </a:solidFill>
                <a:effectLst/>
                <a:latin typeface="+mn-lt"/>
                <a:ea typeface="+mn-ea"/>
                <a:cs typeface="+mn-cs"/>
              </a:rPr>
              <a:t>, the road was still deserted, only an eerie feeling remained, a little more trucks and cars circulating in both directions.  On a bend, there was a traffic jam; a sort of collision of people and vehicles; it was surely the tank truck ahead that had broken down! We were 40 km from the border; people started coming back the day before.  It was not a traffic jam, but the head of a compact crowd advancing silently. Twelve thousand people per hour. In a few hours the situation had become unsustainable: “Walk! Keep Walking! Don’t stop! You can rest later!" Shouted the megaphone in Kinyarwanda”.</a:t>
            </a:r>
            <a:r>
              <a:rPr lang="en-GB" sz="1200" b="0" kern="1200" baseline="0" dirty="0" smtClean="0">
                <a:solidFill>
                  <a:schemeClr val="tx1"/>
                </a:solidFill>
                <a:effectLst/>
                <a:latin typeface="+mn-lt"/>
                <a:ea typeface="+mn-ea"/>
                <a:cs typeface="+mn-cs"/>
              </a:rPr>
              <a:t> Translated from the caption of </a:t>
            </a:r>
            <a:r>
              <a:rPr lang="en-GB" sz="1200" i="0" kern="1200" dirty="0" smtClean="0">
                <a:solidFill>
                  <a:schemeClr val="tx1"/>
                </a:solidFill>
                <a:effectLst/>
                <a:latin typeface="+mn-lt"/>
                <a:ea typeface="+mn-ea"/>
                <a:cs typeface="+mn-cs"/>
              </a:rPr>
              <a:t>Philippe </a:t>
            </a:r>
            <a:r>
              <a:rPr lang="en-GB" sz="1200" i="0" kern="1200" dirty="0" err="1" smtClean="0">
                <a:solidFill>
                  <a:schemeClr val="tx1"/>
                </a:solidFill>
                <a:effectLst/>
                <a:latin typeface="+mn-lt"/>
                <a:ea typeface="+mn-ea"/>
                <a:cs typeface="+mn-cs"/>
              </a:rPr>
              <a:t>Merchez</a:t>
            </a:r>
            <a:r>
              <a:rPr lang="en-GB" sz="1200" i="0" kern="1200" dirty="0" smtClean="0">
                <a:solidFill>
                  <a:schemeClr val="tx1"/>
                </a:solidFill>
                <a:effectLst/>
                <a:latin typeface="+mn-lt"/>
                <a:ea typeface="+mn-ea"/>
                <a:cs typeface="+mn-cs"/>
              </a:rPr>
              <a:t>, Photographer.</a:t>
            </a:r>
          </a:p>
          <a:p>
            <a:endParaRPr lang="en-GB" sz="1200" b="0" kern="1200" dirty="0" smtClean="0">
              <a:solidFill>
                <a:schemeClr val="tx1"/>
              </a:solidFill>
              <a:effectLst/>
              <a:latin typeface="+mn-lt"/>
              <a:ea typeface="+mn-ea"/>
              <a:cs typeface="+mn-cs"/>
            </a:endParaRPr>
          </a:p>
          <a:p>
            <a:pPr marL="0" lvl="0" indent="0">
              <a:buFont typeface="Arial" panose="020B0604020202020204" pitchFamily="34" charset="0"/>
              <a:buNone/>
            </a:pPr>
            <a:r>
              <a:rPr lang="en-GB" sz="1200" kern="1200" dirty="0" smtClean="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a:p>
        </p:txBody>
      </p:sp>
    </p:spTree>
    <p:extLst>
      <p:ext uri="{BB962C8B-B14F-4D97-AF65-F5344CB8AC3E}">
        <p14:creationId xmlns:p14="http://schemas.microsoft.com/office/powerpoint/2010/main" val="2567638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fr-CH" sz="1200" kern="1200" dirty="0" smtClean="0">
                <a:solidFill>
                  <a:schemeClr val="tx1"/>
                </a:solidFill>
                <a:effectLst/>
                <a:latin typeface="+mn-lt"/>
                <a:ea typeface="+mn-ea"/>
                <a:cs typeface="+mn-cs"/>
              </a:rPr>
              <a:t>This is a timeline of key milestones in the history of humanitarian aid.</a:t>
            </a:r>
          </a:p>
          <a:p>
            <a:pPr marL="0" lvl="0" indent="0">
              <a:buFontTx/>
              <a:buNone/>
            </a:pPr>
            <a:endParaRPr lang="en-GB"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It depicts the great challenges and complexity the humanitarian community faced and shows the initiatives that were created as a response to these challenges.</a:t>
            </a:r>
            <a:endParaRPr lang="en-GB" sz="1200" kern="1200" dirty="0" smtClean="0">
              <a:solidFill>
                <a:schemeClr val="tx1"/>
              </a:solidFill>
              <a:effectLst/>
              <a:latin typeface="+mn-lt"/>
              <a:ea typeface="+mn-ea"/>
              <a:cs typeface="+mn-cs"/>
            </a:endParaRPr>
          </a:p>
          <a:p>
            <a:pPr>
              <a:buFontTx/>
              <a:buNone/>
            </a:pPr>
            <a:endParaRPr lang="fr-CH" dirty="0" smtClean="0"/>
          </a:p>
          <a:p>
            <a:pPr marL="0" indent="0">
              <a:buFontTx/>
              <a:buNone/>
            </a:pPr>
            <a:r>
              <a:rPr lang="fr-CH" dirty="0" smtClean="0"/>
              <a:t>Meaning</a:t>
            </a:r>
            <a:r>
              <a:rPr lang="fr-CH" baseline="0" dirty="0" smtClean="0"/>
              <a:t> of the acronyms:</a:t>
            </a:r>
            <a:endParaRPr lang="en-GB" dirty="0" smtClean="0"/>
          </a:p>
          <a:p>
            <a:pPr marL="171450" indent="-171450">
              <a:buFont typeface="Arial"/>
              <a:buChar char="•"/>
            </a:pPr>
            <a:r>
              <a:rPr lang="en-GB" dirty="0" smtClean="0"/>
              <a:t>WWI: World War I</a:t>
            </a:r>
          </a:p>
          <a:p>
            <a:pPr marL="171450" indent="-171450">
              <a:buFont typeface="Arial"/>
              <a:buChar char="•"/>
            </a:pPr>
            <a:r>
              <a:rPr lang="en-GB" dirty="0" smtClean="0"/>
              <a:t>ISO: International Organisation for Standardization</a:t>
            </a:r>
          </a:p>
          <a:p>
            <a:pPr marL="171450" indent="-171450">
              <a:buFont typeface="Arial"/>
              <a:buChar char="•"/>
            </a:pPr>
            <a:r>
              <a:rPr lang="en-GB" dirty="0" smtClean="0"/>
              <a:t>LWF: Lutheran World Federation</a:t>
            </a:r>
          </a:p>
          <a:p>
            <a:pPr marL="171450" indent="-171450">
              <a:buFont typeface="Arial"/>
              <a:buChar char="•"/>
            </a:pPr>
            <a:r>
              <a:rPr lang="en-GB" dirty="0" err="1" smtClean="0"/>
              <a:t>BiH</a:t>
            </a:r>
            <a:r>
              <a:rPr lang="en-GB" dirty="0" smtClean="0"/>
              <a:t>: Bosnia and Herzegovina</a:t>
            </a:r>
          </a:p>
          <a:p>
            <a:pPr marL="171450" indent="-171450">
              <a:buFont typeface="Arial"/>
              <a:buChar char="•"/>
            </a:pPr>
            <a:r>
              <a:rPr lang="en-GB" dirty="0" smtClean="0"/>
              <a:t>RC/RC: Red Cross and Red Crescent</a:t>
            </a:r>
          </a:p>
          <a:p>
            <a:pPr marL="171450" indent="-171450">
              <a:buFont typeface="Arial"/>
              <a:buChar char="•"/>
            </a:pPr>
            <a:r>
              <a:rPr lang="en-GB" dirty="0" smtClean="0"/>
              <a:t>JEEAR: Joint Evaluation of Emergency Assistance to Rwanda</a:t>
            </a:r>
          </a:p>
          <a:p>
            <a:pPr marL="171450" indent="-171450">
              <a:buFont typeface="Arial"/>
              <a:buChar char="•"/>
            </a:pPr>
            <a:r>
              <a:rPr lang="en-GB" dirty="0" smtClean="0"/>
              <a:t>IAWG: Interagency Working Group</a:t>
            </a:r>
          </a:p>
          <a:p>
            <a:pPr marL="171450" indent="-171450">
              <a:buFont typeface="Arial"/>
              <a:buChar char="•"/>
            </a:pPr>
            <a:r>
              <a:rPr lang="en-GB" dirty="0" smtClean="0"/>
              <a:t>ECB: The Emergency Capacity Building Project</a:t>
            </a:r>
          </a:p>
          <a:p>
            <a:pPr marL="171450" indent="-171450">
              <a:buFont typeface="Arial"/>
              <a:buChar char="•"/>
            </a:pPr>
            <a:r>
              <a:rPr lang="en-GB" dirty="0" err="1" smtClean="0"/>
              <a:t>HoA</a:t>
            </a:r>
            <a:r>
              <a:rPr lang="en-GB" dirty="0" smtClean="0"/>
              <a:t>: Horn of Africa</a:t>
            </a:r>
          </a:p>
          <a:p>
            <a:pPr marL="171450" indent="-171450">
              <a:buFont typeface="Arial"/>
              <a:buChar char="•"/>
            </a:pPr>
            <a:r>
              <a:rPr lang="en-GB" dirty="0" smtClean="0"/>
              <a:t>Q&amp;A: Quality and Accountability</a:t>
            </a:r>
          </a:p>
          <a:p>
            <a:pPr marL="171450" indent="-171450">
              <a:buFont typeface="Arial"/>
              <a:buChar char="•"/>
            </a:pPr>
            <a:r>
              <a:rPr lang="en-GB" dirty="0" smtClean="0"/>
              <a:t>TEC: Tsunami Evaluation Coalition</a:t>
            </a:r>
          </a:p>
          <a:p>
            <a:pPr marL="171450" indent="-171450">
              <a:buFont typeface="Arial"/>
              <a:buChar char="•"/>
            </a:pPr>
            <a:r>
              <a:rPr lang="en-GB" dirty="0" smtClean="0"/>
              <a:t>JSI: Joint Standards Initiative</a:t>
            </a:r>
          </a:p>
          <a:p>
            <a:pPr marL="171450" indent="-171450">
              <a:buFont typeface="Arial"/>
              <a:buChar char="•"/>
            </a:pPr>
            <a:r>
              <a:rPr lang="en-GB" dirty="0" smtClean="0"/>
              <a:t>CHS: Core Humanitarian Standard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a:p>
        </p:txBody>
      </p:sp>
    </p:spTree>
    <p:extLst>
      <p:ext uri="{BB962C8B-B14F-4D97-AF65-F5344CB8AC3E}">
        <p14:creationId xmlns:p14="http://schemas.microsoft.com/office/powerpoint/2010/main" val="2864707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Each of the major emergencies presented in the former slide has led to evaluations in which recommendations and lessons are almost copied and pasted from one to another. Lessons learned exercises are precious if they lead to change. One of the key aspects identified for achieving change is the implementation of the recommendations themselves as well as the use of the available tools to improve quality and accountability.</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7</a:t>
            </a:fld>
            <a:endParaRPr lang="en-GB"/>
          </a:p>
        </p:txBody>
      </p:sp>
    </p:spTree>
    <p:extLst>
      <p:ext uri="{BB962C8B-B14F-4D97-AF65-F5344CB8AC3E}">
        <p14:creationId xmlns:p14="http://schemas.microsoft.com/office/powerpoint/2010/main" val="2221218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1994 genocide and the relief operations that followed brought about an unprecedented international collaborative evaluation process – the Joint Evaluation of Emergency Assistance to Rwanda (JEEAR) – which remains unsurpassed in terms of its scope and scale, and arguably its impact. (</a:t>
            </a:r>
            <a:r>
              <a:rPr lang="fr-CH" sz="1200" kern="1200" dirty="0" smtClean="0">
                <a:solidFill>
                  <a:schemeClr val="tx1"/>
                </a:solidFill>
                <a:effectLst/>
                <a:latin typeface="+mn-lt"/>
                <a:ea typeface="+mn-ea"/>
                <a:cs typeface="+mn-cs"/>
              </a:rPr>
              <a:t>For more information about the JEEAR,</a:t>
            </a:r>
            <a:r>
              <a:rPr lang="en-GB" sz="1200" kern="1200" dirty="0" smtClean="0">
                <a:solidFill>
                  <a:schemeClr val="tx1"/>
                </a:solidFill>
                <a:effectLst/>
                <a:latin typeface="+mn-lt"/>
                <a:ea typeface="+mn-ea"/>
                <a:cs typeface="+mn-cs"/>
              </a:rPr>
              <a:t> see ‘The International Response to Conflict and Genocide: Lessons from the Rwanda Experience: Humanitarian Aid and Effects’ (JEEAR)/Executive summary: </a:t>
            </a:r>
            <a:r>
              <a:rPr lang="en-GB" sz="1200" kern="1200" dirty="0" err="1" smtClean="0">
                <a:solidFill>
                  <a:schemeClr val="tx1"/>
                </a:solidFill>
                <a:effectLst/>
                <a:latin typeface="+mn-lt"/>
                <a:ea typeface="+mn-ea"/>
                <a:cs typeface="+mn-cs"/>
              </a:rPr>
              <a:t>www.alnap.org</a:t>
            </a:r>
            <a:r>
              <a:rPr lang="en-GB" sz="1200" kern="1200" dirty="0" smtClean="0">
                <a:solidFill>
                  <a:schemeClr val="tx1"/>
                </a:solidFill>
                <a:effectLst/>
                <a:latin typeface="+mn-lt"/>
                <a:ea typeface="+mn-ea"/>
                <a:cs typeface="+mn-cs"/>
              </a:rPr>
              <a:t>/resource/2517.)</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specific purpose of this study was to examine the provision of humanitarian aid and physical protection offered by the international community in response to the Rwanda crisis.</a:t>
            </a:r>
            <a:r>
              <a:rPr lang="en-GB" sz="1200" kern="1200" baseline="0" dirty="0" smtClean="0">
                <a:solidFill>
                  <a:schemeClr val="tx1"/>
                </a:solidFill>
                <a:effectLst/>
                <a:latin typeface="+mn-lt"/>
                <a:ea typeface="+mn-ea"/>
                <a:cs typeface="+mn-cs"/>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baseline="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evaluation highlighted </a:t>
            </a:r>
            <a:r>
              <a:rPr lang="en-GB" sz="1200" kern="1200" dirty="0" smtClean="0">
                <a:solidFill>
                  <a:schemeClr val="tx1"/>
                </a:solidFill>
                <a:effectLst/>
                <a:latin typeface="+mn-lt"/>
                <a:ea typeface="+mn-ea"/>
                <a:cs typeface="+mn-cs"/>
              </a:rPr>
              <a:t>the ways in which the humanitarian response failed to address the needs at hand and highlighted the variability of quality and professionalism within the humanitarian sector. </a:t>
            </a:r>
            <a:r>
              <a:rPr lang="fr-CH" sz="1200" kern="1200" dirty="0" smtClean="0">
                <a:solidFill>
                  <a:schemeClr val="tx1"/>
                </a:solidFill>
                <a:effectLst/>
                <a:latin typeface="+mn-lt"/>
                <a:ea typeface="+mn-ea"/>
                <a:cs typeface="+mn-cs"/>
              </a:rPr>
              <a:t>As a response, the Sphere Project came into being to improve the quality and accountability of humanitarian response.</a:t>
            </a:r>
            <a:endParaRPr lang="en-GB" sz="1200" kern="1200" dirty="0" smtClean="0">
              <a:solidFill>
                <a:schemeClr val="tx1"/>
              </a:solidFill>
              <a:effectLst/>
              <a:latin typeface="+mn-lt"/>
              <a:ea typeface="+mn-ea"/>
              <a:cs typeface="+mn-cs"/>
            </a:endParaRPr>
          </a:p>
          <a:p>
            <a:pPr>
              <a:buFontTx/>
              <a:buNone/>
            </a:pPr>
            <a:endParaRPr lang="fr-CH" dirty="0" smtClean="0"/>
          </a:p>
          <a:p>
            <a:pPr marL="0" indent="0" eaLnBrk="1" hangingPunct="1">
              <a:spcBef>
                <a:spcPct val="0"/>
              </a:spcBef>
              <a:buFontTx/>
              <a:buNone/>
              <a:defRPr/>
            </a:pPr>
            <a:r>
              <a:rPr lang="en-GB" altLang="en-US" dirty="0" smtClean="0"/>
              <a:t>The JEEAR draws lessons from the Rwanda experience relevant for future complex emergencies as well as for current operations in Rwanda and the region such as early warning and conflict management, the preparation for and provision of emergency assistance, and the transition from relief to rehabilitation and development.</a:t>
            </a:r>
          </a:p>
          <a:p>
            <a:pPr marL="0" indent="0" eaLnBrk="1" hangingPunct="1">
              <a:spcBef>
                <a:spcPct val="0"/>
              </a:spcBef>
              <a:buFontTx/>
              <a:buNone/>
              <a:defRPr/>
            </a:pPr>
            <a:endParaRPr lang="fr-CH" altLang="en-US" dirty="0" smtClean="0"/>
          </a:p>
          <a:p>
            <a:pPr marL="0" indent="0" eaLnBrk="1" hangingPunct="1">
              <a:spcBef>
                <a:spcPct val="0"/>
              </a:spcBef>
              <a:buFontTx/>
              <a:buNone/>
              <a:defRPr/>
            </a:pPr>
            <a:r>
              <a:rPr lang="en-GB" altLang="en-US" dirty="0" smtClean="0"/>
              <a:t>The International Response to Conflict and Genocide: Lessons from the Rwanda Experience: Humanitarian Aid and Effects (JEEAR)/ Executive summary can be found on:</a:t>
            </a:r>
            <a:r>
              <a:rPr lang="en-GB" altLang="en-US" baseline="0" dirty="0" smtClean="0"/>
              <a:t> </a:t>
            </a:r>
            <a:r>
              <a:rPr lang="en-GB" altLang="en-US" dirty="0" err="1" smtClean="0"/>
              <a:t>www.alnap.org</a:t>
            </a:r>
            <a:r>
              <a:rPr lang="en-GB" altLang="en-US" dirty="0" smtClean="0"/>
              <a:t>/resource/2517</a:t>
            </a:r>
          </a:p>
          <a:p>
            <a:pPr marL="171450" indent="-171450" eaLnBrk="1" hangingPunct="1">
              <a:spcBef>
                <a:spcPct val="0"/>
              </a:spcBef>
              <a:buFont typeface="Arial" panose="020B0604020202020204" pitchFamily="34" charset="0"/>
              <a:buChar char="•"/>
              <a:defRPr/>
            </a:pPr>
            <a:endParaRPr lang="en-GB" altLang="en-US"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a:p>
        </p:txBody>
      </p:sp>
    </p:spTree>
    <p:extLst>
      <p:ext uri="{BB962C8B-B14F-4D97-AF65-F5344CB8AC3E}">
        <p14:creationId xmlns:p14="http://schemas.microsoft.com/office/powerpoint/2010/main" val="2135722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Tx/>
              <a:buNone/>
            </a:pPr>
            <a:r>
              <a:rPr lang="en-GB" altLang="en-US" dirty="0" smtClean="0"/>
              <a:t>The first State of the Humanitarian System report is an ambitious snapshot of the entire humanitarian system. Commissioned by ALNAP and authored by Humanitarian Outcomes, it outlines what’s working, what’s not, and how the sector has been performing in 2009-2010.</a:t>
            </a:r>
          </a:p>
          <a:p>
            <a:pPr>
              <a:buFontTx/>
              <a:buNone/>
            </a:pPr>
            <a:endParaRPr lang="fr-CH" dirty="0" smtClean="0"/>
          </a:p>
          <a:p>
            <a:pPr marL="0" indent="0" eaLnBrk="1" hangingPunct="1">
              <a:spcBef>
                <a:spcPct val="0"/>
              </a:spcBef>
              <a:buFontTx/>
              <a:buNone/>
            </a:pPr>
            <a:r>
              <a:rPr lang="en-GB" altLang="en-US" dirty="0" smtClean="0"/>
              <a:t>The State of the Humanitarian System (SOHS) can</a:t>
            </a:r>
            <a:r>
              <a:rPr lang="en-GB" altLang="en-US" baseline="0" dirty="0" smtClean="0"/>
              <a:t> be found on</a:t>
            </a:r>
            <a:r>
              <a:rPr lang="en-GB" altLang="en-US" dirty="0" smtClean="0"/>
              <a:t>:</a:t>
            </a:r>
            <a:r>
              <a:rPr lang="en-GB" altLang="en-US" baseline="0" dirty="0" smtClean="0"/>
              <a:t> </a:t>
            </a:r>
            <a:r>
              <a:rPr lang="en-GB" altLang="en-US" dirty="0" err="1" smtClean="0"/>
              <a:t>www.alnap.org</a:t>
            </a:r>
            <a:r>
              <a:rPr lang="en-GB" altLang="en-US" dirty="0" smtClean="0"/>
              <a:t>/resource/6565</a:t>
            </a:r>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a:p>
        </p:txBody>
      </p:sp>
    </p:spTree>
    <p:extLst>
      <p:ext uri="{BB962C8B-B14F-4D97-AF65-F5344CB8AC3E}">
        <p14:creationId xmlns:p14="http://schemas.microsoft.com/office/powerpoint/2010/main" val="10362121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dy Layout with small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7634968" y="5006481"/>
            <a:ext cx="1301103" cy="130110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Tree>
    <p:extLst>
      <p:ext uri="{BB962C8B-B14F-4D97-AF65-F5344CB8AC3E}">
        <p14:creationId xmlns:p14="http://schemas.microsoft.com/office/powerpoint/2010/main" val="16174719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5" name="Picture 4"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04714070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5" name="Picture 4" descr="Sphere-Project-Logo-Standard-No-Tagline-RGB.png"/>
          <p:cNvPicPr>
            <a:picLocks noChangeAspect="1"/>
          </p:cNvPicPr>
          <p:nvPr userDrawn="1"/>
        </p:nvPicPr>
        <p:blipFill rotWithShape="1">
          <a:blip r:embed="rId2">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2608547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10" name="Picture 9" descr="Sphere-Project-Logo-Standard-No-Tagline-RGB.png"/>
          <p:cNvPicPr>
            <a:picLocks noChangeAspect="1"/>
          </p:cNvPicPr>
          <p:nvPr userDrawn="1"/>
        </p:nvPicPr>
        <p:blipFill rotWithShape="1">
          <a:blip r:embed="rId4">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61584246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20124130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59721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18356795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94299139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dy Layout with large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5234152" y="1340442"/>
            <a:ext cx="3452648"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344256"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413999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dy Layout with small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7634968" y="5006481"/>
            <a:ext cx="1301103" cy="130110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Tree>
    <p:extLst>
      <p:ext uri="{BB962C8B-B14F-4D97-AF65-F5344CB8AC3E}">
        <p14:creationId xmlns:p14="http://schemas.microsoft.com/office/powerpoint/2010/main" val="180089119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A2 – Sphere: an in-depth tour</a:t>
            </a:r>
          </a:p>
          <a:p>
            <a:r>
              <a:rPr lang="en-GB" dirty="0" smtClean="0"/>
              <a:t>Sphere Training Package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5" name="Picture 4"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86016426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5" name="Picture 4" descr="Sphere-Project-Logo-Standard-No-Tagline-RGB.png"/>
          <p:cNvPicPr>
            <a:picLocks noChangeAspect="1"/>
          </p:cNvPicPr>
          <p:nvPr userDrawn="1"/>
        </p:nvPicPr>
        <p:blipFill rotWithShape="1">
          <a:blip r:embed="rId2">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356245381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10" name="Picture 9" descr="Sphere-Project-Logo-Standard-No-Tagline-RGB.png"/>
          <p:cNvPicPr>
            <a:picLocks noChangeAspect="1"/>
          </p:cNvPicPr>
          <p:nvPr userDrawn="1"/>
        </p:nvPicPr>
        <p:blipFill rotWithShape="1">
          <a:blip r:embed="rId4">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66914398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73400290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876562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16443925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294232335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44368228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29895772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022597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A2 – Sphere: an in-depth tour</a:t>
            </a:r>
          </a:p>
          <a:p>
            <a:r>
              <a:rPr lang="en-GB" dirty="0" smtClean="0"/>
              <a:t>Sphere Training Package 2015</a:t>
            </a:r>
          </a:p>
        </p:txBody>
      </p:sp>
    </p:spTree>
    <p:extLst>
      <p:ext uri="{BB962C8B-B14F-4D97-AF65-F5344CB8AC3E}">
        <p14:creationId xmlns:p14="http://schemas.microsoft.com/office/powerpoint/2010/main" val="110402168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C5 – Sphere and its four companions</a:t>
            </a:r>
          </a:p>
          <a:p>
            <a:r>
              <a:rPr lang="en-GB" dirty="0" smtClean="0">
                <a:solidFill>
                  <a:prstClr val="white"/>
                </a:solidFill>
              </a:rPr>
              <a:t>Sphere Training Package 2015</a:t>
            </a:r>
          </a:p>
        </p:txBody>
      </p:sp>
    </p:spTree>
    <p:extLst>
      <p:ext uri="{BB962C8B-B14F-4D97-AF65-F5344CB8AC3E}">
        <p14:creationId xmlns:p14="http://schemas.microsoft.com/office/powerpoint/2010/main" val="216094381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C5 – Sphere and its four companions</a:t>
            </a:r>
          </a:p>
          <a:p>
            <a:r>
              <a:rPr lang="en-GB" dirty="0" smtClean="0">
                <a:solidFill>
                  <a:prstClr val="white"/>
                </a:solidFill>
              </a:rPr>
              <a:t>Sphere Training Package 2015</a:t>
            </a:r>
          </a:p>
        </p:txBody>
      </p:sp>
    </p:spTree>
    <p:extLst>
      <p:ext uri="{BB962C8B-B14F-4D97-AF65-F5344CB8AC3E}">
        <p14:creationId xmlns:p14="http://schemas.microsoft.com/office/powerpoint/2010/main" val="74442685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smtClean="0"/>
              <a:t>Module C5 – Sphere and its four companions</a:t>
            </a:r>
          </a:p>
          <a:p>
            <a:r>
              <a:rPr lang="en-GB" dirty="0" smtClean="0"/>
              <a:t>Sphere Training Package 2015</a:t>
            </a:r>
          </a:p>
        </p:txBody>
      </p:sp>
    </p:spTree>
    <p:extLst>
      <p:ext uri="{BB962C8B-B14F-4D97-AF65-F5344CB8AC3E}">
        <p14:creationId xmlns:p14="http://schemas.microsoft.com/office/powerpoint/2010/main" val="23168028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26075953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123710499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249179050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19640548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990500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3929199346"/>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A1 – Sphere: a brief tour</a:t>
            </a:r>
          </a:p>
          <a:p>
            <a:r>
              <a:rPr lang="en-GB" dirty="0" smtClean="0">
                <a:solidFill>
                  <a:prstClr val="white"/>
                </a:solidFill>
              </a:rPr>
              <a:t>Sphere Training Package 2015</a:t>
            </a:r>
          </a:p>
        </p:txBody>
      </p:sp>
    </p:spTree>
    <p:extLst>
      <p:ext uri="{BB962C8B-B14F-4D97-AF65-F5344CB8AC3E}">
        <p14:creationId xmlns:p14="http://schemas.microsoft.com/office/powerpoint/2010/main" val="18628966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3576745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A2 – Sphere: an in-depth tour</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A2 – Sphere: an in-depth tour</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018701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41116091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dy Layout with large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5234152" y="1340442"/>
            <a:ext cx="3452648"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344256"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536144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5" Type="http://schemas.openxmlformats.org/officeDocument/2006/relationships/theme" Target="../theme/theme4.xml"/><Relationship Id="rId4"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5" Type="http://schemas.openxmlformats.org/officeDocument/2006/relationships/theme" Target="../theme/theme5.xml"/><Relationship Id="rId4" Type="http://schemas.openxmlformats.org/officeDocument/2006/relationships/slideLayout" Target="../slideLayouts/slideLayout32.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theme" Target="../theme/theme6.xml"/><Relationship Id="rId4" Type="http://schemas.openxmlformats.org/officeDocument/2006/relationships/slideLayout" Target="../slideLayouts/slideLayout3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5" Type="http://schemas.openxmlformats.org/officeDocument/2006/relationships/theme" Target="../theme/theme7.xml"/><Relationship Id="rId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A2 – Sphere: an in-depth tour</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3" r:id="rId4"/>
    <p:sldLayoutId id="2147483651" r:id="rId5"/>
    <p:sldLayoutId id="2147483652" r:id="rId6"/>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spTree>
    <p:extLst>
      <p:ext uri="{BB962C8B-B14F-4D97-AF65-F5344CB8AC3E}">
        <p14:creationId xmlns:p14="http://schemas.microsoft.com/office/powerpoint/2010/main" val="3771778683"/>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Lst>
  <p:timing>
    <p:tnLst>
      <p:par>
        <p:cTn id="1" dur="indefinite" restart="never" nodeType="tmRoot"/>
      </p:par>
    </p:tnLst>
  </p:timing>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spTree>
    <p:extLst>
      <p:ext uri="{BB962C8B-B14F-4D97-AF65-F5344CB8AC3E}">
        <p14:creationId xmlns:p14="http://schemas.microsoft.com/office/powerpoint/2010/main" val="201810702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timing>
    <p:tnLst>
      <p:par>
        <p:cTn id="1" dur="indefinite" restart="never" nodeType="tmRoot"/>
      </p:par>
    </p:tnLst>
  </p:timing>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480493426"/>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C5 – Sphere and its four companions</a:t>
            </a:r>
          </a:p>
          <a:p>
            <a:r>
              <a:rPr lang="en-GB" dirty="0" smtClean="0"/>
              <a:t>Sphere Training Package 2015</a:t>
            </a:r>
          </a:p>
        </p:txBody>
      </p:sp>
    </p:spTree>
    <p:extLst>
      <p:ext uri="{BB962C8B-B14F-4D97-AF65-F5344CB8AC3E}">
        <p14:creationId xmlns:p14="http://schemas.microsoft.com/office/powerpoint/2010/main" val="245817738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3988783690"/>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 – Sphere: a brief tour</a:t>
            </a:r>
          </a:p>
          <a:p>
            <a:r>
              <a:rPr lang="en-GB" dirty="0" smtClean="0"/>
              <a:t>Sphere Training Package 2015</a:t>
            </a:r>
          </a:p>
        </p:txBody>
      </p:sp>
    </p:spTree>
    <p:extLst>
      <p:ext uri="{BB962C8B-B14F-4D97-AF65-F5344CB8AC3E}">
        <p14:creationId xmlns:p14="http://schemas.microsoft.com/office/powerpoint/2010/main" val="397308599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2.emf"/><Relationship Id="rId4" Type="http://schemas.openxmlformats.org/officeDocument/2006/relationships/package" Target="../embeddings/Microsoft_Word_Document44444444444422222222.docx"/></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3.emf"/><Relationship Id="rId4" Type="http://schemas.openxmlformats.org/officeDocument/2006/relationships/package" Target="../embeddings/Microsoft_Word_Document66666666666644444433.docx"/></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4.emf"/><Relationship Id="rId4" Type="http://schemas.openxmlformats.org/officeDocument/2006/relationships/package" Target="../embeddings/Microsoft_Word_Document99999999999966666644.docx"/></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0.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emf"/><Relationship Id="rId4" Type="http://schemas.openxmlformats.org/officeDocument/2006/relationships/package" Target="../embeddings/Microsoft_Word_Document11111111111111111111.docx"/></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r>
              <a:rPr lang="en-GB" sz="1600" dirty="0">
                <a:solidFill>
                  <a:schemeClr val="bg1"/>
                </a:solidFill>
                <a:latin typeface="Tahoma"/>
                <a:cs typeface="Tahoma"/>
              </a:rPr>
              <a:t>Module </a:t>
            </a:r>
            <a:r>
              <a:rPr lang="en-GB" sz="1600" dirty="0" smtClean="0">
                <a:solidFill>
                  <a:schemeClr val="bg1"/>
                </a:solidFill>
                <a:latin typeface="Tahoma"/>
                <a:cs typeface="Tahoma"/>
              </a:rPr>
              <a:t>A2 </a:t>
            </a:r>
            <a:r>
              <a:rPr lang="en-GB" sz="1600" dirty="0">
                <a:solidFill>
                  <a:schemeClr val="bg1"/>
                </a:solidFill>
                <a:latin typeface="Tahoma"/>
                <a:cs typeface="Tahoma"/>
              </a:rPr>
              <a:t>– </a:t>
            </a:r>
            <a:r>
              <a:rPr lang="en-GB" sz="1600" dirty="0" smtClean="0">
                <a:solidFill>
                  <a:schemeClr val="bg1"/>
                </a:solidFill>
                <a:latin typeface="Tahoma"/>
                <a:cs typeface="Tahoma"/>
              </a:rPr>
              <a:t>Sphere </a:t>
            </a:r>
            <a:r>
              <a:rPr lang="en-GB" sz="1600" dirty="0">
                <a:solidFill>
                  <a:schemeClr val="bg1"/>
                </a:solidFill>
                <a:latin typeface="Tahoma"/>
                <a:cs typeface="Tahoma"/>
              </a:rPr>
              <a:t>Training Package </a:t>
            </a:r>
            <a:r>
              <a:rPr lang="en-GB" sz="1600" dirty="0" smtClean="0">
                <a:solidFill>
                  <a:schemeClr val="bg1"/>
                </a:solidFill>
                <a:latin typeface="Tahoma"/>
                <a:cs typeface="Tahoma"/>
              </a:rPr>
              <a:t>2015</a:t>
            </a:r>
            <a:endParaRPr lang="en-GB" sz="1600" dirty="0">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Sphere all about</a:t>
            </a:r>
            <a:r>
              <a:rPr lang="en-GB" sz="2400" b="0" i="1" dirty="0" smtClean="0">
                <a:solidFill>
                  <a:schemeClr val="accent1"/>
                </a:solidFill>
                <a:latin typeface="Tahoma"/>
                <a:cs typeface="Tahoma"/>
              </a:rPr>
              <a:t>?</a:t>
            </a:r>
            <a:endParaRPr lang="en-GB" sz="2400" b="0" i="1" dirty="0">
              <a:solidFill>
                <a:schemeClr val="accent1"/>
              </a:solidFill>
              <a:latin typeface="Tahoma"/>
              <a:cs typeface="Tahoma"/>
            </a:endParaRPr>
          </a:p>
        </p:txBody>
      </p:sp>
      <p:sp>
        <p:nvSpPr>
          <p:cNvPr id="6" name="TextBox 5"/>
          <p:cNvSpPr txBox="1"/>
          <p:nvPr/>
        </p:nvSpPr>
        <p:spPr>
          <a:xfrm>
            <a:off x="1517254" y="2388016"/>
            <a:ext cx="6111628" cy="466794"/>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Sphere</a:t>
            </a:r>
            <a:r>
              <a:rPr lang="en-GB" sz="2800" b="1" dirty="0">
                <a:solidFill>
                  <a:schemeClr val="tx2"/>
                </a:solidFill>
                <a:latin typeface="Tahoma"/>
                <a:cs typeface="Tahoma"/>
              </a:rPr>
              <a:t>: an in-depth tour</a:t>
            </a:r>
            <a:endParaRPr lang="en-GB" sz="2800" b="1" dirty="0">
              <a:latin typeface="Tahoma"/>
              <a:cs typeface="Tahoma"/>
            </a:endParaRP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we mean by </a:t>
            </a:r>
            <a:r>
              <a:rPr lang="en-GB" dirty="0" smtClean="0"/>
              <a:t/>
            </a:r>
            <a:br>
              <a:rPr lang="en-GB" dirty="0" smtClean="0"/>
            </a:br>
            <a:r>
              <a:rPr lang="en-GB" dirty="0" smtClean="0"/>
              <a:t>‘</a:t>
            </a:r>
            <a:r>
              <a:rPr lang="en-GB" dirty="0"/>
              <a:t>quality and accountability’?</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7812806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Quality</a:t>
            </a:r>
          </a:p>
        </p:txBody>
      </p:sp>
      <p:sp>
        <p:nvSpPr>
          <p:cNvPr id="3" name="Content Placeholder 2"/>
          <p:cNvSpPr>
            <a:spLocks noGrp="1"/>
          </p:cNvSpPr>
          <p:nvPr>
            <p:ph idx="1"/>
          </p:nvPr>
        </p:nvSpPr>
        <p:spPr/>
        <p:txBody>
          <a:bodyPr/>
          <a:lstStyle/>
          <a:p>
            <a:pPr>
              <a:spcBef>
                <a:spcPts val="1200"/>
              </a:spcBef>
            </a:pPr>
            <a:r>
              <a:rPr lang="en-GB" dirty="0"/>
              <a:t>In the humanitarian sector, this means effectiveness (impact), efficiency (timeliness and cost of a response or service) and appropriateness (taking account of needs and context). </a:t>
            </a:r>
            <a:endParaRPr lang="en-GB" dirty="0" smtClean="0"/>
          </a:p>
          <a:p>
            <a:pPr>
              <a:spcBef>
                <a:spcPts val="1200"/>
              </a:spcBef>
            </a:pPr>
            <a:r>
              <a:rPr lang="en-GB" dirty="0" smtClean="0"/>
              <a:t>It </a:t>
            </a:r>
            <a:r>
              <a:rPr lang="en-GB" dirty="0"/>
              <a:t>requires assessments and feedback from stakeholders on what an agency is doing well and how it can learn how to do better. </a:t>
            </a:r>
            <a:endParaRPr lang="en-GB" dirty="0" smtClean="0"/>
          </a:p>
          <a:p>
            <a:pPr>
              <a:spcBef>
                <a:spcPts val="1200"/>
              </a:spcBef>
            </a:pPr>
            <a:r>
              <a:rPr lang="en-GB" dirty="0" smtClean="0"/>
              <a:t>It </a:t>
            </a:r>
            <a:r>
              <a:rPr lang="en-GB" dirty="0"/>
              <a:t>means measuring outcomes against recognised mechanisms and/or standards</a:t>
            </a:r>
            <a:r>
              <a:rPr lang="en-GB" dirty="0" smtClean="0"/>
              <a:t>.</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38167071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Accountability</a:t>
            </a:r>
          </a:p>
        </p:txBody>
      </p:sp>
      <p:sp>
        <p:nvSpPr>
          <p:cNvPr id="3" name="Content Placeholder 2"/>
          <p:cNvSpPr>
            <a:spLocks noGrp="1"/>
          </p:cNvSpPr>
          <p:nvPr>
            <p:ph idx="1"/>
          </p:nvPr>
        </p:nvSpPr>
        <p:spPr>
          <a:xfrm>
            <a:off x="457200" y="1340442"/>
            <a:ext cx="3452907" cy="4029950"/>
          </a:xfrm>
        </p:spPr>
        <p:txBody>
          <a:bodyPr/>
          <a:lstStyle/>
          <a:p>
            <a:r>
              <a:rPr lang="en-GB" dirty="0"/>
              <a:t>Accountability is the responsible use by humanitarian agencies of the resources at their disposal. (</a:t>
            </a:r>
            <a:r>
              <a:rPr lang="en-GB" i="1" dirty="0"/>
              <a:t>Sphere Project</a:t>
            </a:r>
            <a:r>
              <a:rPr lang="en-GB" dirty="0"/>
              <a:t>)</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pic>
        <p:nvPicPr>
          <p:cNvPr id="5" name="Picture 4" descr="Murtadha.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48421" y="1445419"/>
            <a:ext cx="5271827" cy="3729818"/>
          </a:xfrm>
          <a:prstGeom prst="rect">
            <a:avLst/>
          </a:prstGeom>
        </p:spPr>
      </p:pic>
    </p:spTree>
    <p:extLst>
      <p:ext uri="{BB962C8B-B14F-4D97-AF65-F5344CB8AC3E}">
        <p14:creationId xmlns:p14="http://schemas.microsoft.com/office/powerpoint/2010/main" val="33416709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a:t>
            </a:r>
            <a:r>
              <a:rPr lang="en-GB" dirty="0" smtClean="0"/>
              <a:t>Project</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5913782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Sphere?</a:t>
            </a:r>
          </a:p>
        </p:txBody>
      </p:sp>
      <p:sp>
        <p:nvSpPr>
          <p:cNvPr id="3" name="Content Placeholder 2"/>
          <p:cNvSpPr>
            <a:spLocks noGrp="1"/>
          </p:cNvSpPr>
          <p:nvPr>
            <p:ph idx="1"/>
          </p:nvPr>
        </p:nvSpPr>
        <p:spPr/>
        <p:txBody>
          <a:bodyPr/>
          <a:lstStyle/>
          <a:p>
            <a:pPr lvl="1">
              <a:spcBef>
                <a:spcPts val="1500"/>
              </a:spcBef>
            </a:pPr>
            <a:r>
              <a:rPr lang="en-GB" dirty="0"/>
              <a:t>1997 </a:t>
            </a:r>
            <a:r>
              <a:rPr lang="en-GB" dirty="0" smtClean="0"/>
              <a:t>– A </a:t>
            </a:r>
            <a:r>
              <a:rPr lang="en-GB" dirty="0"/>
              <a:t>group of humanitarian non-governmental organisations and the Red Cross and Red Crescent Movement aims to improve the quality of their </a:t>
            </a:r>
            <a:r>
              <a:rPr lang="en-GB" dirty="0" smtClean="0"/>
              <a:t>actions during </a:t>
            </a:r>
            <a:r>
              <a:rPr lang="en-GB" dirty="0"/>
              <a:t>disaster response and to be held accountable for them.</a:t>
            </a:r>
          </a:p>
          <a:p>
            <a:pPr lvl="1">
              <a:spcBef>
                <a:spcPts val="1500"/>
              </a:spcBef>
            </a:pPr>
            <a:r>
              <a:rPr lang="en-GB" dirty="0"/>
              <a:t>The Sphere Handbook sets clear benchmarks for what actions can be considered as humanitarian</a:t>
            </a:r>
            <a:r>
              <a:rPr lang="en-GB" dirty="0" smtClean="0"/>
              <a:t>.</a:t>
            </a:r>
          </a:p>
          <a:p>
            <a:pPr lvl="1">
              <a:spcBef>
                <a:spcPts val="1500"/>
              </a:spcBef>
            </a:pPr>
            <a:r>
              <a:rPr lang="en-GB" dirty="0"/>
              <a:t>Define humanitarian response as one which is concerned with the basic rights of populations affected by disasters and </a:t>
            </a:r>
            <a:r>
              <a:rPr lang="en-GB" dirty="0" smtClean="0"/>
              <a:t>conflicts</a:t>
            </a:r>
            <a:r>
              <a:rPr lang="en-GB" dirty="0"/>
              <a:t>.</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233145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
        <p:nvSpPr>
          <p:cNvPr id="15" name="Title 6"/>
          <p:cNvSpPr>
            <a:spLocks noGrp="1"/>
          </p:cNvSpPr>
          <p:nvPr>
            <p:ph type="title"/>
          </p:nvPr>
        </p:nvSpPr>
        <p:spPr>
          <a:xfrm>
            <a:off x="457201" y="0"/>
            <a:ext cx="8229600" cy="1081760"/>
          </a:xfrm>
        </p:spPr>
        <p:txBody>
          <a:bodyPr/>
          <a:lstStyle/>
          <a:p>
            <a:r>
              <a:rPr lang="en-GB" dirty="0"/>
              <a:t>Key </a:t>
            </a:r>
            <a:r>
              <a:rPr lang="en-GB" dirty="0" smtClean="0"/>
              <a:t>bases</a:t>
            </a:r>
            <a:endParaRPr lang="en-GB" dirty="0"/>
          </a:p>
        </p:txBody>
      </p:sp>
      <p:sp>
        <p:nvSpPr>
          <p:cNvPr id="16" name="Content Placeholder 7"/>
          <p:cNvSpPr>
            <a:spLocks noGrp="1"/>
          </p:cNvSpPr>
          <p:nvPr>
            <p:ph idx="1"/>
          </p:nvPr>
        </p:nvSpPr>
        <p:spPr>
          <a:xfrm>
            <a:off x="457200" y="1340442"/>
            <a:ext cx="3066678" cy="1746341"/>
          </a:xfrm>
        </p:spPr>
        <p:txBody>
          <a:bodyPr/>
          <a:lstStyle/>
          <a:p>
            <a:pPr lvl="1">
              <a:spcBef>
                <a:spcPts val="2000"/>
              </a:spcBef>
            </a:pPr>
            <a:r>
              <a:rPr lang="en-GB" dirty="0"/>
              <a:t>People-</a:t>
            </a:r>
            <a:r>
              <a:rPr lang="en-GB" dirty="0" smtClean="0"/>
              <a:t>centred</a:t>
            </a:r>
            <a:endParaRPr lang="en-GB" dirty="0"/>
          </a:p>
          <a:p>
            <a:pPr lvl="1">
              <a:spcBef>
                <a:spcPts val="2000"/>
              </a:spcBef>
            </a:pPr>
            <a:r>
              <a:rPr lang="en-GB" dirty="0"/>
              <a:t>Quality-</a:t>
            </a:r>
            <a:r>
              <a:rPr lang="en-GB" dirty="0" smtClean="0"/>
              <a:t>driven</a:t>
            </a:r>
            <a:endParaRPr lang="en-GB" dirty="0"/>
          </a:p>
          <a:p>
            <a:pPr lvl="1">
              <a:spcBef>
                <a:spcPts val="2000"/>
              </a:spcBef>
            </a:pPr>
            <a:r>
              <a:rPr lang="en-GB" dirty="0"/>
              <a:t>Rights-based</a:t>
            </a:r>
          </a:p>
        </p:txBody>
      </p:sp>
      <p:grpSp>
        <p:nvGrpSpPr>
          <p:cNvPr id="17" name="Group 16"/>
          <p:cNvGrpSpPr/>
          <p:nvPr/>
        </p:nvGrpSpPr>
        <p:grpSpPr>
          <a:xfrm>
            <a:off x="5417804" y="1173183"/>
            <a:ext cx="3710597" cy="4872065"/>
            <a:chOff x="6146291" y="1200573"/>
            <a:chExt cx="2982109" cy="391555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688400" y="1200573"/>
              <a:ext cx="1440000" cy="101579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9" name="Picture 4" descr="http://www.sphereproject.org/silo/images/hc-cartoons-2-letouze-ii_180x127.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688400" y="2291858"/>
              <a:ext cx="1440000" cy="1015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6" descr="http://www.sphereproject.org/silo/images/hc-cartoons-1_180x127.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46291" y="1783623"/>
              <a:ext cx="1440000" cy="1016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8" descr="http://www.sphereproject.org/silo/images/hc-cartoons-4-murtadha_180x127.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688400" y="3462106"/>
              <a:ext cx="1440000" cy="10166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0" descr="http://www.sphereproject.org/silo/images/hc-cartoons-5-letouze-i_180x127.jp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146291" y="4100294"/>
              <a:ext cx="1440000" cy="1015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2" descr="http://www.sphereproject.org/silo/images/hc-cartoons-6-derenne_180x127.jpg"/>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146291" y="2920953"/>
              <a:ext cx="1440000" cy="10160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16858676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are the Sphere core beliefs?</a:t>
            </a:r>
          </a:p>
        </p:txBody>
      </p:sp>
      <p:sp>
        <p:nvSpPr>
          <p:cNvPr id="3" name="Content Placeholder 2"/>
          <p:cNvSpPr>
            <a:spLocks noGrp="1"/>
          </p:cNvSpPr>
          <p:nvPr>
            <p:ph idx="1"/>
          </p:nvPr>
        </p:nvSpPr>
        <p:spPr/>
        <p:txBody>
          <a:bodyPr/>
          <a:lstStyle/>
          <a:p>
            <a:pPr marL="457200" indent="-457200">
              <a:spcBef>
                <a:spcPts val="1600"/>
              </a:spcBef>
              <a:buFont typeface="+mj-lt"/>
              <a:buAutoNum type="arabicPeriod"/>
            </a:pPr>
            <a:r>
              <a:rPr lang="en-GB" dirty="0"/>
              <a:t>Those affected by disaster or conflict have a right to life with dignity and, therefore, a right to </a:t>
            </a:r>
            <a:r>
              <a:rPr lang="en-GB" dirty="0" smtClean="0"/>
              <a:t>assistance.</a:t>
            </a:r>
            <a:endParaRPr lang="en-GB" dirty="0"/>
          </a:p>
          <a:p>
            <a:pPr marL="457200" indent="-457200">
              <a:spcBef>
                <a:spcPts val="1600"/>
              </a:spcBef>
              <a:buFont typeface="+mj-lt"/>
              <a:buAutoNum type="arabicPeriod"/>
            </a:pPr>
            <a:r>
              <a:rPr lang="en-GB" dirty="0"/>
              <a:t>All possible steps should be taken to alleviate human suffering arising out of disaster or </a:t>
            </a:r>
            <a:r>
              <a:rPr lang="en-GB" dirty="0" smtClean="0"/>
              <a:t>conflict.</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27507064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Handbook</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42258312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Handbook</a:t>
            </a:r>
          </a:p>
        </p:txBody>
      </p:sp>
      <p:pic>
        <p:nvPicPr>
          <p:cNvPr id="8" name="Picture 4" descr="http://www.spherehandbook.org/content/images/handbook.gif"/>
          <p:cNvPicPr>
            <a:picLocks noChangeAspect="1" noChangeArrowheads="1"/>
          </p:cNvPicPr>
          <p:nvPr/>
        </p:nvPicPr>
        <p:blipFill rotWithShape="1">
          <a:blip r:embed="rId3">
            <a:extLst>
              <a:ext uri="{28A0092B-C50C-407E-A947-70E740481C1C}">
                <a14:useLocalDpi xmlns:a14="http://schemas.microsoft.com/office/drawing/2010/main" val="0"/>
              </a:ext>
            </a:extLst>
          </a:blip>
          <a:srcRect l="24645" t="10783" b="20665"/>
          <a:stretch/>
        </p:blipFill>
        <p:spPr bwMode="auto">
          <a:xfrm>
            <a:off x="3060192" y="1146527"/>
            <a:ext cx="4220572" cy="4685699"/>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23"/>
          <p:cNvSpPr txBox="1"/>
          <p:nvPr/>
        </p:nvSpPr>
        <p:spPr>
          <a:xfrm>
            <a:off x="1707887" y="2560320"/>
            <a:ext cx="1324086" cy="3238556"/>
          </a:xfrm>
          <a:prstGeom prst="rect">
            <a:avLst/>
          </a:prstGeom>
          <a:solidFill>
            <a:schemeClr val="bg1"/>
          </a:solidFill>
          <a:ln>
            <a:solidFill>
              <a:schemeClr val="tx2"/>
            </a:solidFill>
          </a:ln>
          <a:effectLst/>
          <a:extLst>
            <a:ext uri="{C572A759-6A51-4108-AA02-DFA0A04FC94B}">
              <ma14:wrappingTextBox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400" b="1" kern="0" dirty="0">
                <a:solidFill>
                  <a:srgbClr val="004386"/>
                </a:solidFill>
                <a:latin typeface="Tahoma" panose="020B0604030504040204" pitchFamily="34" charset="0"/>
                <a:cs typeface="Times New Roman" panose="02020603050405020304" pitchFamily="18" charset="0"/>
              </a:rPr>
              <a:t>The Core and minimum standards: Principles put into practice</a:t>
            </a:r>
            <a:endParaRPr lang="en-AU" sz="1400" b="1" kern="0" dirty="0">
              <a:solidFill>
                <a:srgbClr val="FFFFFF"/>
              </a:solidFill>
              <a:latin typeface="Tahoma" panose="020B0604030504040204" pitchFamily="34" charset="0"/>
              <a:cs typeface="Times New Roman" panose="02020603050405020304" pitchFamily="18" charset="0"/>
            </a:endParaRPr>
          </a:p>
        </p:txBody>
      </p:sp>
      <p:sp>
        <p:nvSpPr>
          <p:cNvPr id="10" name="Text Box 18"/>
          <p:cNvSpPr txBox="1"/>
          <p:nvPr/>
        </p:nvSpPr>
        <p:spPr>
          <a:xfrm>
            <a:off x="3303434" y="2542867"/>
            <a:ext cx="2342059" cy="541020"/>
          </a:xfrm>
          <a:prstGeom prst="rect">
            <a:avLst/>
          </a:prstGeom>
          <a:gradFill flip="none" rotWithShape="1">
            <a:gsLst>
              <a:gs pos="0">
                <a:schemeClr val="accent5">
                  <a:lumMod val="20000"/>
                  <a:lumOff val="80000"/>
                </a:schemeClr>
              </a:gs>
              <a:gs pos="100000">
                <a:schemeClr val="tx2"/>
              </a:gs>
            </a:gsLst>
            <a:lin ang="5400000" scaled="0"/>
            <a:tileRect/>
          </a:gradFill>
          <a:ln>
            <a:noFill/>
          </a:ln>
          <a:effectLst/>
          <a:extLst>
            <a:ext uri="{C572A759-6A51-4108-AA02-DFA0A04FC94B}">
              <ma14:wrappingTextBoxFlag xmlns:lc="http://schemas.openxmlformats.org/drawingml/2006/lockedCanvas" xmlns="" xmlns:mo="http://schemas.microsoft.com/office/mac/office/2008/main" xmlns:mv="urn:schemas-microsoft-com:mac:vml" xmlns:o="urn:schemas-microsoft-com:office:office" xmlns:v="urn:schemas-microsoft-com:vml" xmlns:w10="urn:schemas-microsoft-com:office:word" xmlns:w="http://schemas.openxmlformats.org/wordprocessingml/2006/main" xmlns:ma14="http://schemas.microsoft.com/office/mac/drawingml/2011/main" xmlns:wps="http://schemas.microsoft.com/office/word/2010/wordprocessingShape" xmlns:wne="http://schemas.microsoft.com/office/word/2006/wordml" xmlns:wpi="http://schemas.microsoft.com/office/word/2010/wordprocessingInk" xmlns:wpg="http://schemas.microsoft.com/office/word/2010/wordprocessingGroup"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wpc="http://schemas.microsoft.com/office/word/2010/wordprocessing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100" b="1" kern="0" dirty="0">
                <a:solidFill>
                  <a:srgbClr val="FFFFFF"/>
                </a:solidFill>
                <a:latin typeface="Arial" panose="020B0604020202020204" pitchFamily="34" charset="0"/>
                <a:cs typeface="Arial" panose="020B0604020202020204" pitchFamily="34" charset="0"/>
              </a:rPr>
              <a:t>The Core Humanitarian </a:t>
            </a:r>
            <a:r>
              <a:rPr lang="en-GB" sz="1100" b="1" kern="0" dirty="0" smtClean="0">
                <a:solidFill>
                  <a:srgbClr val="FFFFFF"/>
                </a:solidFill>
                <a:latin typeface="Arial" panose="020B0604020202020204" pitchFamily="34" charset="0"/>
                <a:cs typeface="Arial" panose="020B0604020202020204" pitchFamily="34" charset="0"/>
              </a:rPr>
              <a:t>Standard replacing </a:t>
            </a:r>
          </a:p>
          <a:p>
            <a:pPr algn="ctr"/>
            <a:r>
              <a:rPr lang="en-GB" sz="1100" b="1" kern="0" dirty="0" smtClean="0">
                <a:solidFill>
                  <a:srgbClr val="FFFFFF"/>
                </a:solidFill>
                <a:latin typeface="Arial" panose="020B0604020202020204" pitchFamily="34" charset="0"/>
                <a:cs typeface="Arial" panose="020B0604020202020204" pitchFamily="34" charset="0"/>
              </a:rPr>
              <a:t>Sphere Core Standards Chapter</a:t>
            </a:r>
            <a:endParaRPr lang="en-AU" sz="1100" b="1" kern="0" dirty="0">
              <a:solidFill>
                <a:srgbClr val="FFFFFF"/>
              </a:solidFill>
              <a:latin typeface="Arial" panose="020B0604020202020204" pitchFamily="34" charset="0"/>
              <a:cs typeface="Arial" panose="020B0604020202020204" pitchFamily="34" charset="0"/>
            </a:endParaRPr>
          </a:p>
        </p:txBody>
      </p:sp>
      <p:sp>
        <p:nvSpPr>
          <p:cNvPr id="11" name="Rectangle 10"/>
          <p:cNvSpPr/>
          <p:nvPr/>
        </p:nvSpPr>
        <p:spPr>
          <a:xfrm>
            <a:off x="5888736" y="3101340"/>
            <a:ext cx="1392028" cy="27308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solidFill>
                <a:prstClr val="white"/>
              </a:solidFill>
            </a:endParaRPr>
          </a:p>
        </p:txBody>
      </p:sp>
      <p:sp>
        <p:nvSpPr>
          <p:cNvPr id="12" name="Rectangle 11"/>
          <p:cNvSpPr/>
          <p:nvPr/>
        </p:nvSpPr>
        <p:spPr>
          <a:xfrm>
            <a:off x="1707887" y="2560320"/>
            <a:ext cx="1352305" cy="3271906"/>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solidFill>
                <a:prstClr val="black"/>
              </a:solidFill>
            </a:endParaRPr>
          </a:p>
        </p:txBody>
      </p:sp>
      <p:sp>
        <p:nvSpPr>
          <p:cNvPr id="13" name="Rectangle 12"/>
          <p:cNvSpPr/>
          <p:nvPr/>
        </p:nvSpPr>
        <p:spPr>
          <a:xfrm>
            <a:off x="3319156" y="1129397"/>
            <a:ext cx="2345926" cy="1971943"/>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solidFill>
                <a:prstClr val="black"/>
              </a:solidFill>
            </a:endParaRPr>
          </a:p>
        </p:txBody>
      </p:sp>
      <p:sp>
        <p:nvSpPr>
          <p:cNvPr id="14"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280465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5010" cy="1081760"/>
          </a:xfrm>
        </p:spPr>
        <p:txBody>
          <a:bodyPr/>
          <a:lstStyle/>
          <a:p>
            <a:r>
              <a:rPr lang="en-GB" sz="2600" dirty="0"/>
              <a:t>The relationships between the components of the Sphere </a:t>
            </a:r>
            <a:r>
              <a:rPr lang="en-GB" sz="2600" dirty="0" smtClean="0"/>
              <a:t>Handbook</a:t>
            </a:r>
            <a:endParaRPr lang="en-GB" sz="26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965" y="1846951"/>
            <a:ext cx="7078069" cy="3164098"/>
          </a:xfrm>
          <a:prstGeom prst="rect">
            <a:avLst/>
          </a:prstGeom>
        </p:spPr>
      </p:pic>
      <p:sp>
        <p:nvSpPr>
          <p:cNvPr id="5"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877757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What</a:t>
            </a:r>
            <a:r>
              <a:rPr lang="fr-CH" dirty="0" smtClean="0"/>
              <a:t> </a:t>
            </a:r>
            <a:r>
              <a:rPr lang="fr-CH" dirty="0" err="1" smtClean="0"/>
              <a:t>is</a:t>
            </a:r>
            <a:r>
              <a:rPr lang="fr-CH" dirty="0" smtClean="0"/>
              <a:t> Sphere?</a:t>
            </a:r>
            <a:endParaRPr lang="en-GB" dirty="0"/>
          </a:p>
        </p:txBody>
      </p:sp>
      <p:sp>
        <p:nvSpPr>
          <p:cNvPr id="5" name="Title 1"/>
          <p:cNvSpPr>
            <a:spLocks noGrp="1"/>
          </p:cNvSpPr>
          <p:nvPr>
            <p:ph idx="1"/>
          </p:nvPr>
        </p:nvSpPr>
        <p:spPr>
          <a:xfrm>
            <a:off x="457201" y="1353612"/>
            <a:ext cx="8229600" cy="4785722"/>
          </a:xfrm>
        </p:spPr>
        <p:txBody>
          <a:bodyPr/>
          <a:lstStyle/>
          <a:p>
            <a:pPr marL="176213" lvl="1" indent="0">
              <a:spcBef>
                <a:spcPts val="2000"/>
              </a:spcBef>
              <a:buNone/>
            </a:pPr>
            <a:endParaRPr lang="en-GB" dirty="0"/>
          </a:p>
        </p:txBody>
      </p:sp>
      <p:sp>
        <p:nvSpPr>
          <p:cNvPr id="7"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936" y="1340442"/>
            <a:ext cx="7622283" cy="44202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4"/>
          <p:cNvSpPr txBox="1">
            <a:spLocks noChangeArrowheads="1"/>
          </p:cNvSpPr>
          <p:nvPr/>
        </p:nvSpPr>
        <p:spPr bwMode="auto">
          <a:xfrm>
            <a:off x="603668" y="5029873"/>
            <a:ext cx="8280449" cy="6253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spcBef>
                <a:spcPts val="8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a:solidFill>
                  <a:srgbClr val="013F78"/>
                </a:solidFill>
                <a:latin typeface="Lucida Sans Unicode" panose="020B0602030504020204" pitchFamily="34" charset="0"/>
                <a:ea typeface="SimSun" panose="02010600030101010101" pitchFamily="2" charset="-122"/>
              </a:defRPr>
            </a:lvl1pPr>
            <a:lvl2pPr>
              <a:spcBef>
                <a:spcPts val="7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rgbClr val="808080"/>
                </a:solidFill>
                <a:latin typeface="Lucida Sans Unicode" panose="020B0602030504020204" pitchFamily="34" charset="0"/>
                <a:ea typeface="SimSun" panose="02010600030101010101" pitchFamily="2" charset="-122"/>
              </a:defRPr>
            </a:lvl2pPr>
            <a:lvl3pPr>
              <a:spcBef>
                <a:spcPts val="6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808080"/>
                </a:solidFill>
                <a:latin typeface="Lucida Sans Unicode" panose="020B0602030504020204" pitchFamily="34" charset="0"/>
                <a:ea typeface="SimSun"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4pPr>
            <a:lvl5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9pPr>
          </a:lstStyle>
          <a:p>
            <a:pPr eaLnBrk="1" hangingPunct="1">
              <a:spcBef>
                <a:spcPct val="0"/>
              </a:spcBef>
              <a:buClrTx/>
              <a:buFontTx/>
              <a:buNone/>
            </a:pPr>
            <a:r>
              <a:rPr lang="en-GB" altLang="en-US" b="1" dirty="0">
                <a:solidFill>
                  <a:srgbClr val="FFFFFF"/>
                </a:solidFill>
                <a:latin typeface="Lucida Sans" panose="020B0602030504020204" pitchFamily="34" charset="0"/>
              </a:rPr>
              <a:t>“</a:t>
            </a:r>
            <a:r>
              <a:rPr lang="en-GB" altLang="en-US" sz="2000" b="1" dirty="0">
                <a:solidFill>
                  <a:srgbClr val="FFFFFF"/>
                </a:solidFill>
                <a:latin typeface="Lucida Sans" panose="020B0602030504020204" pitchFamily="34" charset="0"/>
              </a:rPr>
              <a:t>I’ve worked with the three of them.” </a:t>
            </a:r>
          </a:p>
          <a:p>
            <a:pPr eaLnBrk="1" hangingPunct="1">
              <a:lnSpc>
                <a:spcPct val="90000"/>
              </a:lnSpc>
              <a:spcBef>
                <a:spcPct val="0"/>
              </a:spcBef>
              <a:spcAft>
                <a:spcPts val="2163"/>
              </a:spcAft>
              <a:buClrTx/>
              <a:buFontTx/>
              <a:buNone/>
            </a:pPr>
            <a:r>
              <a:rPr lang="en-GB" altLang="en-US" sz="1800" b="1" dirty="0">
                <a:solidFill>
                  <a:srgbClr val="FFFFFF"/>
                </a:solidFill>
                <a:latin typeface="Lucida Sans" panose="020B0602030504020204" pitchFamily="34" charset="0"/>
              </a:rPr>
              <a:t>   (A humanitarian worker from Honduras)           </a:t>
            </a:r>
            <a:r>
              <a:rPr lang="en-GB" altLang="en-US" sz="1200" dirty="0" smtClean="0">
                <a:solidFill>
                  <a:srgbClr val="FFFFFF"/>
                </a:solidFill>
                <a:latin typeface="Lucida Sans" panose="020B0602030504020204" pitchFamily="34" charset="0"/>
              </a:rPr>
              <a:t>Photo</a:t>
            </a:r>
            <a:r>
              <a:rPr lang="en-GB" altLang="en-US" sz="1200" dirty="0">
                <a:solidFill>
                  <a:srgbClr val="FFFFFF"/>
                </a:solidFill>
                <a:latin typeface="Lucida Sans" panose="020B0602030504020204" pitchFamily="34" charset="0"/>
              </a:rPr>
              <a:t>: © Lourdes </a:t>
            </a:r>
            <a:r>
              <a:rPr lang="en-GB" altLang="en-US" sz="1200" dirty="0" err="1">
                <a:solidFill>
                  <a:srgbClr val="FFFFFF"/>
                </a:solidFill>
                <a:latin typeface="Lucida Sans" panose="020B0602030504020204" pitchFamily="34" charset="0"/>
              </a:rPr>
              <a:t>Ardon</a:t>
            </a:r>
            <a:endParaRPr lang="en-GB" altLang="en-US" sz="1200" dirty="0">
              <a:solidFill>
                <a:srgbClr val="FFFFFF"/>
              </a:solidFill>
              <a:latin typeface="Lucida Sans" panose="020B0602030504020204" pitchFamily="34" charset="0"/>
            </a:endParaRPr>
          </a:p>
        </p:txBody>
      </p:sp>
    </p:spTree>
    <p:extLst>
      <p:ext uri="{BB962C8B-B14F-4D97-AF65-F5344CB8AC3E}">
        <p14:creationId xmlns:p14="http://schemas.microsoft.com/office/powerpoint/2010/main" val="20671648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a:t>
            </a:r>
            <a:r>
              <a:rPr lang="en-GB" dirty="0" smtClean="0"/>
              <a:t>sections for future work</a:t>
            </a:r>
            <a:endParaRPr lang="en-GB" dirty="0"/>
          </a:p>
        </p:txBody>
      </p:sp>
      <p:sp>
        <p:nvSpPr>
          <p:cNvPr id="3" name="Content Placeholder 2"/>
          <p:cNvSpPr>
            <a:spLocks noGrp="1"/>
          </p:cNvSpPr>
          <p:nvPr>
            <p:ph idx="1"/>
          </p:nvPr>
        </p:nvSpPr>
        <p:spPr>
          <a:xfrm>
            <a:off x="457201" y="1096985"/>
            <a:ext cx="6873000" cy="4785722"/>
          </a:xfrm>
        </p:spPr>
        <p:txBody>
          <a:bodyPr/>
          <a:lstStyle/>
          <a:p>
            <a:pPr>
              <a:spcBef>
                <a:spcPts val="500"/>
              </a:spcBef>
            </a:pPr>
            <a:r>
              <a:rPr lang="en-GB" sz="1800" dirty="0"/>
              <a:t>Find and mark these sections in your book with a tab to help you in your future work using Sphere:</a:t>
            </a:r>
          </a:p>
          <a:p>
            <a:pPr lvl="1">
              <a:spcBef>
                <a:spcPts val="500"/>
              </a:spcBef>
              <a:tabLst>
                <a:tab pos="4479925" algn="l"/>
              </a:tabLst>
            </a:pPr>
            <a:r>
              <a:rPr lang="en-GB" sz="1800" dirty="0"/>
              <a:t>Cross-cutting </a:t>
            </a:r>
            <a:r>
              <a:rPr lang="en-GB" sz="1800" dirty="0" smtClean="0"/>
              <a:t>themes ....................	p</a:t>
            </a:r>
            <a:r>
              <a:rPr lang="en-GB" sz="1800" dirty="0"/>
              <a:t>.12</a:t>
            </a:r>
          </a:p>
          <a:p>
            <a:pPr lvl="1">
              <a:spcBef>
                <a:spcPts val="500"/>
              </a:spcBef>
              <a:tabLst>
                <a:tab pos="4479925" algn="l"/>
              </a:tabLst>
            </a:pPr>
            <a:r>
              <a:rPr lang="en-GB" sz="1800" dirty="0"/>
              <a:t>The Humanitarian </a:t>
            </a:r>
            <a:r>
              <a:rPr lang="en-GB" sz="1800" dirty="0" smtClean="0"/>
              <a:t>Charter .............	p</a:t>
            </a:r>
            <a:r>
              <a:rPr lang="en-GB" sz="1800" dirty="0"/>
              <a:t>.20</a:t>
            </a:r>
          </a:p>
          <a:p>
            <a:pPr lvl="1">
              <a:spcBef>
                <a:spcPts val="500"/>
              </a:spcBef>
              <a:tabLst>
                <a:tab pos="4479925" algn="l"/>
              </a:tabLst>
            </a:pPr>
            <a:r>
              <a:rPr lang="en-GB" sz="1800" dirty="0"/>
              <a:t>The Protection </a:t>
            </a:r>
            <a:r>
              <a:rPr lang="en-GB" sz="1800" dirty="0" smtClean="0"/>
              <a:t>Principles ...............	p</a:t>
            </a:r>
            <a:r>
              <a:rPr lang="en-GB" sz="1800" dirty="0"/>
              <a:t>.33</a:t>
            </a:r>
          </a:p>
          <a:p>
            <a:pPr lvl="1">
              <a:spcBef>
                <a:spcPts val="500"/>
              </a:spcBef>
              <a:tabLst>
                <a:tab pos="4479925" algn="l"/>
              </a:tabLst>
            </a:pPr>
            <a:r>
              <a:rPr lang="en-GB" sz="1800" dirty="0"/>
              <a:t>The Core </a:t>
            </a:r>
            <a:r>
              <a:rPr lang="en-GB" sz="1800" dirty="0" smtClean="0"/>
              <a:t>Humanitarian Standard (replacing the </a:t>
            </a:r>
          </a:p>
          <a:p>
            <a:pPr marL="176213" lvl="1" indent="0">
              <a:spcBef>
                <a:spcPts val="500"/>
              </a:spcBef>
              <a:buNone/>
              <a:tabLst>
                <a:tab pos="4479925" algn="l"/>
              </a:tabLst>
            </a:pPr>
            <a:r>
              <a:rPr lang="en-GB" sz="1800" dirty="0" smtClean="0"/>
              <a:t>The Sphere Core Standards 'Chapter) </a:t>
            </a:r>
          </a:p>
          <a:p>
            <a:pPr lvl="1">
              <a:spcBef>
                <a:spcPts val="500"/>
              </a:spcBef>
              <a:tabLst>
                <a:tab pos="4479925" algn="l"/>
              </a:tabLst>
            </a:pPr>
            <a:r>
              <a:rPr lang="en-GB" sz="1800" dirty="0" smtClean="0"/>
              <a:t>The </a:t>
            </a:r>
            <a:r>
              <a:rPr lang="en-GB" sz="1800" dirty="0"/>
              <a:t>Code of </a:t>
            </a:r>
            <a:r>
              <a:rPr lang="en-GB" sz="1800" dirty="0" smtClean="0"/>
              <a:t>Conduct ....................	p</a:t>
            </a:r>
            <a:r>
              <a:rPr lang="en-GB" sz="1800" dirty="0"/>
              <a:t>.370</a:t>
            </a:r>
          </a:p>
          <a:p>
            <a:pPr lvl="1">
              <a:spcBef>
                <a:spcPts val="500"/>
              </a:spcBef>
              <a:tabLst>
                <a:tab pos="4479925" algn="l"/>
              </a:tabLst>
            </a:pPr>
            <a:r>
              <a:rPr lang="en-GB" sz="1800" dirty="0"/>
              <a:t>The four technical </a:t>
            </a:r>
            <a:r>
              <a:rPr lang="en-GB" sz="1800" dirty="0" smtClean="0"/>
              <a:t>chapters:</a:t>
            </a:r>
          </a:p>
          <a:p>
            <a:pPr lvl="2">
              <a:spcBef>
                <a:spcPts val="500"/>
              </a:spcBef>
              <a:tabLst>
                <a:tab pos="4479925" algn="l"/>
              </a:tabLst>
            </a:pPr>
            <a:r>
              <a:rPr lang="en-GB" sz="1800" dirty="0" smtClean="0"/>
              <a:t>WASH</a:t>
            </a:r>
            <a:r>
              <a:rPr lang="en-GB" sz="1800" dirty="0"/>
              <a:t> </a:t>
            </a:r>
            <a:r>
              <a:rPr lang="en-GB" sz="1800" dirty="0" smtClean="0"/>
              <a:t>..................................	p</a:t>
            </a:r>
            <a:r>
              <a:rPr lang="en-GB" sz="1800" dirty="0"/>
              <a:t>.79</a:t>
            </a:r>
          </a:p>
          <a:p>
            <a:pPr lvl="2">
              <a:spcBef>
                <a:spcPts val="500"/>
              </a:spcBef>
              <a:tabLst>
                <a:tab pos="4479925" algn="l"/>
              </a:tabLst>
            </a:pPr>
            <a:r>
              <a:rPr lang="en-GB" sz="1800" dirty="0" smtClean="0"/>
              <a:t>FOOD ..................................	p137</a:t>
            </a:r>
            <a:endParaRPr lang="en-GB" sz="1800" dirty="0"/>
          </a:p>
          <a:p>
            <a:pPr lvl="2">
              <a:spcBef>
                <a:spcPts val="500"/>
              </a:spcBef>
              <a:tabLst>
                <a:tab pos="4479925" algn="l"/>
              </a:tabLst>
            </a:pPr>
            <a:r>
              <a:rPr lang="en-GB" sz="1800" dirty="0" smtClean="0"/>
              <a:t>SHELTER .............................. 	p239</a:t>
            </a:r>
            <a:endParaRPr lang="en-GB" sz="1800" dirty="0"/>
          </a:p>
          <a:p>
            <a:pPr lvl="2">
              <a:spcBef>
                <a:spcPts val="500"/>
              </a:spcBef>
              <a:tabLst>
                <a:tab pos="4479925" algn="l"/>
              </a:tabLst>
            </a:pPr>
            <a:r>
              <a:rPr lang="en-GB" sz="1800" dirty="0" smtClean="0"/>
              <a:t>HEALTH ................................ 	p287</a:t>
            </a:r>
            <a:endParaRPr lang="en-GB" sz="1800" dirty="0"/>
          </a:p>
          <a:p>
            <a:pPr lvl="1">
              <a:spcBef>
                <a:spcPts val="500"/>
              </a:spcBef>
              <a:tabLst>
                <a:tab pos="4479925" algn="l"/>
              </a:tabLst>
            </a:pPr>
            <a:r>
              <a:rPr lang="en-GB" sz="1800" dirty="0" smtClean="0"/>
              <a:t>Acronyms ..................................... 	p</a:t>
            </a:r>
            <a:r>
              <a:rPr lang="en-GB" sz="1800" dirty="0"/>
              <a:t>.377</a:t>
            </a:r>
          </a:p>
          <a:p>
            <a:pPr lvl="1">
              <a:spcBef>
                <a:spcPts val="500"/>
              </a:spcBef>
              <a:tabLst>
                <a:tab pos="4479925" algn="l"/>
              </a:tabLst>
            </a:pPr>
            <a:r>
              <a:rPr lang="en-GB" sz="1800" dirty="0"/>
              <a:t>The </a:t>
            </a:r>
            <a:r>
              <a:rPr lang="en-GB" sz="1800" dirty="0" smtClean="0"/>
              <a:t>index ..................................... 	p</a:t>
            </a:r>
            <a:r>
              <a:rPr lang="en-GB" sz="1800" dirty="0"/>
              <a:t>.</a:t>
            </a:r>
            <a:r>
              <a:rPr lang="en-GB" sz="1800" dirty="0" smtClean="0"/>
              <a:t>382</a:t>
            </a:r>
            <a:endParaRPr lang="en-GB" sz="1800" dirty="0"/>
          </a:p>
        </p:txBody>
      </p:sp>
      <p:sp>
        <p:nvSpPr>
          <p:cNvPr id="4" name="Footer Placeholder 3"/>
          <p:cNvSpPr>
            <a:spLocks noGrp="1"/>
          </p:cNvSpPr>
          <p:nvPr>
            <p:ph type="ftr" sz="quarter" idx="3"/>
          </p:nvPr>
        </p:nvSpPr>
        <p:spPr/>
        <p:txBody>
          <a:bodyPr/>
          <a:lstStyle/>
          <a:p>
            <a:r>
              <a:rPr lang="en-GB" dirty="0" smtClean="0"/>
              <a:t>Module A2 – Sphere: an in-depth tour</a:t>
            </a:r>
          </a:p>
          <a:p>
            <a:r>
              <a:rPr lang="en-GB" dirty="0" smtClean="0"/>
              <a:t>Sphere Training Package 2015</a:t>
            </a:r>
          </a:p>
        </p:txBody>
      </p:sp>
      <p:pic>
        <p:nvPicPr>
          <p:cNvPr id="5" name="Picture 7" descr="http://practicalaction.org/image/Book%20covers/The_Sphere_Project_cover_fab_test-thumbnail.png"/>
          <p:cNvPicPr>
            <a:picLocks noChangeAspect="1" noChangeArrowheads="1"/>
          </p:cNvPicPr>
          <p:nvPr/>
        </p:nvPicPr>
        <p:blipFill>
          <a:blip r:embed="rId3" cstate="print"/>
          <a:srcRect/>
          <a:stretch>
            <a:fillRect/>
          </a:stretch>
        </p:blipFill>
        <p:spPr bwMode="auto">
          <a:xfrm>
            <a:off x="6629300" y="2278926"/>
            <a:ext cx="2081436" cy="2927144"/>
          </a:xfrm>
          <a:prstGeom prst="rect">
            <a:avLst/>
          </a:prstGeom>
          <a:noFill/>
          <a:ln w="9525">
            <a:solidFill>
              <a:srgbClr val="008000"/>
            </a:solidFill>
            <a:miter lim="800000"/>
            <a:headEnd/>
            <a:tailEnd/>
          </a:ln>
          <a:effectLst/>
        </p:spPr>
      </p:pic>
    </p:spTree>
    <p:extLst>
      <p:ext uri="{BB962C8B-B14F-4D97-AF65-F5344CB8AC3E}">
        <p14:creationId xmlns:p14="http://schemas.microsoft.com/office/powerpoint/2010/main" val="393115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a:t>
            </a:r>
            <a:r>
              <a:rPr lang="en-GB" dirty="0" smtClean="0"/>
              <a:t>Project</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graphicFrame>
        <p:nvGraphicFramePr>
          <p:cNvPr id="8" name="Object 7"/>
          <p:cNvGraphicFramePr>
            <a:graphicFrameLocks noChangeAspect="1"/>
          </p:cNvGraphicFramePr>
          <p:nvPr>
            <p:extLst>
              <p:ext uri="{D42A27DB-BD31-4B8C-83A1-F6EECF244321}">
                <p14:modId xmlns:p14="http://schemas.microsoft.com/office/powerpoint/2010/main" val="3531900210"/>
              </p:ext>
            </p:extLst>
          </p:nvPr>
        </p:nvGraphicFramePr>
        <p:xfrm>
          <a:off x="457897" y="1139828"/>
          <a:ext cx="7360920" cy="5120640"/>
        </p:xfrm>
        <a:graphic>
          <a:graphicData uri="http://schemas.openxmlformats.org/presentationml/2006/ole">
            <mc:AlternateContent xmlns:mc="http://schemas.openxmlformats.org/markup-compatibility/2006">
              <mc:Choice xmlns:v="urn:schemas-microsoft-com:vml" Requires="v">
                <p:oleObj spid="_x0000_s21593" name="Document" r:id="rId4" imgW="6134100" imgH="4267200" progId="Word.Document.12">
                  <p:embed/>
                </p:oleObj>
              </mc:Choice>
              <mc:Fallback>
                <p:oleObj name="Document" r:id="rId4" imgW="6134100" imgH="4267200" progId="Word.Document.12">
                  <p:embed/>
                  <p:pic>
                    <p:nvPicPr>
                      <p:cNvPr id="0" name=""/>
                      <p:cNvPicPr/>
                      <p:nvPr/>
                    </p:nvPicPr>
                    <p:blipFill>
                      <a:blip r:embed="rId5"/>
                      <a:stretch>
                        <a:fillRect/>
                      </a:stretch>
                    </p:blipFill>
                    <p:spPr>
                      <a:xfrm>
                        <a:off x="457897" y="1139828"/>
                        <a:ext cx="7360920" cy="5120640"/>
                      </a:xfrm>
                      <a:prstGeom prst="rect">
                        <a:avLst/>
                      </a:prstGeom>
                    </p:spPr>
                  </p:pic>
                </p:oleObj>
              </mc:Fallback>
            </mc:AlternateContent>
          </a:graphicData>
        </a:graphic>
      </p:graphicFrame>
    </p:spTree>
    <p:extLst>
      <p:ext uri="{BB962C8B-B14F-4D97-AF65-F5344CB8AC3E}">
        <p14:creationId xmlns:p14="http://schemas.microsoft.com/office/powerpoint/2010/main" val="11556279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
        <p:nvSpPr>
          <p:cNvPr id="5" name="Title 1"/>
          <p:cNvSpPr>
            <a:spLocks noGrp="1"/>
          </p:cNvSpPr>
          <p:nvPr>
            <p:ph type="title"/>
          </p:nvPr>
        </p:nvSpPr>
        <p:spPr>
          <a:xfrm>
            <a:off x="457201" y="0"/>
            <a:ext cx="7679604" cy="1081760"/>
          </a:xfrm>
        </p:spPr>
        <p:txBody>
          <a:bodyPr/>
          <a:lstStyle/>
          <a:p>
            <a:r>
              <a:rPr lang="en-GB" dirty="0"/>
              <a:t>The Sphere </a:t>
            </a:r>
            <a:r>
              <a:rPr lang="en-GB" dirty="0" smtClean="0"/>
              <a:t>Project</a:t>
            </a:r>
            <a:endParaRPr lang="en-GB" dirty="0"/>
          </a:p>
        </p:txBody>
      </p:sp>
      <p:graphicFrame>
        <p:nvGraphicFramePr>
          <p:cNvPr id="7" name="Object 6"/>
          <p:cNvGraphicFramePr>
            <a:graphicFrameLocks noChangeAspect="1"/>
          </p:cNvGraphicFramePr>
          <p:nvPr>
            <p:extLst>
              <p:ext uri="{D42A27DB-BD31-4B8C-83A1-F6EECF244321}">
                <p14:modId xmlns:p14="http://schemas.microsoft.com/office/powerpoint/2010/main" val="1898020479"/>
              </p:ext>
            </p:extLst>
          </p:nvPr>
        </p:nvGraphicFramePr>
        <p:xfrm>
          <a:off x="457897" y="1063628"/>
          <a:ext cx="7345680" cy="5196840"/>
        </p:xfrm>
        <a:graphic>
          <a:graphicData uri="http://schemas.openxmlformats.org/presentationml/2006/ole">
            <mc:AlternateContent xmlns:mc="http://schemas.openxmlformats.org/markup-compatibility/2006">
              <mc:Choice xmlns:v="urn:schemas-microsoft-com:vml" Requires="v">
                <p:oleObj spid="_x0000_s23639" name="Document" r:id="rId4" imgW="6121400" imgH="4330700" progId="Word.Document.12">
                  <p:embed/>
                </p:oleObj>
              </mc:Choice>
              <mc:Fallback>
                <p:oleObj name="Document" r:id="rId4" imgW="6121400" imgH="4330700" progId="Word.Document.12">
                  <p:embed/>
                  <p:pic>
                    <p:nvPicPr>
                      <p:cNvPr id="0" name=""/>
                      <p:cNvPicPr/>
                      <p:nvPr/>
                    </p:nvPicPr>
                    <p:blipFill>
                      <a:blip r:embed="rId5"/>
                      <a:stretch>
                        <a:fillRect/>
                      </a:stretch>
                    </p:blipFill>
                    <p:spPr>
                      <a:xfrm>
                        <a:off x="457897" y="1063628"/>
                        <a:ext cx="7345680" cy="5196840"/>
                      </a:xfrm>
                      <a:prstGeom prst="rect">
                        <a:avLst/>
                      </a:prstGeom>
                    </p:spPr>
                  </p:pic>
                </p:oleObj>
              </mc:Fallback>
            </mc:AlternateContent>
          </a:graphicData>
        </a:graphic>
      </p:graphicFrame>
    </p:spTree>
    <p:extLst>
      <p:ext uri="{BB962C8B-B14F-4D97-AF65-F5344CB8AC3E}">
        <p14:creationId xmlns:p14="http://schemas.microsoft.com/office/powerpoint/2010/main" val="40487134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
        <p:nvSpPr>
          <p:cNvPr id="5" name="Title 1"/>
          <p:cNvSpPr>
            <a:spLocks noGrp="1"/>
          </p:cNvSpPr>
          <p:nvPr>
            <p:ph type="title"/>
          </p:nvPr>
        </p:nvSpPr>
        <p:spPr>
          <a:xfrm>
            <a:off x="457201" y="0"/>
            <a:ext cx="7679604" cy="1081760"/>
          </a:xfrm>
        </p:spPr>
        <p:txBody>
          <a:bodyPr/>
          <a:lstStyle/>
          <a:p>
            <a:r>
              <a:rPr lang="en-GB" dirty="0"/>
              <a:t>The Sphere </a:t>
            </a:r>
            <a:r>
              <a:rPr lang="en-GB" dirty="0" smtClean="0"/>
              <a:t>Project</a:t>
            </a:r>
            <a:endParaRPr lang="en-GB" dirty="0"/>
          </a:p>
        </p:txBody>
      </p:sp>
      <p:graphicFrame>
        <p:nvGraphicFramePr>
          <p:cNvPr id="8" name="Object 7"/>
          <p:cNvGraphicFramePr>
            <a:graphicFrameLocks noChangeAspect="1"/>
          </p:cNvGraphicFramePr>
          <p:nvPr>
            <p:extLst>
              <p:ext uri="{D42A27DB-BD31-4B8C-83A1-F6EECF244321}">
                <p14:modId xmlns:p14="http://schemas.microsoft.com/office/powerpoint/2010/main" val="2436839959"/>
              </p:ext>
            </p:extLst>
          </p:nvPr>
        </p:nvGraphicFramePr>
        <p:xfrm>
          <a:off x="454373" y="1081760"/>
          <a:ext cx="7254240" cy="5181600"/>
        </p:xfrm>
        <a:graphic>
          <a:graphicData uri="http://schemas.openxmlformats.org/presentationml/2006/ole">
            <mc:AlternateContent xmlns:mc="http://schemas.openxmlformats.org/markup-compatibility/2006">
              <mc:Choice xmlns:v="urn:schemas-microsoft-com:vml" Requires="v">
                <p:oleObj spid="_x0000_s26705" name="Document" r:id="rId4" imgW="6045200" imgH="4318000" progId="Word.Document.12">
                  <p:embed/>
                </p:oleObj>
              </mc:Choice>
              <mc:Fallback>
                <p:oleObj name="Document" r:id="rId4" imgW="6045200" imgH="4318000" progId="Word.Document.12">
                  <p:embed/>
                  <p:pic>
                    <p:nvPicPr>
                      <p:cNvPr id="0" name=""/>
                      <p:cNvPicPr/>
                      <p:nvPr/>
                    </p:nvPicPr>
                    <p:blipFill>
                      <a:blip r:embed="rId5"/>
                      <a:stretch>
                        <a:fillRect/>
                      </a:stretch>
                    </p:blipFill>
                    <p:spPr>
                      <a:xfrm>
                        <a:off x="454373" y="1081760"/>
                        <a:ext cx="7254240" cy="5181600"/>
                      </a:xfrm>
                      <a:prstGeom prst="rect">
                        <a:avLst/>
                      </a:prstGeom>
                    </p:spPr>
                  </p:pic>
                </p:oleObj>
              </mc:Fallback>
            </mc:AlternateContent>
          </a:graphicData>
        </a:graphic>
      </p:graphicFrame>
    </p:spTree>
    <p:extLst>
      <p:ext uri="{BB962C8B-B14F-4D97-AF65-F5344CB8AC3E}">
        <p14:creationId xmlns:p14="http://schemas.microsoft.com/office/powerpoint/2010/main" val="17201283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Core Humanitarian Standard: origins</a:t>
            </a:r>
          </a:p>
        </p:txBody>
      </p:sp>
      <p:pic>
        <p:nvPicPr>
          <p:cNvPr id="8" name="Picture 2" descr="http://www.sphereproject.org/silo/images/chs-nine-commitments_800x800.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06754"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6679806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latin typeface="Lucida Sans" panose="020B0602030504020204" pitchFamily="34" charset="0"/>
              </a:rPr>
              <a:t>A holistic approach and common language for humanitarian action: </a:t>
            </a:r>
            <a:endParaRPr lang="en-GB" altLang="en-US" i="1" dirty="0">
              <a:latin typeface="Lucida Sans" panose="020B0602030504020204" pitchFamily="34" charset="0"/>
            </a:endParaRPr>
          </a:p>
        </p:txBody>
      </p:sp>
      <p:sp>
        <p:nvSpPr>
          <p:cNvPr id="5" name="Title 1"/>
          <p:cNvSpPr>
            <a:spLocks noGrp="1"/>
          </p:cNvSpPr>
          <p:nvPr>
            <p:ph idx="1"/>
          </p:nvPr>
        </p:nvSpPr>
        <p:spPr>
          <a:xfrm>
            <a:off x="457200" y="1186438"/>
            <a:ext cx="8229600" cy="4785722"/>
          </a:xfrm>
        </p:spPr>
        <p:txBody>
          <a:bodyPr/>
          <a:lstStyle/>
          <a:p>
            <a:pPr marL="1415654" indent="-1415654">
              <a:lnSpc>
                <a:spcPct val="115000"/>
              </a:lnSpc>
            </a:pPr>
            <a:r>
              <a:rPr lang="en-GB" sz="1800" dirty="0">
                <a:uFill>
                  <a:solidFill>
                    <a:srgbClr val="000000"/>
                  </a:solidFill>
                </a:uFill>
                <a:latin typeface="Lucida Sans Unicode"/>
                <a:ea typeface="Arial Unicode MS" panose="020B0604020202020204" pitchFamily="34" charset="-128"/>
                <a:cs typeface="Arial Unicode MS" panose="020B0604020202020204" pitchFamily="34" charset="-128"/>
              </a:rPr>
              <a:t>Why? </a:t>
            </a:r>
            <a:r>
              <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rPr>
              <a:t>	</a:t>
            </a:r>
            <a:r>
              <a:rPr lang="en-GB" sz="1500" dirty="0" smtClean="0">
                <a:uFill>
                  <a:solidFill>
                    <a:srgbClr val="000000"/>
                  </a:solidFill>
                </a:uFill>
                <a:latin typeface="Lucida Sans Unicode"/>
                <a:ea typeface="Arial Unicode MS" panose="020B0604020202020204" pitchFamily="34" charset="-128"/>
                <a:cs typeface="Arial Unicode MS" panose="020B0604020202020204" pitchFamily="34" charset="-128"/>
              </a:rPr>
              <a:t>The </a:t>
            </a:r>
            <a:r>
              <a:rPr lang="en-GB" sz="1500" b="1" dirty="0">
                <a:uFill>
                  <a:solidFill>
                    <a:srgbClr val="000000"/>
                  </a:solidFill>
                </a:uFill>
                <a:latin typeface="Lucida Sans Unicode"/>
                <a:ea typeface="Arial Unicode MS" panose="020B0604020202020204" pitchFamily="34" charset="-128"/>
                <a:cs typeface="Arial Unicode MS" panose="020B0604020202020204" pitchFamily="34" charset="-128"/>
              </a:rPr>
              <a:t>Humanitarian Charter </a:t>
            </a:r>
            <a:r>
              <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rPr>
              <a:t>establishes the ethical and legal framework for humanitarian action, applying humanitarian principles, and draws on the RC/RC/NGO Code of </a:t>
            </a:r>
            <a:r>
              <a:rPr lang="en-GB" sz="1500" dirty="0" smtClean="0">
                <a:uFill>
                  <a:solidFill>
                    <a:srgbClr val="000000"/>
                  </a:solidFill>
                </a:uFill>
                <a:latin typeface="Lucida Sans Unicode"/>
                <a:ea typeface="Arial Unicode MS" panose="020B0604020202020204" pitchFamily="34" charset="-128"/>
                <a:cs typeface="Arial Unicode MS" panose="020B0604020202020204" pitchFamily="34" charset="-128"/>
              </a:rPr>
              <a:t>Conduct</a:t>
            </a:r>
          </a:p>
          <a:p>
            <a:pPr marL="1415654" indent="-1415654">
              <a:lnSpc>
                <a:spcPct val="115000"/>
              </a:lnSpc>
            </a:pPr>
            <a:endPar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endParaRPr>
          </a:p>
          <a:p>
            <a:pPr marL="1415654" indent="-1415654">
              <a:lnSpc>
                <a:spcPct val="115000"/>
              </a:lnSpc>
            </a:pPr>
            <a:r>
              <a:rPr lang="en-GB" sz="1800" dirty="0">
                <a:uFill>
                  <a:solidFill>
                    <a:srgbClr val="000000"/>
                  </a:solidFill>
                </a:uFill>
                <a:latin typeface="Lucida Sans Unicode"/>
                <a:ea typeface="Arial Unicode MS" panose="020B0604020202020204" pitchFamily="34" charset="-128"/>
                <a:cs typeface="Arial Unicode MS" panose="020B0604020202020204" pitchFamily="34" charset="-128"/>
              </a:rPr>
              <a:t>How?  	</a:t>
            </a:r>
            <a:r>
              <a:rPr lang="en-GB" sz="1500" b="1" dirty="0" smtClean="0">
                <a:uFill>
                  <a:solidFill>
                    <a:srgbClr val="000000"/>
                  </a:solidFill>
                </a:uFill>
                <a:latin typeface="Lucida Sans Unicode"/>
                <a:ea typeface="Arial Unicode MS" panose="020B0604020202020204" pitchFamily="34" charset="-128"/>
                <a:cs typeface="Arial Unicode MS" panose="020B0604020202020204" pitchFamily="34" charset="-128"/>
              </a:rPr>
              <a:t>Protection </a:t>
            </a:r>
            <a:r>
              <a:rPr lang="en-GB" sz="1500" b="1" dirty="0">
                <a:uFill>
                  <a:solidFill>
                    <a:srgbClr val="000000"/>
                  </a:solidFill>
                </a:uFill>
                <a:latin typeface="Lucida Sans Unicode"/>
                <a:ea typeface="Arial Unicode MS" panose="020B0604020202020204" pitchFamily="34" charset="-128"/>
                <a:cs typeface="Arial Unicode MS" panose="020B0604020202020204" pitchFamily="34" charset="-128"/>
              </a:rPr>
              <a:t>principles </a:t>
            </a:r>
            <a:r>
              <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rPr>
              <a:t>translate the legal framework into strategies and actions so that assistance and protection are equal pillars in any response</a:t>
            </a:r>
          </a:p>
          <a:p>
            <a:pPr marL="1415654" indent="-1415654">
              <a:lnSpc>
                <a:spcPct val="115000"/>
              </a:lnSpc>
            </a:pPr>
            <a:r>
              <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rPr>
              <a:t>	</a:t>
            </a:r>
            <a:r>
              <a:rPr lang="en-GB" sz="1500" b="1" dirty="0" smtClean="0">
                <a:uFill>
                  <a:solidFill>
                    <a:srgbClr val="000000"/>
                  </a:solidFill>
                </a:uFill>
                <a:latin typeface="Lucida Sans Unicode"/>
                <a:ea typeface="Arial Unicode MS" panose="020B0604020202020204" pitchFamily="34" charset="-128"/>
                <a:cs typeface="Arial Unicode MS" panose="020B0604020202020204" pitchFamily="34" charset="-128"/>
              </a:rPr>
              <a:t>Core </a:t>
            </a:r>
            <a:r>
              <a:rPr lang="en-GB" sz="1500" b="1" dirty="0">
                <a:uFill>
                  <a:solidFill>
                    <a:srgbClr val="000000"/>
                  </a:solidFill>
                </a:uFill>
                <a:latin typeface="Lucida Sans Unicode"/>
                <a:ea typeface="Arial Unicode MS" panose="020B0604020202020204" pitchFamily="34" charset="-128"/>
                <a:cs typeface="Arial Unicode MS" panose="020B0604020202020204" pitchFamily="34" charset="-128"/>
              </a:rPr>
              <a:t>Humanitarian Standard </a:t>
            </a:r>
            <a:r>
              <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rPr>
              <a:t>provides the framework for fundamental </a:t>
            </a:r>
            <a:r>
              <a:rPr lang="en-GB" sz="1500" dirty="0" smtClean="0">
                <a:uFill>
                  <a:solidFill>
                    <a:srgbClr val="000000"/>
                  </a:solidFill>
                </a:uFill>
                <a:latin typeface="Lucida Sans Unicode"/>
                <a:ea typeface="Arial Unicode MS" panose="020B0604020202020204" pitchFamily="34" charset="-128"/>
                <a:cs typeface="Arial Unicode MS" panose="020B0604020202020204" pitchFamily="34" charset="-128"/>
              </a:rPr>
              <a:t>accountability and effectiveness.</a:t>
            </a:r>
          </a:p>
          <a:p>
            <a:pPr marL="1415654" indent="-1415654">
              <a:lnSpc>
                <a:spcPct val="115000"/>
              </a:lnSpc>
            </a:pPr>
            <a:endPar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endParaRPr>
          </a:p>
          <a:p>
            <a:pPr marL="1415654" indent="-1415654">
              <a:lnSpc>
                <a:spcPct val="115000"/>
              </a:lnSpc>
            </a:pPr>
            <a:r>
              <a:rPr lang="en-US" sz="1800" dirty="0">
                <a:uFill>
                  <a:solidFill>
                    <a:srgbClr val="000000"/>
                  </a:solidFill>
                </a:uFill>
                <a:latin typeface="Lucida Sans Unicode"/>
                <a:ea typeface="Arial Unicode MS" panose="020B0604020202020204" pitchFamily="34" charset="-128"/>
                <a:cs typeface="Arial Unicode MS" panose="020B0604020202020204" pitchFamily="34" charset="-128"/>
              </a:rPr>
              <a:t>What? </a:t>
            </a:r>
            <a:r>
              <a:rPr lang="en-US" sz="1500" dirty="0">
                <a:uFill>
                  <a:solidFill>
                    <a:srgbClr val="000000"/>
                  </a:solidFill>
                </a:uFill>
                <a:latin typeface="Lucida Sans Unicode"/>
                <a:ea typeface="Arial Unicode MS" panose="020B0604020202020204" pitchFamily="34" charset="-128"/>
                <a:cs typeface="Arial Unicode MS" panose="020B0604020202020204" pitchFamily="34" charset="-128"/>
              </a:rPr>
              <a:t>	</a:t>
            </a:r>
            <a:r>
              <a:rPr lang="en-US" sz="1500" b="1" dirty="0" smtClean="0">
                <a:uFill>
                  <a:solidFill>
                    <a:srgbClr val="000000"/>
                  </a:solidFill>
                </a:uFill>
                <a:latin typeface="Lucida Sans Unicode"/>
                <a:ea typeface="Arial Unicode MS" panose="020B0604020202020204" pitchFamily="34" charset="-128"/>
                <a:cs typeface="Arial Unicode MS" panose="020B0604020202020204" pitchFamily="34" charset="-128"/>
              </a:rPr>
              <a:t>Minimum </a:t>
            </a:r>
            <a:r>
              <a:rPr lang="en-US" sz="1500" b="1" dirty="0">
                <a:uFill>
                  <a:solidFill>
                    <a:srgbClr val="000000"/>
                  </a:solidFill>
                </a:uFill>
                <a:latin typeface="Lucida Sans Unicode"/>
                <a:ea typeface="Arial Unicode MS" panose="020B0604020202020204" pitchFamily="34" charset="-128"/>
                <a:cs typeface="Arial Unicode MS" panose="020B0604020202020204" pitchFamily="34" charset="-128"/>
              </a:rPr>
              <a:t>standards in four key sectors </a:t>
            </a:r>
            <a:r>
              <a:rPr lang="en-US" sz="1500" dirty="0">
                <a:uFill>
                  <a:solidFill>
                    <a:srgbClr val="000000"/>
                  </a:solidFill>
                </a:uFill>
                <a:latin typeface="Lucida Sans Unicode"/>
                <a:ea typeface="Arial Unicode MS" panose="020B0604020202020204" pitchFamily="34" charset="-128"/>
                <a:cs typeface="Arial Unicode MS" panose="020B0604020202020204" pitchFamily="34" charset="-128"/>
              </a:rPr>
              <a:t>give qualitative standards, actions, and guidance based on evidence and expert practice.  </a:t>
            </a:r>
          </a:p>
          <a:p>
            <a:pPr marL="1415654" indent="-1415654">
              <a:lnSpc>
                <a:spcPct val="115000"/>
              </a:lnSpc>
            </a:pPr>
            <a:r>
              <a:rPr lang="en-US" sz="1500" dirty="0">
                <a:uFill>
                  <a:solidFill>
                    <a:srgbClr val="000000"/>
                  </a:solidFill>
                </a:uFill>
                <a:latin typeface="Lucida Sans Unicode"/>
                <a:ea typeface="Arial Unicode MS" panose="020B0604020202020204" pitchFamily="34" charset="-128"/>
                <a:cs typeface="Arial Unicode MS" panose="020B0604020202020204" pitchFamily="34" charset="-128"/>
              </a:rPr>
              <a:t>				</a:t>
            </a:r>
            <a:endParaRPr lang="en-GB" sz="1500" dirty="0">
              <a:uFill>
                <a:solidFill>
                  <a:srgbClr val="000000"/>
                </a:solidFill>
              </a:uFill>
              <a:latin typeface="Lucida Sans Unicode"/>
              <a:ea typeface="Arial Unicode MS" panose="020B0604020202020204" pitchFamily="34" charset="-128"/>
              <a:cs typeface="Arial Unicode MS" panose="020B0604020202020204" pitchFamily="34" charset="-128"/>
            </a:endParaRPr>
          </a:p>
          <a:p>
            <a:pPr lvl="1">
              <a:spcBef>
                <a:spcPts val="2000"/>
              </a:spcBef>
            </a:pPr>
            <a:endParaRPr lang="en-GB" dirty="0"/>
          </a:p>
        </p:txBody>
      </p:sp>
      <p:sp>
        <p:nvSpPr>
          <p:cNvPr id="4"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9495026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smtClean="0"/>
              <a:t>How Sphere </a:t>
            </a:r>
            <a:r>
              <a:rPr lang="fr-CH" dirty="0" err="1" smtClean="0"/>
              <a:t>can</a:t>
            </a:r>
            <a:r>
              <a:rPr lang="fr-CH" dirty="0" smtClean="0"/>
              <a:t> help </a:t>
            </a:r>
            <a:r>
              <a:rPr lang="fr-CH" dirty="0" err="1" smtClean="0"/>
              <a:t>you</a:t>
            </a:r>
            <a:r>
              <a:rPr lang="fr-CH" dirty="0" smtClean="0"/>
              <a:t> in </a:t>
            </a:r>
            <a:r>
              <a:rPr lang="fr-CH" dirty="0" err="1" smtClean="0"/>
              <a:t>this</a:t>
            </a:r>
            <a:r>
              <a:rPr lang="fr-CH" dirty="0" smtClean="0"/>
              <a:t> situation?</a:t>
            </a:r>
            <a:endParaRPr lang="en-GB" dirty="0"/>
          </a:p>
        </p:txBody>
      </p:sp>
      <p:sp>
        <p:nvSpPr>
          <p:cNvPr id="5" name="Title 1"/>
          <p:cNvSpPr>
            <a:spLocks noGrp="1"/>
          </p:cNvSpPr>
          <p:nvPr>
            <p:ph idx="1"/>
          </p:nvPr>
        </p:nvSpPr>
        <p:spPr>
          <a:xfrm>
            <a:off x="457200" y="1186438"/>
            <a:ext cx="8229600" cy="4785722"/>
          </a:xfrm>
        </p:spPr>
        <p:txBody>
          <a:bodyPr/>
          <a:lstStyle/>
          <a:p>
            <a:r>
              <a:rPr lang="en-GB" sz="1800" b="1" dirty="0"/>
              <a:t>A local organisation has started distributing basic food, diapers, infant feeding formula and water at a location near the outskirts of the city. Increasingly large numbers of people have turned up to each of the four spontaneous distributions so far, which have all been without incident. Your colleagues would like to join forces with this organisation. Is this wise</a:t>
            </a:r>
            <a:r>
              <a:rPr lang="en-GB" sz="1800" b="1" dirty="0" smtClean="0"/>
              <a:t>?</a:t>
            </a:r>
          </a:p>
          <a:p>
            <a:endParaRPr lang="en-US" sz="1600" dirty="0"/>
          </a:p>
          <a:p>
            <a:pPr marL="171450" indent="-171450">
              <a:buFont typeface="Arial" panose="020B0604020202020204" pitchFamily="34" charset="0"/>
              <a:buChar char="•"/>
            </a:pPr>
            <a:r>
              <a:rPr lang="en-GB" sz="1800" b="1" dirty="0"/>
              <a:t>CHS Commitments: </a:t>
            </a:r>
            <a:r>
              <a:rPr lang="en-GB" sz="1800" dirty="0"/>
              <a:t>Helps </a:t>
            </a:r>
            <a:r>
              <a:rPr lang="en-GB" sz="1800" dirty="0" smtClean="0"/>
              <a:t>you ensure your assistance is based on principles, is accountable, effective. </a:t>
            </a:r>
          </a:p>
          <a:p>
            <a:pPr marL="171450" indent="-171450">
              <a:buFont typeface="Arial" panose="020B0604020202020204" pitchFamily="34" charset="0"/>
              <a:buChar char="•"/>
            </a:pPr>
            <a:endParaRPr lang="en-GB" sz="1800" b="1" dirty="0"/>
          </a:p>
          <a:p>
            <a:pPr marL="171450" indent="-171450">
              <a:buFont typeface="Arial" panose="020B0604020202020204" pitchFamily="34" charset="0"/>
              <a:buChar char="•"/>
            </a:pPr>
            <a:r>
              <a:rPr lang="en-GB" sz="1800" b="1" dirty="0"/>
              <a:t>Shelter/NFI minimum standards:</a:t>
            </a:r>
            <a:r>
              <a:rPr lang="en-GB" sz="1800" dirty="0"/>
              <a:t> </a:t>
            </a:r>
            <a:r>
              <a:rPr lang="en-GB" sz="1800" dirty="0" smtClean="0"/>
              <a:t>Guide </a:t>
            </a:r>
            <a:r>
              <a:rPr lang="en-GB" sz="1800" dirty="0"/>
              <a:t>you on the actual composition of the </a:t>
            </a:r>
            <a:r>
              <a:rPr lang="en-GB" sz="1800" dirty="0" smtClean="0"/>
              <a:t>distribution and specific issues to consider.</a:t>
            </a:r>
          </a:p>
          <a:p>
            <a:endParaRPr lang="en-GB" sz="1800" dirty="0"/>
          </a:p>
          <a:p>
            <a:pPr marL="171450" indent="-171450">
              <a:buFont typeface="Arial" panose="020B0604020202020204" pitchFamily="34" charset="0"/>
              <a:buChar char="•"/>
            </a:pPr>
            <a:r>
              <a:rPr lang="en-GB" sz="1800" b="1" dirty="0" smtClean="0"/>
              <a:t>Protection </a:t>
            </a:r>
            <a:r>
              <a:rPr lang="en-GB" sz="1800" b="1" dirty="0"/>
              <a:t>Principles:</a:t>
            </a:r>
            <a:r>
              <a:rPr lang="en-GB" sz="1800" dirty="0"/>
              <a:t> </a:t>
            </a:r>
            <a:r>
              <a:rPr lang="en-GB" sz="1800" dirty="0" smtClean="0"/>
              <a:t>Helps ensure </a:t>
            </a:r>
            <a:r>
              <a:rPr lang="en-GB" sz="1800" dirty="0"/>
              <a:t>assistance meets the needs of all, especially vulnerable </a:t>
            </a:r>
            <a:r>
              <a:rPr lang="en-GB" sz="1800" dirty="0" smtClean="0"/>
              <a:t>groups. </a:t>
            </a:r>
            <a:endParaRPr lang="en-GB" sz="1800" dirty="0"/>
          </a:p>
          <a:p>
            <a:pPr lvl="1">
              <a:spcBef>
                <a:spcPts val="2000"/>
              </a:spcBef>
            </a:pPr>
            <a:endParaRPr lang="en-GB" dirty="0"/>
          </a:p>
        </p:txBody>
      </p:sp>
      <p:sp>
        <p:nvSpPr>
          <p:cNvPr id="4"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3905742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p:cNvGrpSpPr/>
          <p:nvPr/>
        </p:nvGrpSpPr>
        <p:grpSpPr>
          <a:xfrm>
            <a:off x="515264" y="1186550"/>
            <a:ext cx="8082933" cy="4726213"/>
            <a:chOff x="515264" y="1186550"/>
            <a:chExt cx="8082933" cy="4726213"/>
          </a:xfrm>
        </p:grpSpPr>
        <p:sp>
          <p:nvSpPr>
            <p:cNvPr id="23" name="Oval 22"/>
            <p:cNvSpPr/>
            <p:nvPr/>
          </p:nvSpPr>
          <p:spPr>
            <a:xfrm>
              <a:off x="515264" y="1186550"/>
              <a:ext cx="8082933" cy="4726213"/>
            </a:xfrm>
            <a:prstGeom prst="ellipse">
              <a:avLst/>
            </a:prstGeom>
            <a:solidFill>
              <a:schemeClr val="bg2"/>
            </a:solidFill>
            <a:ln w="6350"/>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prstClr val="white"/>
                </a:solidFill>
              </a:endParaRPr>
            </a:p>
          </p:txBody>
        </p:sp>
        <p:sp>
          <p:nvSpPr>
            <p:cNvPr id="7" name="Oval 6"/>
            <p:cNvSpPr/>
            <p:nvPr/>
          </p:nvSpPr>
          <p:spPr>
            <a:xfrm>
              <a:off x="701373" y="1275799"/>
              <a:ext cx="7710714" cy="4547715"/>
            </a:xfrm>
            <a:prstGeom prst="ellipse">
              <a:avLst/>
            </a:prstGeom>
            <a:solidFill>
              <a:schemeClr val="bg2">
                <a:lumMod val="20000"/>
                <a:lumOff val="80000"/>
              </a:schemeClr>
            </a:solidFill>
            <a:ln w="63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prstClr val="white"/>
                </a:solidFill>
              </a:endParaRPr>
            </a:p>
          </p:txBody>
        </p:sp>
        <p:pic>
          <p:nvPicPr>
            <p:cNvPr id="6" name="Picture 5" descr="INEE-cov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9108" y="2928681"/>
              <a:ext cx="826209" cy="1260000"/>
            </a:xfrm>
            <a:prstGeom prst="rect">
              <a:avLst/>
            </a:prstGeom>
          </p:spPr>
        </p:pic>
        <p:pic>
          <p:nvPicPr>
            <p:cNvPr id="14" name="Picture 13" descr="LEGS-handbook-cover-new-editio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85968" y="2936599"/>
              <a:ext cx="894375" cy="1260000"/>
            </a:xfrm>
            <a:prstGeom prst="rect">
              <a:avLst/>
            </a:prstGeom>
          </p:spPr>
        </p:pic>
        <p:pic>
          <p:nvPicPr>
            <p:cNvPr id="15" name="Picture 14" descr="CPMS-cover.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5961" y="4511820"/>
              <a:ext cx="838144" cy="1260000"/>
            </a:xfrm>
            <a:prstGeom prst="rect">
              <a:avLst/>
            </a:prstGeom>
          </p:spPr>
        </p:pic>
        <p:pic>
          <p:nvPicPr>
            <p:cNvPr id="24" name="Picture 23" descr="MER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3222" y="1394395"/>
              <a:ext cx="889322" cy="1260000"/>
            </a:xfrm>
            <a:prstGeom prst="rect">
              <a:avLst/>
            </a:prstGeom>
          </p:spPr>
        </p:pic>
        <p:pic>
          <p:nvPicPr>
            <p:cNvPr id="25" name="Picture 24" descr="Sphere-Handbook-cover.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09898" y="2914170"/>
              <a:ext cx="891489" cy="1260000"/>
            </a:xfrm>
            <a:prstGeom prst="rect">
              <a:avLst/>
            </a:prstGeom>
          </p:spPr>
        </p:pic>
      </p:grpSp>
      <p:sp>
        <p:nvSpPr>
          <p:cNvPr id="2" name="Title 1"/>
          <p:cNvSpPr>
            <a:spLocks noGrp="1"/>
          </p:cNvSpPr>
          <p:nvPr>
            <p:ph type="title"/>
          </p:nvPr>
        </p:nvSpPr>
        <p:spPr/>
        <p:txBody>
          <a:bodyPr/>
          <a:lstStyle/>
          <a:p>
            <a:r>
              <a:rPr lang="en-GB" dirty="0"/>
              <a:t>Sphere and its </a:t>
            </a:r>
            <a:r>
              <a:rPr lang="en-GB" dirty="0" smtClean="0"/>
              <a:t>five companions</a:t>
            </a:r>
            <a:endParaRPr lang="en-GB" dirty="0"/>
          </a:p>
        </p:txBody>
      </p:sp>
      <p:sp>
        <p:nvSpPr>
          <p:cNvPr id="16" name="Content Placeholder 2"/>
          <p:cNvSpPr txBox="1">
            <a:spLocks/>
          </p:cNvSpPr>
          <p:nvPr/>
        </p:nvSpPr>
        <p:spPr>
          <a:xfrm>
            <a:off x="3164746" y="1695478"/>
            <a:ext cx="971097" cy="39167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smtClean="0">
                <a:solidFill>
                  <a:srgbClr val="004386"/>
                </a:solidFill>
              </a:rPr>
              <a:t>MERS</a:t>
            </a:r>
          </a:p>
        </p:txBody>
      </p:sp>
      <p:sp>
        <p:nvSpPr>
          <p:cNvPr id="17" name="Content Placeholder 2"/>
          <p:cNvSpPr txBox="1">
            <a:spLocks/>
          </p:cNvSpPr>
          <p:nvPr/>
        </p:nvSpPr>
        <p:spPr>
          <a:xfrm>
            <a:off x="6019098" y="3174927"/>
            <a:ext cx="784780" cy="39167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smtClean="0">
                <a:solidFill>
                  <a:srgbClr val="004386"/>
                </a:solidFill>
              </a:rPr>
              <a:t>LEGS</a:t>
            </a:r>
          </a:p>
        </p:txBody>
      </p:sp>
      <p:sp>
        <p:nvSpPr>
          <p:cNvPr id="18" name="Content Placeholder 2"/>
          <p:cNvSpPr txBox="1">
            <a:spLocks/>
          </p:cNvSpPr>
          <p:nvPr/>
        </p:nvSpPr>
        <p:spPr>
          <a:xfrm>
            <a:off x="714328" y="3174927"/>
            <a:ext cx="784780" cy="39167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smtClean="0">
                <a:solidFill>
                  <a:srgbClr val="004386"/>
                </a:solidFill>
              </a:rPr>
              <a:t>INEE</a:t>
            </a:r>
          </a:p>
        </p:txBody>
      </p:sp>
      <p:sp>
        <p:nvSpPr>
          <p:cNvPr id="19" name="Content Placeholder 2"/>
          <p:cNvSpPr txBox="1">
            <a:spLocks/>
          </p:cNvSpPr>
          <p:nvPr/>
        </p:nvSpPr>
        <p:spPr>
          <a:xfrm>
            <a:off x="2136573" y="4693069"/>
            <a:ext cx="971097" cy="39167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smtClean="0">
                <a:solidFill>
                  <a:srgbClr val="004386"/>
                </a:solidFill>
              </a:rPr>
              <a:t>CPMS</a:t>
            </a:r>
          </a:p>
        </p:txBody>
      </p:sp>
      <p:sp>
        <p:nvSpPr>
          <p:cNvPr id="20" name="Content Placeholder 2"/>
          <p:cNvSpPr txBox="1">
            <a:spLocks/>
          </p:cNvSpPr>
          <p:nvPr/>
        </p:nvSpPr>
        <p:spPr>
          <a:xfrm>
            <a:off x="3164746" y="3065263"/>
            <a:ext cx="971097" cy="81543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a:solidFill>
                  <a:srgbClr val="004386"/>
                </a:solidFill>
              </a:rPr>
              <a:t>The </a:t>
            </a:r>
            <a:endParaRPr lang="en-GB" sz="1400" b="1" dirty="0" smtClean="0">
              <a:solidFill>
                <a:srgbClr val="004386"/>
              </a:solidFill>
            </a:endParaRPr>
          </a:p>
          <a:p>
            <a:pPr algn="r">
              <a:buClr>
                <a:srgbClr val="004386"/>
              </a:buClr>
            </a:pPr>
            <a:r>
              <a:rPr lang="en-GB" sz="1400" b="1" dirty="0" smtClean="0">
                <a:solidFill>
                  <a:srgbClr val="004386"/>
                </a:solidFill>
              </a:rPr>
              <a:t>Sphere </a:t>
            </a:r>
            <a:r>
              <a:rPr lang="en-GB" sz="1400" b="1" dirty="0">
                <a:solidFill>
                  <a:srgbClr val="004386"/>
                </a:solidFill>
              </a:rPr>
              <a:t>Project</a:t>
            </a:r>
          </a:p>
        </p:txBody>
      </p:sp>
      <p:sp>
        <p:nvSpPr>
          <p:cNvPr id="21" name="Content Placeholder 5"/>
          <p:cNvSpPr>
            <a:spLocks noGrp="1"/>
          </p:cNvSpPr>
          <p:nvPr/>
        </p:nvSpPr>
        <p:spPr>
          <a:xfrm>
            <a:off x="6957740" y="6197143"/>
            <a:ext cx="2263262" cy="243392"/>
          </a:xfrm>
          <a:prstGeom prst="rect">
            <a:avLst/>
          </a:prstGeom>
        </p:spPr>
        <p:txBody>
          <a:bodyPr vert="horz" wrap="square" lIns="91440" tIns="45720" rIns="91440" bIns="45720" rtlCol="0">
            <a:noAutofit/>
          </a:bodyPr>
          <a:lstStyle/>
          <a:p>
            <a:pPr algn="r">
              <a:spcBef>
                <a:spcPts val="215"/>
              </a:spcBef>
            </a:pPr>
            <a:r>
              <a:rPr lang="en-GB" sz="800" i="1" dirty="0">
                <a:solidFill>
                  <a:srgbClr val="000000"/>
                </a:solidFill>
                <a:latin typeface="Tahoma"/>
                <a:ea typeface="ＭＳ 明朝"/>
                <a:cs typeface="Times New Roman"/>
              </a:rPr>
              <a:t>© Robert Sylvie, de </a:t>
            </a:r>
            <a:r>
              <a:rPr lang="en-GB" sz="800" i="1" dirty="0" err="1">
                <a:solidFill>
                  <a:srgbClr val="000000"/>
                </a:solidFill>
                <a:latin typeface="Tahoma"/>
                <a:ea typeface="ＭＳ 明朝"/>
                <a:cs typeface="Times New Roman"/>
              </a:rPr>
              <a:t>Valon</a:t>
            </a:r>
            <a:r>
              <a:rPr lang="en-GB" sz="800" i="1" dirty="0">
                <a:solidFill>
                  <a:srgbClr val="000000"/>
                </a:solidFill>
                <a:latin typeface="Tahoma"/>
                <a:ea typeface="ＭＳ 明朝"/>
                <a:cs typeface="Times New Roman"/>
              </a:rPr>
              <a:t> Astrid 2014</a:t>
            </a:r>
          </a:p>
        </p:txBody>
      </p:sp>
      <p:pic>
        <p:nvPicPr>
          <p:cNvPr id="22"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75354" y="4328247"/>
            <a:ext cx="943744" cy="134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Content Placeholder 2"/>
          <p:cNvSpPr txBox="1">
            <a:spLocks/>
          </p:cNvSpPr>
          <p:nvPr/>
        </p:nvSpPr>
        <p:spPr>
          <a:xfrm>
            <a:off x="4053605" y="4649633"/>
            <a:ext cx="971097" cy="391672"/>
          </a:xfrm>
          <a:prstGeom prst="rect">
            <a:avLst/>
          </a:prstGeom>
          <a:noFill/>
          <a:ln w="12700">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chorCtr="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buClr>
                <a:srgbClr val="004386"/>
              </a:buClr>
            </a:pPr>
            <a:r>
              <a:rPr lang="en-GB" sz="1400" b="1" dirty="0" err="1" smtClean="0">
                <a:solidFill>
                  <a:srgbClr val="004386"/>
                </a:solidFill>
              </a:rPr>
              <a:t>CaLP</a:t>
            </a:r>
            <a:endParaRPr lang="en-GB" sz="1400" b="1" dirty="0" smtClean="0">
              <a:solidFill>
                <a:srgbClr val="004386"/>
              </a:solidFill>
            </a:endParaRPr>
          </a:p>
        </p:txBody>
      </p:sp>
      <p:sp>
        <p:nvSpPr>
          <p:cNvPr id="28"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42152865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messages</a:t>
            </a:r>
            <a:endParaRPr lang="en-GB" dirty="0"/>
          </a:p>
        </p:txBody>
      </p:sp>
      <p:sp>
        <p:nvSpPr>
          <p:cNvPr id="3" name="Content Placeholder 2"/>
          <p:cNvSpPr>
            <a:spLocks noGrp="1"/>
          </p:cNvSpPr>
          <p:nvPr>
            <p:ph idx="1"/>
          </p:nvPr>
        </p:nvSpPr>
        <p:spPr/>
        <p:txBody>
          <a:bodyPr/>
          <a:lstStyle/>
          <a:p>
            <a:pPr lvl="1">
              <a:spcBef>
                <a:spcPts val="1600"/>
              </a:spcBef>
            </a:pPr>
            <a:r>
              <a:rPr lang="en-GB" dirty="0"/>
              <a:t>The Sphere Handbook affirms humanitarian principles as </a:t>
            </a:r>
            <a:r>
              <a:rPr lang="en-GB" dirty="0" smtClean="0"/>
              <a:t>paramount.</a:t>
            </a:r>
            <a:endParaRPr lang="en-GB" dirty="0"/>
          </a:p>
          <a:p>
            <a:pPr lvl="1">
              <a:spcBef>
                <a:spcPts val="1600"/>
              </a:spcBef>
            </a:pPr>
            <a:r>
              <a:rPr lang="en-GB" dirty="0"/>
              <a:t>The Sphere Handbook puts the rights of disaster‐ affected populations to life with dignity, protection and assistance at the centre of humanitarian </a:t>
            </a:r>
            <a:r>
              <a:rPr lang="en-GB" dirty="0" smtClean="0"/>
              <a:t>response.</a:t>
            </a:r>
            <a:endParaRPr lang="en-GB" dirty="0"/>
          </a:p>
          <a:p>
            <a:pPr lvl="1">
              <a:spcBef>
                <a:spcPts val="1600"/>
              </a:spcBef>
            </a:pPr>
            <a:r>
              <a:rPr lang="en-GB" dirty="0"/>
              <a:t>The Sphere Project and its Handbook help equip humanitarian actors to continuously strive for more quality and accountability in humanitarian </a:t>
            </a:r>
            <a:r>
              <a:rPr lang="en-GB" dirty="0" smtClean="0"/>
              <a:t>response.</a:t>
            </a:r>
            <a:endParaRPr lang="en-GB" dirty="0"/>
          </a:p>
          <a:p>
            <a:pPr lvl="1">
              <a:spcBef>
                <a:spcPts val="1600"/>
              </a:spcBef>
            </a:pPr>
            <a:r>
              <a:rPr lang="en-GB" dirty="0"/>
              <a:t>The Sphere Project is a wide collaborative </a:t>
            </a:r>
            <a:r>
              <a:rPr lang="en-GB" dirty="0" smtClean="0"/>
              <a:t>process.</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35314797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Remember!</a:t>
            </a:r>
            <a:endParaRPr lang="en-GB" dirty="0"/>
          </a:p>
        </p:txBody>
      </p:sp>
      <p:sp>
        <p:nvSpPr>
          <p:cNvPr id="3" name="Content Placeholder 2"/>
          <p:cNvSpPr>
            <a:spLocks noGrp="1"/>
          </p:cNvSpPr>
          <p:nvPr>
            <p:ph idx="1"/>
          </p:nvPr>
        </p:nvSpPr>
        <p:spPr>
          <a:xfrm>
            <a:off x="457198" y="4951602"/>
            <a:ext cx="8229600" cy="909518"/>
          </a:xfrm>
        </p:spPr>
        <p:txBody>
          <a:bodyPr/>
          <a:lstStyle/>
          <a:p>
            <a:r>
              <a:rPr lang="en-GB" dirty="0"/>
              <a:t>The technical chapters should always be used with the Humanitarian Charter, </a:t>
            </a:r>
            <a:r>
              <a:rPr lang="en-GB" dirty="0" smtClean="0"/>
              <a:t>the Core Humanitarian Standard, </a:t>
            </a:r>
            <a:r>
              <a:rPr lang="en-GB" dirty="0"/>
              <a:t>and Protection Principles.</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pic>
        <p:nvPicPr>
          <p:cNvPr id="6" name="Picture 5" descr="Remember-cartoon-English.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93062" y="1195555"/>
            <a:ext cx="6244332" cy="3892300"/>
          </a:xfrm>
          <a:prstGeom prst="rect">
            <a:avLst/>
          </a:prstGeom>
        </p:spPr>
      </p:pic>
    </p:spTree>
    <p:extLst>
      <p:ext uri="{BB962C8B-B14F-4D97-AF65-F5344CB8AC3E}">
        <p14:creationId xmlns:p14="http://schemas.microsoft.com/office/powerpoint/2010/main" val="28907082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smtClean="0"/>
              <a:t>Is </a:t>
            </a:r>
            <a:r>
              <a:rPr lang="fr-CH" dirty="0" err="1" smtClean="0"/>
              <a:t>there</a:t>
            </a:r>
            <a:r>
              <a:rPr lang="fr-CH" dirty="0" smtClean="0"/>
              <a:t> more to Sphere </a:t>
            </a:r>
            <a:r>
              <a:rPr lang="fr-CH" dirty="0" err="1" smtClean="0"/>
              <a:t>than</a:t>
            </a:r>
            <a:r>
              <a:rPr lang="fr-CH" dirty="0" smtClean="0"/>
              <a:t>:</a:t>
            </a:r>
            <a:endParaRPr lang="en-GB" dirty="0"/>
          </a:p>
        </p:txBody>
      </p:sp>
      <p:sp>
        <p:nvSpPr>
          <p:cNvPr id="5" name="Title 1"/>
          <p:cNvSpPr>
            <a:spLocks noGrp="1"/>
          </p:cNvSpPr>
          <p:nvPr>
            <p:ph idx="1"/>
          </p:nvPr>
        </p:nvSpPr>
        <p:spPr/>
        <p:txBody>
          <a:bodyPr/>
          <a:lstStyle/>
          <a:p>
            <a:pPr marL="457178" indent="-457178">
              <a:buFontTx/>
              <a:buChar char="-"/>
            </a:pPr>
            <a:r>
              <a:rPr lang="en-US" dirty="0" smtClean="0"/>
              <a:t>15 </a:t>
            </a:r>
            <a:r>
              <a:rPr lang="en-US" dirty="0"/>
              <a:t>liters of water per person per </a:t>
            </a:r>
            <a:r>
              <a:rPr lang="en-US" dirty="0" smtClean="0"/>
              <a:t>day</a:t>
            </a:r>
          </a:p>
          <a:p>
            <a:endParaRPr lang="en-US" dirty="0"/>
          </a:p>
          <a:p>
            <a:pPr marL="457178" indent="-457178">
              <a:buFontTx/>
              <a:buChar char="-"/>
            </a:pPr>
            <a:r>
              <a:rPr lang="en-US" dirty="0"/>
              <a:t>2100 kcal per person per </a:t>
            </a:r>
            <a:r>
              <a:rPr lang="en-US" dirty="0" smtClean="0"/>
              <a:t>day</a:t>
            </a:r>
          </a:p>
          <a:p>
            <a:endParaRPr lang="en-GB" dirty="0"/>
          </a:p>
          <a:p>
            <a:pPr marL="457178" indent="-457178">
              <a:buFontTx/>
              <a:buChar char="-"/>
            </a:pPr>
            <a:r>
              <a:rPr lang="en-US" dirty="0"/>
              <a:t>1 toilet per 20 </a:t>
            </a:r>
            <a:r>
              <a:rPr lang="en-US" dirty="0" smtClean="0"/>
              <a:t>persons</a:t>
            </a:r>
          </a:p>
          <a:p>
            <a:endParaRPr lang="en-US" dirty="0"/>
          </a:p>
          <a:p>
            <a:pPr marL="457178" indent="-457178">
              <a:buFontTx/>
              <a:buChar char="-"/>
            </a:pPr>
            <a:r>
              <a:rPr lang="en-US" dirty="0"/>
              <a:t>CMR &lt; </a:t>
            </a:r>
            <a:r>
              <a:rPr lang="en-US" dirty="0" smtClean="0"/>
              <a:t>1.0/10,000/day?</a:t>
            </a:r>
            <a:endParaRPr lang="en-US" dirty="0"/>
          </a:p>
          <a:p>
            <a:pPr lvl="1">
              <a:spcBef>
                <a:spcPts val="2000"/>
              </a:spcBef>
            </a:pPr>
            <a:endParaRPr lang="en-GB" dirty="0"/>
          </a:p>
        </p:txBody>
      </p:sp>
      <p:sp>
        <p:nvSpPr>
          <p:cNvPr id="4" name="Footer Placeholder 3"/>
          <p:cNvSpPr>
            <a:spLocks noGrp="1"/>
          </p:cNvSpPr>
          <p:nvPr>
            <p:ph type="ftr" sz="quarter" idx="3"/>
          </p:nvPr>
        </p:nvSpPr>
        <p:spPr>
          <a:xfrm>
            <a:off x="457198" y="6380737"/>
            <a:ext cx="6072099" cy="365125"/>
          </a:xfrm>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7271623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origins of quality and accountability</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12538894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0"/>
            <a:ext cx="9179872"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a:off x="6897454" y="152416"/>
            <a:ext cx="2136241" cy="338554"/>
          </a:xfrm>
          <a:prstGeom prst="rect">
            <a:avLst/>
          </a:prstGeom>
          <a:noFill/>
        </p:spPr>
        <p:txBody>
          <a:bodyPr wrap="square" rtlCol="0">
            <a:spAutoFit/>
          </a:bodyPr>
          <a:lstStyle/>
          <a:p>
            <a:pPr algn="r"/>
            <a:r>
              <a:rPr lang="en-GB" sz="800" i="1" dirty="0">
                <a:solidFill>
                  <a:schemeClr val="bg1"/>
                </a:solidFill>
                <a:latin typeface="Tahoma"/>
                <a:cs typeface="Tahoma"/>
              </a:rPr>
              <a:t>Donation Philippe </a:t>
            </a:r>
            <a:r>
              <a:rPr lang="en-GB" sz="800" i="1" dirty="0" err="1" smtClean="0">
                <a:solidFill>
                  <a:schemeClr val="bg1"/>
                </a:solidFill>
                <a:latin typeface="Tahoma"/>
                <a:cs typeface="Tahoma"/>
              </a:rPr>
              <a:t>Merchez</a:t>
            </a:r>
            <a:endParaRPr lang="en-GB" sz="800" i="1" smtClean="0">
              <a:solidFill>
                <a:schemeClr val="bg1"/>
              </a:solidFill>
              <a:latin typeface="Tahoma"/>
              <a:cs typeface="Tahoma"/>
            </a:endParaRPr>
          </a:p>
          <a:p>
            <a:pPr algn="r"/>
            <a:r>
              <a:rPr lang="en-GB" sz="800" i="1" smtClean="0">
                <a:solidFill>
                  <a:schemeClr val="bg1"/>
                </a:solidFill>
                <a:latin typeface="Tahoma"/>
                <a:cs typeface="Tahoma"/>
              </a:rPr>
              <a:t> </a:t>
            </a:r>
            <a:r>
              <a:rPr lang="en-GB" sz="800" i="1" dirty="0">
                <a:solidFill>
                  <a:schemeClr val="bg1"/>
                </a:solidFill>
                <a:latin typeface="Tahoma"/>
                <a:cs typeface="Tahoma"/>
              </a:rPr>
              <a:t>© Rwanda 1996</a:t>
            </a:r>
          </a:p>
        </p:txBody>
      </p:sp>
    </p:spTree>
    <p:extLst>
      <p:ext uri="{BB962C8B-B14F-4D97-AF65-F5344CB8AC3E}">
        <p14:creationId xmlns:p14="http://schemas.microsoft.com/office/powerpoint/2010/main" val="16094597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Timeline</a:t>
            </a:r>
            <a:endParaRPr lang="en-GB" dirty="0"/>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3485562361"/>
              </p:ext>
            </p:extLst>
          </p:nvPr>
        </p:nvGraphicFramePr>
        <p:xfrm>
          <a:off x="457198" y="1256989"/>
          <a:ext cx="8082271" cy="4953463"/>
        </p:xfrm>
        <a:graphic>
          <a:graphicData uri="http://schemas.openxmlformats.org/presentationml/2006/ole">
            <mc:AlternateContent xmlns:mc="http://schemas.openxmlformats.org/markup-compatibility/2006">
              <mc:Choice xmlns:v="urn:schemas-microsoft-com:vml" Requires="v">
                <p:oleObj spid="_x0000_s18542" name="Document" r:id="rId4" imgW="10007600" imgH="6134100" progId="Word.Document.12">
                  <p:embed/>
                </p:oleObj>
              </mc:Choice>
              <mc:Fallback>
                <p:oleObj name="Document" r:id="rId4" imgW="10007600" imgH="6134100" progId="Word.Document.12">
                  <p:embed/>
                  <p:pic>
                    <p:nvPicPr>
                      <p:cNvPr id="0" name=""/>
                      <p:cNvPicPr/>
                      <p:nvPr/>
                    </p:nvPicPr>
                    <p:blipFill>
                      <a:blip r:embed="rId5"/>
                      <a:stretch>
                        <a:fillRect/>
                      </a:stretch>
                    </p:blipFill>
                    <p:spPr>
                      <a:xfrm>
                        <a:off x="457198" y="1256989"/>
                        <a:ext cx="8082271" cy="4953463"/>
                      </a:xfrm>
                      <a:prstGeom prst="rect">
                        <a:avLst/>
                      </a:prstGeom>
                    </p:spPr>
                  </p:pic>
                </p:oleObj>
              </mc:Fallback>
            </mc:AlternateContent>
          </a:graphicData>
        </a:graphic>
      </p:graphicFrame>
      <p:sp>
        <p:nvSpPr>
          <p:cNvPr id="6" name="Content Placeholder 5"/>
          <p:cNvSpPr>
            <a:spLocks noGrp="1"/>
          </p:cNvSpPr>
          <p:nvPr/>
        </p:nvSpPr>
        <p:spPr>
          <a:xfrm>
            <a:off x="6750184" y="6168764"/>
            <a:ext cx="2263262" cy="243392"/>
          </a:xfrm>
          <a:prstGeom prst="rect">
            <a:avLst/>
          </a:prstGeom>
        </p:spPr>
        <p:txBody>
          <a:bodyPr vert="horz" wrap="square" lIns="91440" tIns="45720" rIns="91440" bIns="45720" rtlCol="0">
            <a:noAutofit/>
          </a:bodyPr>
          <a:lstStyle/>
          <a:p>
            <a:pPr algn="r">
              <a:spcBef>
                <a:spcPts val="215"/>
              </a:spcBef>
              <a:spcAft>
                <a:spcPts val="0"/>
              </a:spcAft>
            </a:pPr>
            <a:r>
              <a:rPr lang="en-GB" sz="800" i="1" dirty="0">
                <a:solidFill>
                  <a:srgbClr val="000000"/>
                </a:solidFill>
                <a:latin typeface="Tahoma"/>
                <a:ea typeface="ＭＳ 明朝"/>
                <a:cs typeface="Times New Roman"/>
              </a:rPr>
              <a:t>© Robert Sylvie, de </a:t>
            </a:r>
            <a:r>
              <a:rPr lang="en-GB" sz="800" i="1" dirty="0" err="1">
                <a:solidFill>
                  <a:srgbClr val="000000"/>
                </a:solidFill>
                <a:latin typeface="Tahoma"/>
                <a:ea typeface="ＭＳ 明朝"/>
                <a:cs typeface="Times New Roman"/>
              </a:rPr>
              <a:t>Valon</a:t>
            </a:r>
            <a:r>
              <a:rPr lang="en-GB" sz="800" i="1" dirty="0">
                <a:solidFill>
                  <a:srgbClr val="000000"/>
                </a:solidFill>
                <a:latin typeface="Tahoma"/>
                <a:ea typeface="ＭＳ 明朝"/>
                <a:cs typeface="Times New Roman"/>
              </a:rPr>
              <a:t> Astrid 2014</a:t>
            </a:r>
          </a:p>
        </p:txBody>
      </p:sp>
    </p:spTree>
    <p:extLst>
      <p:ext uri="{BB962C8B-B14F-4D97-AF65-F5344CB8AC3E}">
        <p14:creationId xmlns:p14="http://schemas.microsoft.com/office/powerpoint/2010/main" val="3010006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0"/>
              </a:spcBef>
            </a:pPr>
            <a:r>
              <a:rPr lang="en-GB" dirty="0" smtClean="0"/>
              <a:t>From </a:t>
            </a:r>
            <a:r>
              <a:rPr lang="en-GB" dirty="0"/>
              <a:t>the ‘Joint Evaluation of Emergency Assistance to Rwanda’ (1995) … </a:t>
            </a:r>
            <a:br>
              <a:rPr lang="en-GB" dirty="0"/>
            </a:br>
            <a:r>
              <a:rPr lang="en-GB" dirty="0" smtClean="0"/>
              <a:t/>
            </a:r>
            <a:br>
              <a:rPr lang="en-GB" dirty="0" smtClean="0"/>
            </a:br>
            <a:r>
              <a:rPr lang="en-GB" dirty="0" smtClean="0"/>
              <a:t>to </a:t>
            </a:r>
            <a:r>
              <a:rPr lang="en-GB" dirty="0"/>
              <a:t>the ‘State of the Humanitarian System’ (2012)</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spTree>
    <p:extLst>
      <p:ext uri="{BB962C8B-B14F-4D97-AF65-F5344CB8AC3E}">
        <p14:creationId xmlns:p14="http://schemas.microsoft.com/office/powerpoint/2010/main" val="31439310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a:t>The ‘Joint Evaluation of Emergency Assistance to Rwanda’ (JEEAR-1995)</a:t>
            </a:r>
          </a:p>
        </p:txBody>
      </p:sp>
      <p:sp>
        <p:nvSpPr>
          <p:cNvPr id="3" name="Content Placeholder 2"/>
          <p:cNvSpPr>
            <a:spLocks noGrp="1"/>
          </p:cNvSpPr>
          <p:nvPr>
            <p:ph idx="1"/>
          </p:nvPr>
        </p:nvSpPr>
        <p:spPr>
          <a:xfrm>
            <a:off x="457200" y="1340442"/>
            <a:ext cx="5172954" cy="4399977"/>
          </a:xfrm>
        </p:spPr>
        <p:txBody>
          <a:bodyPr/>
          <a:lstStyle/>
          <a:p>
            <a:r>
              <a:rPr lang="en-GB" dirty="0"/>
              <a:t>The JEEAR highlights the need to improve accountability by monitoring performance of humanitarian action and the need for sector-wide learning.</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860182" y="1340442"/>
            <a:ext cx="2694666" cy="38956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28569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799" cy="1081760"/>
          </a:xfrm>
        </p:spPr>
        <p:txBody>
          <a:bodyPr/>
          <a:lstStyle/>
          <a:p>
            <a:r>
              <a:rPr lang="en-GB" sz="2600" dirty="0"/>
              <a:t>The ‘State of the Humanitarian System</a:t>
            </a:r>
            <a:r>
              <a:rPr lang="en-GB" sz="2600" dirty="0" smtClean="0"/>
              <a:t>’ (SOHS-2012)</a:t>
            </a:r>
            <a:endParaRPr lang="en-GB" sz="2600" dirty="0"/>
          </a:p>
        </p:txBody>
      </p:sp>
      <p:sp>
        <p:nvSpPr>
          <p:cNvPr id="3" name="Content Placeholder 2"/>
          <p:cNvSpPr>
            <a:spLocks noGrp="1"/>
          </p:cNvSpPr>
          <p:nvPr>
            <p:ph idx="1"/>
          </p:nvPr>
        </p:nvSpPr>
        <p:spPr>
          <a:xfrm>
            <a:off x="457201" y="1340442"/>
            <a:ext cx="5107238" cy="4785722"/>
          </a:xfrm>
        </p:spPr>
        <p:txBody>
          <a:bodyPr/>
          <a:lstStyle/>
          <a:p>
            <a:r>
              <a:rPr lang="en-GB" dirty="0"/>
              <a:t>The SOHS confirms the need to pursue efforts towards improvement and accountability.</a:t>
            </a:r>
          </a:p>
          <a:p>
            <a:pPr>
              <a:spcBef>
                <a:spcPts val="1600"/>
              </a:spcBef>
            </a:pPr>
            <a:r>
              <a:rPr lang="en-GB" i="1" dirty="0">
                <a:solidFill>
                  <a:schemeClr val="accent1"/>
                </a:solidFill>
              </a:rPr>
              <a:t>‘This report represents the first attempt by the international humanitarian system to systematically monitor and report on its progress and performance.’</a:t>
            </a:r>
          </a:p>
        </p:txBody>
      </p:sp>
      <p:sp>
        <p:nvSpPr>
          <p:cNvPr id="4" name="Footer Placeholder 3"/>
          <p:cNvSpPr>
            <a:spLocks noGrp="1"/>
          </p:cNvSpPr>
          <p:nvPr>
            <p:ph type="ftr" sz="quarter" idx="3"/>
          </p:nvPr>
        </p:nvSpPr>
        <p:spPr/>
        <p:txBody>
          <a:bodyPr/>
          <a:lstStyle/>
          <a:p>
            <a:r>
              <a:rPr lang="en-GB" smtClean="0"/>
              <a:t>Module A2 – Sphere: an in-depth tour</a:t>
            </a:r>
          </a:p>
          <a:p>
            <a:r>
              <a:rPr lang="en-GB" smtClean="0"/>
              <a:t>Sphere Training Package 2015</a:t>
            </a:r>
            <a:endParaRPr lang="en-GB" dirty="0" smtClean="0"/>
          </a:p>
        </p:txBody>
      </p:sp>
      <p:pic>
        <p:nvPicPr>
          <p:cNvPr id="9" name="Picture 8"/>
          <p:cNvPicPr>
            <a:picLocks noChangeAspect="1"/>
          </p:cNvPicPr>
          <p:nvPr/>
        </p:nvPicPr>
        <p:blipFill>
          <a:blip r:embed="rId3"/>
          <a:stretch>
            <a:fillRect/>
          </a:stretch>
        </p:blipFill>
        <p:spPr>
          <a:xfrm>
            <a:off x="5770044" y="1318544"/>
            <a:ext cx="2806700" cy="3949700"/>
          </a:xfrm>
          <a:prstGeom prst="rect">
            <a:avLst/>
          </a:prstGeom>
        </p:spPr>
      </p:pic>
    </p:spTree>
    <p:extLst>
      <p:ext uri="{BB962C8B-B14F-4D97-AF65-F5344CB8AC3E}">
        <p14:creationId xmlns:p14="http://schemas.microsoft.com/office/powerpoint/2010/main" val="2162972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3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5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6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4467</TotalTime>
  <Words>4246</Words>
  <Application>Microsoft Office PowerPoint</Application>
  <PresentationFormat>On-screen Show (4:3)</PresentationFormat>
  <Paragraphs>370</Paragraphs>
  <Slides>29</Slides>
  <Notes>29</Notes>
  <HiddenSlides>0</HiddenSlides>
  <MMClips>0</MMClips>
  <ScaleCrop>false</ScaleCrop>
  <HeadingPairs>
    <vt:vector size="8" baseType="variant">
      <vt:variant>
        <vt:lpstr>Fonts Used</vt:lpstr>
      </vt:variant>
      <vt:variant>
        <vt:i4>11</vt:i4>
      </vt:variant>
      <vt:variant>
        <vt:lpstr>Theme</vt:lpstr>
      </vt:variant>
      <vt:variant>
        <vt:i4>7</vt:i4>
      </vt:variant>
      <vt:variant>
        <vt:lpstr>Embedded OLE Servers</vt:lpstr>
      </vt:variant>
      <vt:variant>
        <vt:i4>1</vt:i4>
      </vt:variant>
      <vt:variant>
        <vt:lpstr>Slide Titles</vt:lpstr>
      </vt:variant>
      <vt:variant>
        <vt:i4>29</vt:i4>
      </vt:variant>
    </vt:vector>
  </HeadingPairs>
  <TitlesOfParts>
    <vt:vector size="48" baseType="lpstr">
      <vt:lpstr>Arial Unicode MS</vt:lpstr>
      <vt:lpstr>SimSun</vt:lpstr>
      <vt:lpstr>Arial</vt:lpstr>
      <vt:lpstr>Calibri</vt:lpstr>
      <vt:lpstr>Lucida Grande</vt:lpstr>
      <vt:lpstr>Lucida Sans</vt:lpstr>
      <vt:lpstr>Lucida Sans Regular</vt:lpstr>
      <vt:lpstr>Lucida Sans Unicode</vt:lpstr>
      <vt:lpstr>ＭＳ 明朝</vt:lpstr>
      <vt:lpstr>Tahoma</vt:lpstr>
      <vt:lpstr>Times New Roman</vt:lpstr>
      <vt:lpstr>Sphere</vt:lpstr>
      <vt:lpstr>1_Sphere</vt:lpstr>
      <vt:lpstr>2_Sphere</vt:lpstr>
      <vt:lpstr>3_Sphere</vt:lpstr>
      <vt:lpstr>4_Sphere</vt:lpstr>
      <vt:lpstr>5_Sphere</vt:lpstr>
      <vt:lpstr>6_Sphere</vt:lpstr>
      <vt:lpstr>Document</vt:lpstr>
      <vt:lpstr>PowerPoint Presentation</vt:lpstr>
      <vt:lpstr>What is Sphere?</vt:lpstr>
      <vt:lpstr>Is there more to Sphere than:</vt:lpstr>
      <vt:lpstr>The origins of quality and accountability</vt:lpstr>
      <vt:lpstr>PowerPoint Presentation</vt:lpstr>
      <vt:lpstr>Timeline</vt:lpstr>
      <vt:lpstr>From the ‘Joint Evaluation of Emergency Assistance to Rwanda’ (1995) …   to the ‘State of the Humanitarian System’ (2012)</vt:lpstr>
      <vt:lpstr>The ‘Joint Evaluation of Emergency Assistance to Rwanda’ (JEEAR-1995)</vt:lpstr>
      <vt:lpstr>The ‘State of the Humanitarian System’ (SOHS-2012)</vt:lpstr>
      <vt:lpstr>What do we mean by  ‘quality and accountability’?</vt:lpstr>
      <vt:lpstr>Quality</vt:lpstr>
      <vt:lpstr>Accountability</vt:lpstr>
      <vt:lpstr>The Sphere Project</vt:lpstr>
      <vt:lpstr>What is Sphere?</vt:lpstr>
      <vt:lpstr>Key bases</vt:lpstr>
      <vt:lpstr>What are the Sphere core beliefs?</vt:lpstr>
      <vt:lpstr>The Sphere Handbook</vt:lpstr>
      <vt:lpstr>The Sphere Handbook</vt:lpstr>
      <vt:lpstr>The relationships between the components of the Sphere Handbook</vt:lpstr>
      <vt:lpstr>Key sections for future work</vt:lpstr>
      <vt:lpstr>The Sphere Project</vt:lpstr>
      <vt:lpstr>The Sphere Project</vt:lpstr>
      <vt:lpstr>The Sphere Project</vt:lpstr>
      <vt:lpstr>The Core Humanitarian Standard: origins</vt:lpstr>
      <vt:lpstr>A holistic approach and common language for humanitarian action: </vt:lpstr>
      <vt:lpstr>How Sphere can help you in this situation?</vt:lpstr>
      <vt:lpstr>Sphere and its five companions</vt:lpstr>
      <vt:lpstr>Key messages</vt:lpstr>
      <vt:lpstr>Remember!</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271</cp:revision>
  <dcterms:created xsi:type="dcterms:W3CDTF">2014-12-22T15:37:12Z</dcterms:created>
  <dcterms:modified xsi:type="dcterms:W3CDTF">2016-09-14T14:04:21Z</dcterms:modified>
</cp:coreProperties>
</file>