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1"/>
  </p:notesMasterIdLst>
  <p:handoutMasterIdLst>
    <p:handoutMasterId r:id="rId32"/>
  </p:handoutMasterIdLst>
  <p:sldIdLst>
    <p:sldId id="256" r:id="rId2"/>
    <p:sldId id="260" r:id="rId3"/>
    <p:sldId id="286"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7"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guide id="3" orient="horz" pos="21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86"/>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107" autoAdjust="0"/>
  </p:normalViewPr>
  <p:slideViewPr>
    <p:cSldViewPr snapToGrid="0" snapToObjects="1" showGuides="1">
      <p:cViewPr varScale="1">
        <p:scale>
          <a:sx n="101" d="100"/>
          <a:sy n="101" d="100"/>
        </p:scale>
        <p:origin x="1308" y="108"/>
      </p:cViewPr>
      <p:guideLst>
        <p:guide orient="horz" pos="2160"/>
        <p:guide pos="2879"/>
        <p:guide orient="horz" pos="2166"/>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2/20/2015</a:t>
            </a:fld>
            <a:endParaRPr lang="en-GB"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dirty="0"/>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2/20/2015</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dirty="0"/>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This session on food security and nutrition problems is intended to show the types of recurrent problems that seem to persist in disaster-affected, and particularly, refugee and other disaster or internally- displaced camp populations. Explain that the point of these “problem” sessions is to show very practical ways to address these problems in a realistic rather than theoretical way. The Sphere guidance that follows in the next session can then be discussed as “solutions”.</a:t>
            </a:r>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dirty="0"/>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en-GB" dirty="0" smtClean="0"/>
              <a:t>Syrian Arab Red Crescent distributing bread in the camp of </a:t>
            </a:r>
            <a:r>
              <a:rPr lang="en-GB" dirty="0" err="1" smtClean="0"/>
              <a:t>Dwer</a:t>
            </a:r>
            <a:r>
              <a:rPr lang="en-GB" dirty="0" smtClean="0"/>
              <a:t> (around 20 km from Damascus</a:t>
            </a:r>
            <a:r>
              <a:rPr lang="en-GB" dirty="0" smtClean="0"/>
              <a:t>). 2015.</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dirty="0"/>
          </a:p>
        </p:txBody>
      </p:sp>
    </p:spTree>
    <p:extLst>
      <p:ext uri="{BB962C8B-B14F-4D97-AF65-F5344CB8AC3E}">
        <p14:creationId xmlns:p14="http://schemas.microsoft.com/office/powerpoint/2010/main" val="1705154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fr-CH" dirty="0" smtClean="0"/>
              <a:t>Lesotho. 2013.</a:t>
            </a:r>
            <a:r>
              <a:rPr lang="fr-CH" baseline="0" dirty="0" smtClean="0"/>
              <a:t> </a:t>
            </a:r>
            <a:r>
              <a:rPr lang="en-GB" dirty="0" err="1" smtClean="0"/>
              <a:t>Mapoulo</a:t>
            </a:r>
            <a:r>
              <a:rPr lang="en-GB" dirty="0" smtClean="0"/>
              <a:t> </a:t>
            </a:r>
            <a:r>
              <a:rPr lang="en-GB" dirty="0" err="1" smtClean="0"/>
              <a:t>Raleababa</a:t>
            </a:r>
            <a:r>
              <a:rPr lang="en-GB" dirty="0" smtClean="0"/>
              <a:t>, 86, </a:t>
            </a:r>
            <a:r>
              <a:rPr lang="en-GB" dirty="0" err="1" smtClean="0"/>
              <a:t>Mothibeli</a:t>
            </a:r>
            <a:r>
              <a:rPr lang="en-GB" dirty="0" smtClean="0"/>
              <a:t> village </a:t>
            </a:r>
            <a:r>
              <a:rPr lang="en-GB" dirty="0" err="1" smtClean="0"/>
              <a:t>Kena</a:t>
            </a:r>
            <a:r>
              <a:rPr lang="en-GB" dirty="0" smtClean="0"/>
              <a:t> region. The region is one of the most affected by the food security situation in Lesotho.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19</a:t>
            </a:fld>
            <a:endParaRPr lang="en-GB" dirty="0"/>
          </a:p>
        </p:txBody>
      </p:sp>
    </p:spTree>
    <p:extLst>
      <p:ext uri="{BB962C8B-B14F-4D97-AF65-F5344CB8AC3E}">
        <p14:creationId xmlns:p14="http://schemas.microsoft.com/office/powerpoint/2010/main" val="2709579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Question: What is malnutrition? How is it measured?</a:t>
            </a:r>
          </a:p>
          <a:p>
            <a:endParaRPr lang="en-GB" dirty="0" smtClean="0"/>
          </a:p>
          <a:p>
            <a:r>
              <a:rPr lang="en-GB" dirty="0" smtClean="0"/>
              <a:t>Answer: Malnutrition can be considered in 2 different ways….. First of all, not enough food (a lack of kcalories for adequate emergency for life and growth, and maintenance of the body) is plainly malnutrition. Also, failure to ingest the right kinds of food (even though there may be enough energy through kcalories is also malnutrition). Measurements for the simple need for food energy is done by the total amount of kcalories consumed per day. Measurements for the right types of foods and micronutrients are done by comparing the relative percentages of Fat, Protein, Carbohydrates in the overall food ration, and the various vitamins and minerals needed.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22</a:t>
            </a:fld>
            <a:endParaRPr lang="en-GB" dirty="0"/>
          </a:p>
        </p:txBody>
      </p:sp>
    </p:spTree>
    <p:extLst>
      <p:ext uri="{BB962C8B-B14F-4D97-AF65-F5344CB8AC3E}">
        <p14:creationId xmlns:p14="http://schemas.microsoft.com/office/powerpoint/2010/main" val="3015059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Question: How do we know who is and who is not malnourished in the community?</a:t>
            </a:r>
          </a:p>
          <a:p>
            <a:endParaRPr lang="en-GB" dirty="0" smtClean="0"/>
          </a:p>
          <a:p>
            <a:r>
              <a:rPr lang="en-GB" dirty="0" smtClean="0"/>
              <a:t>Answer: Nutritional assessment is a critical part of nutritional programs. Refer the participants to the nutritional assessment guidelines and indicators for more information.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23</a:t>
            </a:fld>
            <a:endParaRPr lang="en-GB" dirty="0"/>
          </a:p>
        </p:txBody>
      </p:sp>
    </p:spTree>
    <p:extLst>
      <p:ext uri="{BB962C8B-B14F-4D97-AF65-F5344CB8AC3E}">
        <p14:creationId xmlns:p14="http://schemas.microsoft.com/office/powerpoint/2010/main" val="3712495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Question: Can you visualize these guidelines? How much food do you think this represents in practical terms? How many kilos or how many grams of each of the following would you need to make a complete and balanced food distribution for an average person using the following menu – the approximate values are:</a:t>
            </a:r>
          </a:p>
          <a:p>
            <a:pPr marL="171450" indent="-171450">
              <a:buFont typeface="Arial"/>
              <a:buChar char="•"/>
            </a:pPr>
            <a:r>
              <a:rPr lang="en-GB" b="1" dirty="0" smtClean="0"/>
              <a:t>Cereals (rice): 420g</a:t>
            </a:r>
          </a:p>
          <a:p>
            <a:pPr marL="171450" indent="-171450">
              <a:buFont typeface="Arial"/>
              <a:buChar char="•"/>
            </a:pPr>
            <a:r>
              <a:rPr lang="en-GB" b="1" dirty="0" smtClean="0"/>
              <a:t>Pulses (lentils): 60g</a:t>
            </a:r>
          </a:p>
          <a:p>
            <a:pPr marL="171450" indent="-171450">
              <a:buFont typeface="Arial"/>
              <a:buChar char="•"/>
            </a:pPr>
            <a:r>
              <a:rPr lang="en-GB" b="1" dirty="0" smtClean="0"/>
              <a:t>Oil (vegetable): 30g</a:t>
            </a:r>
          </a:p>
          <a:p>
            <a:pPr marL="171450" indent="-171450">
              <a:buFont typeface="Arial"/>
              <a:buChar char="•"/>
            </a:pPr>
            <a:r>
              <a:rPr lang="en-GB" b="1" dirty="0" smtClean="0"/>
              <a:t>Sugar: 20g</a:t>
            </a:r>
          </a:p>
          <a:p>
            <a:pPr marL="171450" indent="-171450">
              <a:buFont typeface="Arial"/>
              <a:buChar char="•"/>
            </a:pPr>
            <a:r>
              <a:rPr lang="en-GB" b="1" dirty="0" smtClean="0"/>
              <a:t>Tinned Fish: 30g</a:t>
            </a:r>
          </a:p>
          <a:p>
            <a:pPr marL="171450" indent="-171450">
              <a:buFont typeface="Arial"/>
              <a:buChar char="•"/>
            </a:pPr>
            <a:r>
              <a:rPr lang="en-GB" b="1" dirty="0" smtClean="0"/>
              <a:t>Salt: 5g</a:t>
            </a:r>
          </a:p>
          <a:p>
            <a:pPr marL="171450" indent="-171450">
              <a:buFont typeface="Arial"/>
              <a:buChar char="•"/>
            </a:pPr>
            <a:r>
              <a:rPr lang="en-GB" b="1" dirty="0" smtClean="0"/>
              <a:t>Total/person/day: 565g</a:t>
            </a:r>
          </a:p>
          <a:p>
            <a:pPr marL="171450" indent="-171450">
              <a:buFont typeface="Arial"/>
              <a:buChar char="•"/>
            </a:pPr>
            <a:endParaRPr lang="en-GB" b="1" dirty="0" smtClean="0"/>
          </a:p>
          <a:p>
            <a:r>
              <a:rPr lang="en-GB" dirty="0" smtClean="0"/>
              <a:t>Taken all together this kind of full ration basket made up form dried food to be cooked by the recipients usually adds up to approximately 500-600 grams of food per person per day. While this can not be used for individual distribution, this information can be used effectively for overall operations planning, tonnage of trucks required, etc. for the entire population to be served.</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24</a:t>
            </a:fld>
            <a:endParaRPr lang="en-GB" dirty="0"/>
          </a:p>
        </p:txBody>
      </p:sp>
    </p:spTree>
    <p:extLst>
      <p:ext uri="{BB962C8B-B14F-4D97-AF65-F5344CB8AC3E}">
        <p14:creationId xmlns:p14="http://schemas.microsoft.com/office/powerpoint/2010/main" val="3963154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Sphere bases guidance of 2,100 kcal/person/day on the average need for a community. This means that the individual ration per person may not be the same for all people. Young children, for example, need far fewer than 2,100 kcal. Some large men working at hard labour in cold conditions could, in fact need twice as much. It is important to remember this guidance in terms of general averages for the whole population rather than for individuals.</a:t>
            </a:r>
          </a:p>
          <a:p>
            <a:endParaRPr lang="en-GB" dirty="0" smtClean="0"/>
          </a:p>
          <a:p>
            <a:r>
              <a:rPr lang="en-GB" dirty="0" smtClean="0"/>
              <a:t>Distribution of food therefore is usually done at the family level. Based on this average amount of food, redistribution is done within the household so that those who need more get more, and those who need less get less. One particular example of this is the “redistribution” of food energy from pregnant and breastfeeding mothers to their children.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25</a:t>
            </a:fld>
            <a:endParaRPr lang="en-GB" dirty="0"/>
          </a:p>
        </p:txBody>
      </p:sp>
    </p:spTree>
    <p:extLst>
      <p:ext uri="{BB962C8B-B14F-4D97-AF65-F5344CB8AC3E}">
        <p14:creationId xmlns:p14="http://schemas.microsoft.com/office/powerpoint/2010/main" val="34413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major component of most food distributions is the staple carbohydrate traditionally eaten by the community. This is because it is heavy in food energy at a relatively low cost compared to other foods. While beans, oil, and micro-nutrients are all equally important, the largest component of most food distribution programs in emergencies will be rice, corn, wheat, flour, pasta, or whatever the main staple carbohydrate is for the affected people.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27</a:t>
            </a:fld>
            <a:endParaRPr lang="en-GB" dirty="0"/>
          </a:p>
        </p:txBody>
      </p:sp>
    </p:spTree>
    <p:extLst>
      <p:ext uri="{BB962C8B-B14F-4D97-AF65-F5344CB8AC3E}">
        <p14:creationId xmlns:p14="http://schemas.microsoft.com/office/powerpoint/2010/main" val="2499364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Conclusions on nutrition</a:t>
            </a:r>
          </a:p>
          <a:p>
            <a:pPr marL="171450" indent="-171450">
              <a:buFont typeface="Arial"/>
              <a:buChar char="•"/>
            </a:pPr>
            <a:r>
              <a:rPr lang="en-GB" dirty="0" smtClean="0"/>
              <a:t>Nutrition and malnutrition are fields based on, and requiring, trained professional nutritionists.</a:t>
            </a:r>
          </a:p>
          <a:p>
            <a:pPr marL="171450" indent="-171450">
              <a:buFont typeface="Arial"/>
              <a:buChar char="•"/>
            </a:pPr>
            <a:r>
              <a:rPr lang="en-GB" dirty="0" smtClean="0"/>
              <a:t>Even so, avoiding serious malnutrition, is based on and requires meeting basic standards of service in many other sectors, such as water, sanitation, health, and shelter.</a:t>
            </a:r>
          </a:p>
          <a:p>
            <a:pPr marL="171450" indent="-171450">
              <a:buFont typeface="Arial"/>
              <a:buChar char="•"/>
            </a:pPr>
            <a:r>
              <a:rPr lang="en-GB" dirty="0" smtClean="0"/>
              <a:t>While this information does not make you professional nutritionists, it does raise your ability to better understand the inter-related nature of nutrition/malnutrition and the other service support sectors</a:t>
            </a:r>
          </a:p>
          <a:p>
            <a:pPr marL="171450" indent="-171450">
              <a:buFont typeface="Arial"/>
              <a:buChar char="•"/>
            </a:pPr>
            <a:endParaRPr lang="en-GB" dirty="0" smtClean="0"/>
          </a:p>
          <a:p>
            <a:r>
              <a:rPr lang="en-GB" b="1" dirty="0" smtClean="0"/>
              <a:t>Conclusions on food transfer problems</a:t>
            </a:r>
          </a:p>
          <a:p>
            <a:pPr marL="171450" indent="-171450">
              <a:buFont typeface="Arial"/>
              <a:buChar char="•"/>
            </a:pPr>
            <a:r>
              <a:rPr lang="en-GB" dirty="0" smtClean="0"/>
              <a:t>Logistics form a primary part of food aid programs, but even good logistics cannot overcome poor targeting and distribution, which may be even more difficult to solve.</a:t>
            </a:r>
          </a:p>
          <a:p>
            <a:pPr marL="171450" indent="-171450">
              <a:buFont typeface="Arial"/>
              <a:buChar char="•"/>
            </a:pPr>
            <a:r>
              <a:rPr lang="en-GB" dirty="0" smtClean="0"/>
              <a:t>Distribution systems must be seen to be equitable, and still be prioritized to those most in need.</a:t>
            </a:r>
          </a:p>
          <a:p>
            <a:pPr marL="171450" indent="-171450">
              <a:buFont typeface="Arial"/>
              <a:buChar char="•"/>
            </a:pPr>
            <a:r>
              <a:rPr lang="en-GB" dirty="0" smtClean="0"/>
              <a:t>Food transfer should be done in ways that harm local capacities and economic structures the least.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28</a:t>
            </a:fld>
            <a:endParaRPr lang="en-GB" dirty="0"/>
          </a:p>
        </p:txBody>
      </p:sp>
    </p:spTree>
    <p:extLst>
      <p:ext uri="{BB962C8B-B14F-4D97-AF65-F5344CB8AC3E}">
        <p14:creationId xmlns:p14="http://schemas.microsoft.com/office/powerpoint/2010/main" val="1903092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a:t>
            </a:r>
            <a:r>
              <a:rPr lang="fr-CH" baseline="0" dirty="0" smtClean="0"/>
              <a:t> </a:t>
            </a:r>
            <a:r>
              <a:rPr lang="fr-CH" baseline="0" dirty="0" err="1" smtClean="0"/>
              <a:t>caption</a:t>
            </a:r>
            <a:r>
              <a:rPr lang="fr-CH" baseline="0" dirty="0" smtClean="0"/>
              <a:t>: </a:t>
            </a:r>
            <a:r>
              <a:rPr lang="en-GB" dirty="0" err="1" smtClean="0"/>
              <a:t>Bitirai</a:t>
            </a:r>
            <a:r>
              <a:rPr lang="en-GB" dirty="0" smtClean="0"/>
              <a:t>, Timor </a:t>
            </a:r>
            <a:r>
              <a:rPr lang="en-GB" dirty="0" err="1" smtClean="0"/>
              <a:t>Leste</a:t>
            </a:r>
            <a:r>
              <a:rPr lang="en-GB" dirty="0" smtClean="0"/>
              <a:t>, 2013 CVTL volunteers conduct food demonstrations training as part of the Community Based Health and First Aid approach in </a:t>
            </a:r>
            <a:r>
              <a:rPr lang="en-GB" dirty="0" err="1" smtClean="0"/>
              <a:t>Bitirai</a:t>
            </a:r>
            <a:r>
              <a:rPr lang="en-GB" dirty="0" smtClean="0"/>
              <a: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2</a:t>
            </a:fld>
            <a:endParaRPr lang="en-GB" dirty="0"/>
          </a:p>
        </p:txBody>
      </p:sp>
    </p:spTree>
    <p:extLst>
      <p:ext uri="{BB962C8B-B14F-4D97-AF65-F5344CB8AC3E}">
        <p14:creationId xmlns:p14="http://schemas.microsoft.com/office/powerpoint/2010/main" val="1418195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a:t>
            </a:r>
            <a:r>
              <a:rPr lang="fr-CH" baseline="0" dirty="0" smtClean="0"/>
              <a:t> </a:t>
            </a:r>
            <a:r>
              <a:rPr lang="en-GB" dirty="0" smtClean="0"/>
              <a:t>A little boy eating in the </a:t>
            </a:r>
            <a:r>
              <a:rPr lang="en-GB" dirty="0" err="1" smtClean="0"/>
              <a:t>soupkitchen</a:t>
            </a:r>
            <a:r>
              <a:rPr lang="en-GB" dirty="0" smtClean="0"/>
              <a:t> "club de </a:t>
            </a:r>
            <a:r>
              <a:rPr lang="en-GB" dirty="0" err="1" smtClean="0"/>
              <a:t>madres</a:t>
            </a:r>
            <a:r>
              <a:rPr lang="en-GB" dirty="0" smtClean="0"/>
              <a:t> La </a:t>
            </a:r>
            <a:r>
              <a:rPr lang="en-GB" dirty="0" err="1" smtClean="0"/>
              <a:t>Costanera</a:t>
            </a:r>
            <a:r>
              <a:rPr lang="en-GB" dirty="0" smtClean="0"/>
              <a:t>" (</a:t>
            </a:r>
            <a:r>
              <a:rPr lang="en-GB" dirty="0" smtClean="0"/>
              <a:t>Tucuman-Argentina, 2003).</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dirty="0"/>
          </a:p>
        </p:txBody>
      </p:sp>
    </p:spTree>
    <p:extLst>
      <p:ext uri="{BB962C8B-B14F-4D97-AF65-F5344CB8AC3E}">
        <p14:creationId xmlns:p14="http://schemas.microsoft.com/office/powerpoint/2010/main" val="311191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err="1" smtClean="0"/>
              <a:t>Caption</a:t>
            </a:r>
            <a:r>
              <a:rPr lang="fr-CH" dirty="0" smtClean="0"/>
              <a:t>:</a:t>
            </a:r>
            <a:r>
              <a:rPr lang="fr-CH" baseline="0" dirty="0" smtClean="0"/>
              <a:t> </a:t>
            </a:r>
            <a:r>
              <a:rPr lang="fr-CH" baseline="0" dirty="0" err="1" smtClean="0"/>
              <a:t>extract</a:t>
            </a:r>
            <a:r>
              <a:rPr lang="fr-CH" baseline="0" dirty="0" smtClean="0"/>
              <a:t> </a:t>
            </a:r>
            <a:r>
              <a:rPr lang="fr-CH" baseline="0" dirty="0" err="1" smtClean="0"/>
              <a:t>from</a:t>
            </a:r>
            <a:r>
              <a:rPr lang="fr-CH" baseline="0" dirty="0" smtClean="0"/>
              <a:t> </a:t>
            </a:r>
            <a:r>
              <a:rPr lang="fr-CH" baseline="0" dirty="0" smtClean="0"/>
              <a:t>page 146 of the Sphere </a:t>
            </a:r>
            <a:r>
              <a:rPr lang="fr-CH" baseline="0" dirty="0" err="1" smtClean="0"/>
              <a:t>Handbook</a:t>
            </a:r>
            <a:r>
              <a:rPr lang="fr-CH" baseline="0" dirty="0" smtClean="0"/>
              <a: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dirty="0"/>
          </a:p>
        </p:txBody>
      </p:sp>
    </p:spTree>
    <p:extLst>
      <p:ext uri="{BB962C8B-B14F-4D97-AF65-F5344CB8AC3E}">
        <p14:creationId xmlns:p14="http://schemas.microsoft.com/office/powerpoint/2010/main" val="1760715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a:t>
            </a:r>
            <a:r>
              <a:rPr lang="fr-CH" baseline="0" dirty="0" smtClean="0"/>
              <a:t> </a:t>
            </a:r>
            <a:r>
              <a:rPr lang="fr-CH" baseline="0" dirty="0" err="1" smtClean="0"/>
              <a:t>caption</a:t>
            </a:r>
            <a:r>
              <a:rPr lang="fr-CH" baseline="0" dirty="0" smtClean="0"/>
              <a:t>: </a:t>
            </a:r>
            <a:r>
              <a:rPr lang="en-GB" dirty="0" smtClean="0"/>
              <a:t>Dominican Republic Red Cross Society and International Federation of Red Cross and Red Crescent Societies distribute foods and kitchen utensils to the people affected by hurricane George in Dominican </a:t>
            </a:r>
            <a:r>
              <a:rPr lang="en-GB" dirty="0" smtClean="0"/>
              <a:t>Republic, 2003.</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dirty="0"/>
          </a:p>
        </p:txBody>
      </p:sp>
    </p:spTree>
    <p:extLst>
      <p:ext uri="{BB962C8B-B14F-4D97-AF65-F5344CB8AC3E}">
        <p14:creationId xmlns:p14="http://schemas.microsoft.com/office/powerpoint/2010/main" val="3394173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en-GB" dirty="0" smtClean="0"/>
              <a:t>Islamic insurgency in the Philippines, 1969 to present. </a:t>
            </a:r>
            <a:r>
              <a:rPr lang="en-GB" dirty="0" err="1" smtClean="0"/>
              <a:t>Tagum</a:t>
            </a:r>
            <a:r>
              <a:rPr lang="en-GB" dirty="0" smtClean="0"/>
              <a:t>, Davao del </a:t>
            </a:r>
            <a:r>
              <a:rPr lang="en-GB" dirty="0" err="1" smtClean="0"/>
              <a:t>Norte</a:t>
            </a:r>
            <a:r>
              <a:rPr lang="en-GB" dirty="0" smtClean="0"/>
              <a:t>, 1986. </a:t>
            </a:r>
            <a:r>
              <a:rPr lang="en-GB" dirty="0" err="1" smtClean="0"/>
              <a:t>Sinangote</a:t>
            </a:r>
            <a:r>
              <a:rPr lang="en-GB" dirty="0" smtClean="0"/>
              <a:t> feeding centre for displaced people.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dirty="0"/>
          </a:p>
        </p:txBody>
      </p:sp>
    </p:spTree>
    <p:extLst>
      <p:ext uri="{BB962C8B-B14F-4D97-AF65-F5344CB8AC3E}">
        <p14:creationId xmlns:p14="http://schemas.microsoft.com/office/powerpoint/2010/main" val="2395375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a:t>
            </a:r>
            <a:r>
              <a:rPr lang="fr-CH" baseline="0" dirty="0" smtClean="0"/>
              <a:t> </a:t>
            </a:r>
            <a:r>
              <a:rPr lang="en-GB" dirty="0" smtClean="0"/>
              <a:t>Philippines. Manila, 2013. </a:t>
            </a:r>
            <a:br>
              <a:rPr lang="en-GB" dirty="0" smtClean="0"/>
            </a:br>
            <a:r>
              <a:rPr lang="en-GB" dirty="0" smtClean="0"/>
              <a:t>Typhoon Haiyan struck Philippines 8th November, 2013. Volunteers and staff working with food items at Philippine Red Cross HQ.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dirty="0"/>
          </a:p>
        </p:txBody>
      </p:sp>
    </p:spTree>
    <p:extLst>
      <p:ext uri="{BB962C8B-B14F-4D97-AF65-F5344CB8AC3E}">
        <p14:creationId xmlns:p14="http://schemas.microsoft.com/office/powerpoint/2010/main" val="3261965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 </a:t>
            </a:r>
            <a:r>
              <a:rPr lang="fr-CH" dirty="0" err="1" smtClean="0"/>
              <a:t>Tunisia</a:t>
            </a:r>
            <a:r>
              <a:rPr lang="fr-CH" dirty="0" smtClean="0"/>
              <a:t>. </a:t>
            </a:r>
            <a:r>
              <a:rPr lang="fr-CH" dirty="0" smtClean="0"/>
              <a:t>2011. </a:t>
            </a:r>
            <a:r>
              <a:rPr lang="en-GB" dirty="0" smtClean="0"/>
              <a:t>The </a:t>
            </a:r>
            <a:r>
              <a:rPr lang="en-GB" dirty="0" smtClean="0"/>
              <a:t>crowd waiting has been slowly absorbed in Tunisia.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dirty="0"/>
          </a:p>
        </p:txBody>
      </p:sp>
    </p:spTree>
    <p:extLst>
      <p:ext uri="{BB962C8B-B14F-4D97-AF65-F5344CB8AC3E}">
        <p14:creationId xmlns:p14="http://schemas.microsoft.com/office/powerpoint/2010/main" val="321400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Photo </a:t>
            </a:r>
            <a:r>
              <a:rPr lang="fr-CH" dirty="0" err="1" smtClean="0"/>
              <a:t>caption</a:t>
            </a:r>
            <a:r>
              <a:rPr lang="fr-CH" dirty="0" smtClean="0"/>
              <a:t>:</a:t>
            </a:r>
            <a:r>
              <a:rPr lang="fr-CH" baseline="0" dirty="0" smtClean="0"/>
              <a:t> </a:t>
            </a:r>
            <a:r>
              <a:rPr lang="en-GB" dirty="0" smtClean="0"/>
              <a:t>Pakistan. Punjab, </a:t>
            </a:r>
            <a:r>
              <a:rPr lang="en-GB" dirty="0" smtClean="0"/>
              <a:t>2014.</a:t>
            </a:r>
            <a:r>
              <a:rPr lang="en-GB" dirty="0" smtClean="0"/>
              <a:t/>
            </a:r>
            <a:br>
              <a:rPr lang="en-GB" dirty="0" smtClean="0"/>
            </a:br>
            <a:r>
              <a:rPr lang="en-GB" dirty="0" err="1" smtClean="0"/>
              <a:t>Kausar</a:t>
            </a:r>
            <a:r>
              <a:rPr lang="en-GB" dirty="0" smtClean="0"/>
              <a:t> </a:t>
            </a:r>
            <a:r>
              <a:rPr lang="en-GB" dirty="0" err="1" smtClean="0"/>
              <a:t>Bibi</a:t>
            </a:r>
            <a:r>
              <a:rPr lang="en-GB" dirty="0" smtClean="0"/>
              <a:t> receives relief assistance at a food distribution point set up in a school in </a:t>
            </a:r>
            <a:r>
              <a:rPr lang="en-GB" dirty="0" err="1" smtClean="0"/>
              <a:t>Wanake</a:t>
            </a:r>
            <a:r>
              <a:rPr lang="en-GB" dirty="0" smtClean="0"/>
              <a:t> </a:t>
            </a:r>
            <a:r>
              <a:rPr lang="en-GB" dirty="0" err="1" smtClean="0"/>
              <a:t>Tarar</a:t>
            </a:r>
            <a:r>
              <a:rPr lang="en-GB" dirty="0" smtClean="0"/>
              <a:t> village, District </a:t>
            </a:r>
            <a:r>
              <a:rPr lang="en-GB" dirty="0" err="1" smtClean="0"/>
              <a:t>Hafizabad</a:t>
            </a:r>
            <a:r>
              <a:rPr lang="en-GB" dirty="0" smtClean="0"/>
              <a:t>. The distribution was part of the Pakistan Red Crescent Society relief assistance in the wake of the recent monsoon floods that have severely hit the provinces of Punjab and </a:t>
            </a:r>
            <a:r>
              <a:rPr lang="en-GB" dirty="0" err="1" smtClean="0"/>
              <a:t>Gilgit</a:t>
            </a:r>
            <a:r>
              <a:rPr lang="en-GB" dirty="0" smtClean="0"/>
              <a:t> Baltistan, and the state of Azad Jammu and Kashmir. </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dirty="0"/>
          </a:p>
        </p:txBody>
      </p:sp>
    </p:spTree>
    <p:extLst>
      <p:ext uri="{BB962C8B-B14F-4D97-AF65-F5344CB8AC3E}">
        <p14:creationId xmlns:p14="http://schemas.microsoft.com/office/powerpoint/2010/main" val="33336964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entral lar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720000" tIns="720000" rIns="720000" bIns="720000" rtlCol="0">
            <a:noAutofit/>
          </a:bodyPr>
          <a:lstStyle>
            <a:lvl1pPr algn="ctr">
              <a:buClr>
                <a:schemeClr val="tx2"/>
              </a:buClr>
              <a:defRPr sz="2800">
                <a:solidFill>
                  <a:srgbClr val="000000"/>
                </a:solidFill>
              </a:defRPr>
            </a:lvl1pPr>
            <a:lvl2pPr marL="176213" indent="0">
              <a:buNone/>
              <a:defRPr sz="2200">
                <a:solidFill>
                  <a:srgbClr val="000000"/>
                </a:solidFill>
              </a:defRPr>
            </a:lvl2pPr>
            <a:lvl3pPr>
              <a:defRPr sz="2200">
                <a:solidFill>
                  <a:srgbClr val="000000"/>
                </a:solidFill>
              </a:defRPr>
            </a:lvl3pPr>
          </a:lstStyle>
          <a:p>
            <a:pPr lvl="0"/>
            <a:r>
              <a:rPr lang="en-GB" dirty="0" smtClean="0"/>
              <a:t>Click to edit Master text styles</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40431957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page text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1062677" y="1332560"/>
            <a:ext cx="7048208" cy="4185071"/>
          </a:xfrm>
        </p:spPr>
        <p:txBody>
          <a:bodyPr anchor="ctr" anchorCtr="0">
            <a:noAutofit/>
          </a:bodyPr>
          <a:lstStyle>
            <a:lvl1pPr algn="ctr">
              <a:defRPr sz="2600"/>
            </a:lvl1pPr>
          </a:lstStyle>
          <a:p>
            <a:r>
              <a:rPr lang="en-GB" dirty="0" smtClean="0"/>
              <a:t>Click to edit Master title style</a:t>
            </a:r>
            <a:endParaRPr lang="en-GB" dirty="0"/>
          </a:p>
        </p:txBody>
      </p: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35331763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6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6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GB"/>
          </a:p>
        </p:txBody>
      </p:sp>
      <p:sp>
        <p:nvSpPr>
          <p:cNvPr id="3" name="Text Placeholder 2"/>
          <p:cNvSpPr>
            <a:spLocks noGrp="1"/>
          </p:cNvSpPr>
          <p:nvPr>
            <p:ph type="body"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6A8327C-E5F4-6B4F-97B2-14FEA2809199}" type="datetimeFigureOut">
              <a:rPr lang="en-US" smtClean="0"/>
              <a:t>2/20/2015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FE6F2E5-EB89-994D-997B-6B14895FA9D6}" type="slidenum">
              <a:rPr lang="en-GB" smtClean="0"/>
              <a:t>‹#›</a:t>
            </a:fld>
            <a:endParaRPr lang="en-GB" dirty="0"/>
          </a:p>
        </p:txBody>
      </p:sp>
    </p:spTree>
    <p:extLst>
      <p:ext uri="{BB962C8B-B14F-4D97-AF65-F5344CB8AC3E}">
        <p14:creationId xmlns:p14="http://schemas.microsoft.com/office/powerpoint/2010/main" val="397824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A15 – Sphere technical chapter on food security and nutrition</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4" r:id="rId4"/>
    <p:sldLayoutId id="2147483653" r:id="rId5"/>
    <p:sldLayoutId id="2147483651" r:id="rId6"/>
    <p:sldLayoutId id="2147483652" r:id="rId7"/>
    <p:sldLayoutId id="2147483655" r:id="rId8"/>
  </p:sldLayoutIdLst>
  <p:hf sldNum="0" hdr="0" dt="0"/>
  <p:txStyles>
    <p:titleStyle>
      <a:lvl1pPr algn="l" defTabSz="457200" rtl="0" eaLnBrk="1" latinLnBrk="0" hangingPunct="1">
        <a:lnSpc>
          <a:spcPct val="100000"/>
        </a:lnSpc>
        <a:spcBef>
          <a:spcPct val="0"/>
        </a:spcBef>
        <a:buNone/>
        <a:defRPr sz="26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Word_Document22222.docx"/><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1111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0.emf"/></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it and how can it be implemented?</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Sphere </a:t>
            </a:r>
            <a:r>
              <a:rPr lang="en-GB" sz="2800" b="1" dirty="0">
                <a:solidFill>
                  <a:schemeClr val="tx2"/>
                </a:solidFill>
                <a:latin typeface="Tahoma"/>
                <a:cs typeface="Tahoma"/>
              </a:rPr>
              <a:t>technical chapter on food security and nutrition</a:t>
            </a:r>
          </a:p>
        </p:txBody>
      </p:sp>
      <p:pic>
        <p:nvPicPr>
          <p:cNvPr id="9" name="Picture 8" descr="Sphere-Project-Logo-Standard-No-Tagline-RGB.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86655" y="523525"/>
            <a:ext cx="2739825" cy="1109629"/>
          </a:xfrm>
          <a:prstGeom prst="rect">
            <a:avLst/>
          </a:prstGeom>
        </p:spPr>
      </p:pic>
      <p:sp>
        <p:nvSpPr>
          <p:cNvPr id="8" name="TextBox 7"/>
          <p:cNvSpPr txBox="1"/>
          <p:nvPr/>
        </p:nvSpPr>
        <p:spPr>
          <a:xfrm>
            <a:off x="510814" y="6033232"/>
            <a:ext cx="6052546" cy="723275"/>
          </a:xfrm>
          <a:prstGeom prst="rect">
            <a:avLst/>
          </a:prstGeom>
          <a:noFill/>
        </p:spPr>
        <p:txBody>
          <a:bodyPr wrap="square" rtlCol="0">
            <a:spAutoFit/>
          </a:bodyPr>
          <a:lstStyle/>
          <a:p>
            <a:r>
              <a:rPr lang="en-GB" sz="1600" noProof="1" smtClean="0">
                <a:solidFill>
                  <a:schemeClr val="bg1"/>
                </a:solidFill>
                <a:latin typeface="Tahoma"/>
                <a:cs typeface="Tahoma"/>
              </a:rPr>
              <a:t>Module A15 – Sphere Training Package 2015</a:t>
            </a:r>
          </a:p>
          <a:p>
            <a:pPr>
              <a:spcBef>
                <a:spcPts val="600"/>
              </a:spcBef>
            </a:pPr>
            <a:r>
              <a:rPr lang="en-GB" sz="1000" noProof="1" smtClean="0">
                <a:solidFill>
                  <a:schemeClr val="bg1"/>
                </a:solidFill>
                <a:latin typeface="Tahoma"/>
                <a:cs typeface="Tahoma"/>
              </a:rPr>
              <a:t>The materials in this presentation have been adapted from the InterWorks technical Sphere course </a:t>
            </a:r>
            <a:br>
              <a:rPr lang="en-GB" sz="1000" noProof="1" smtClean="0">
                <a:solidFill>
                  <a:schemeClr val="bg1"/>
                </a:solidFill>
                <a:latin typeface="Tahoma"/>
                <a:cs typeface="Tahoma"/>
              </a:rPr>
            </a:br>
            <a:r>
              <a:rPr lang="en-GB" sz="1000" noProof="1" smtClean="0">
                <a:solidFill>
                  <a:schemeClr val="bg1"/>
                </a:solidFill>
                <a:latin typeface="Tahoma"/>
                <a:cs typeface="Tahoma"/>
              </a:rPr>
              <a:t>which can be found online at  interworksmadison.com</a:t>
            </a:r>
            <a:endParaRPr lang="en-GB" sz="1000" noProof="1">
              <a:solidFill>
                <a:schemeClr val="bg1"/>
              </a:solidFill>
              <a:latin typeface="Tahoma"/>
              <a:cs typeface="Tahoma"/>
            </a:endParaRPr>
          </a:p>
        </p:txBody>
      </p:sp>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6: Mismatch of food types</a:t>
            </a:r>
          </a:p>
        </p:txBody>
      </p:sp>
      <p:sp>
        <p:nvSpPr>
          <p:cNvPr id="4" name="Content Placeholder 3"/>
          <p:cNvSpPr>
            <a:spLocks noGrp="1"/>
          </p:cNvSpPr>
          <p:nvPr>
            <p:ph idx="1"/>
          </p:nvPr>
        </p:nvSpPr>
        <p:spPr>
          <a:xfrm>
            <a:off x="457200" y="1340442"/>
            <a:ext cx="2656348" cy="4785722"/>
          </a:xfrm>
        </p:spPr>
        <p:txBody>
          <a:bodyPr/>
          <a:lstStyle/>
          <a:p>
            <a:pPr algn="l"/>
            <a:r>
              <a:rPr lang="en-GB" dirty="0"/>
              <a:t>Food types provided through international mechanisms often do not match customary foods, and so may be traded at a loss, or wasted.</a:t>
            </a:r>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52728" y="1487462"/>
            <a:ext cx="5284525" cy="3522135"/>
          </a:xfrm>
          <a:prstGeom prst="rect">
            <a:avLst/>
          </a:prstGeom>
        </p:spPr>
      </p:pic>
      <p:sp>
        <p:nvSpPr>
          <p:cNvPr id="6" name="TextBox 5"/>
          <p:cNvSpPr txBox="1"/>
          <p:nvPr/>
        </p:nvSpPr>
        <p:spPr>
          <a:xfrm>
            <a:off x="6731996" y="5125711"/>
            <a:ext cx="2015364" cy="230832"/>
          </a:xfrm>
          <a:prstGeom prst="rect">
            <a:avLst/>
          </a:prstGeom>
          <a:noFill/>
        </p:spPr>
        <p:txBody>
          <a:bodyPr wrap="none" rtlCol="0">
            <a:spAutoFit/>
          </a:bodyPr>
          <a:lstStyle/>
          <a:p>
            <a:pPr algn="r"/>
            <a:r>
              <a:rPr lang="en-GB" sz="900" i="1" dirty="0" err="1">
                <a:latin typeface="Tahoma"/>
                <a:ea typeface="ヒラギノ角ゴ Pro W3" charset="0"/>
                <a:cs typeface="Tahoma"/>
              </a:rPr>
              <a:t>Jarkko</a:t>
            </a:r>
            <a:r>
              <a:rPr lang="en-GB" sz="900" i="1" dirty="0">
                <a:latin typeface="Tahoma"/>
                <a:ea typeface="ヒラギノ角ゴ Pro W3" charset="0"/>
                <a:cs typeface="Tahoma"/>
              </a:rPr>
              <a:t> </a:t>
            </a:r>
            <a:r>
              <a:rPr lang="en-GB" sz="900" i="1" dirty="0" err="1">
                <a:latin typeface="Tahoma"/>
                <a:ea typeface="ヒラギノ角ゴ Pro W3" charset="0"/>
                <a:cs typeface="Tahoma"/>
              </a:rPr>
              <a:t>Mikkonen</a:t>
            </a:r>
            <a:r>
              <a:rPr lang="en-GB" sz="900" i="1" dirty="0">
                <a:latin typeface="Tahoma"/>
                <a:ea typeface="ヒラギノ角ゴ Pro W3" charset="0"/>
                <a:cs typeface="Tahoma"/>
              </a:rPr>
              <a:t>/Finnish Red Cross </a:t>
            </a:r>
            <a:r>
              <a:rPr lang="en-GB" sz="900" dirty="0">
                <a:latin typeface="Tahoma"/>
                <a:cs typeface="Tahoma"/>
              </a:rPr>
              <a:t> </a:t>
            </a:r>
          </a:p>
        </p:txBody>
      </p:sp>
    </p:spTree>
    <p:extLst>
      <p:ext uri="{BB962C8B-B14F-4D97-AF65-F5344CB8AC3E}">
        <p14:creationId xmlns:p14="http://schemas.microsoft.com/office/powerpoint/2010/main" val="23121290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7: Design of supplementary feeding programmes</a:t>
            </a:r>
          </a:p>
        </p:txBody>
      </p:sp>
      <p:sp>
        <p:nvSpPr>
          <p:cNvPr id="4" name="Content Placeholder 3"/>
          <p:cNvSpPr>
            <a:spLocks noGrp="1"/>
          </p:cNvSpPr>
          <p:nvPr>
            <p:ph idx="1"/>
          </p:nvPr>
        </p:nvSpPr>
        <p:spPr>
          <a:xfrm>
            <a:off x="457200" y="1340442"/>
            <a:ext cx="2459703" cy="4785722"/>
          </a:xfrm>
        </p:spPr>
        <p:txBody>
          <a:bodyPr/>
          <a:lstStyle/>
          <a:p>
            <a:r>
              <a:rPr lang="en-GB" dirty="0"/>
              <a:t>It is often difficult to conduct a credible nutrition survey upon which to design supplementary feeding programmes.</a:t>
            </a:r>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98685" y="1464373"/>
            <a:ext cx="5544000" cy="3695472"/>
          </a:xfrm>
          <a:prstGeom prst="rect">
            <a:avLst/>
          </a:prstGeom>
        </p:spPr>
      </p:pic>
      <p:sp>
        <p:nvSpPr>
          <p:cNvPr id="8" name="TextBox 7"/>
          <p:cNvSpPr txBox="1"/>
          <p:nvPr/>
        </p:nvSpPr>
        <p:spPr>
          <a:xfrm>
            <a:off x="6620247" y="5240394"/>
            <a:ext cx="2022438" cy="230832"/>
          </a:xfrm>
          <a:prstGeom prst="rect">
            <a:avLst/>
          </a:prstGeom>
          <a:noFill/>
        </p:spPr>
        <p:txBody>
          <a:bodyPr wrap="square" rtlCol="0">
            <a:spAutoFit/>
          </a:bodyPr>
          <a:lstStyle/>
          <a:p>
            <a:pPr algn="r"/>
            <a:r>
              <a:rPr lang="en-GB" sz="900" i="1" dirty="0">
                <a:latin typeface="Tahoma"/>
                <a:ea typeface="ヒラギノ角ゴ Pro W3" charset="0"/>
                <a:cs typeface="Tahoma"/>
              </a:rPr>
              <a:t>Benoit </a:t>
            </a:r>
            <a:r>
              <a:rPr lang="en-GB" sz="900" i="1" dirty="0" err="1">
                <a:latin typeface="Tahoma"/>
                <a:ea typeface="ヒラギノ角ゴ Pro W3" charset="0"/>
                <a:cs typeface="Tahoma"/>
              </a:rPr>
              <a:t>Matsha-Carpentier</a:t>
            </a:r>
            <a:r>
              <a:rPr lang="en-GB" sz="900" i="1" dirty="0">
                <a:latin typeface="Tahoma"/>
                <a:ea typeface="ヒラギノ角ゴ Pro W3" charset="0"/>
                <a:cs typeface="Tahoma"/>
              </a:rPr>
              <a:t> / IFRC</a:t>
            </a:r>
          </a:p>
        </p:txBody>
      </p:sp>
    </p:spTree>
    <p:extLst>
      <p:ext uri="{BB962C8B-B14F-4D97-AF65-F5344CB8AC3E}">
        <p14:creationId xmlns:p14="http://schemas.microsoft.com/office/powerpoint/2010/main" val="2946005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8: Poor accountability and control</a:t>
            </a:r>
          </a:p>
        </p:txBody>
      </p:sp>
      <p:sp>
        <p:nvSpPr>
          <p:cNvPr id="6" name="Content Placeholder 5"/>
          <p:cNvSpPr>
            <a:spLocks noGrp="1"/>
          </p:cNvSpPr>
          <p:nvPr>
            <p:ph idx="1"/>
          </p:nvPr>
        </p:nvSpPr>
        <p:spPr>
          <a:xfrm>
            <a:off x="457200" y="1340442"/>
            <a:ext cx="4213123" cy="4785722"/>
          </a:xfrm>
        </p:spPr>
        <p:txBody>
          <a:bodyPr/>
          <a:lstStyle/>
          <a:p>
            <a:r>
              <a:rPr lang="en-GB" dirty="0" smtClean="0"/>
              <a:t>Albanian </a:t>
            </a:r>
            <a:r>
              <a:rPr lang="en-GB" dirty="0"/>
              <a:t>refugees reach for a loaf of bread being distributed in the centre of Kukes, </a:t>
            </a:r>
            <a:r>
              <a:rPr lang="en-GB" dirty="0" smtClean="0"/>
              <a:t>Albania.</a:t>
            </a:r>
            <a:endParaRPr lang="en-GB"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8" name="Picture 7"/>
          <p:cNvPicPr>
            <a:picLocks noChangeAspect="1"/>
          </p:cNvPicPr>
          <p:nvPr/>
        </p:nvPicPr>
        <p:blipFill>
          <a:blip r:embed="rId2"/>
          <a:stretch>
            <a:fillRect/>
          </a:stretch>
        </p:blipFill>
        <p:spPr>
          <a:xfrm>
            <a:off x="5536726" y="1429080"/>
            <a:ext cx="2701877" cy="4048141"/>
          </a:xfrm>
          <a:prstGeom prst="rect">
            <a:avLst/>
          </a:prstGeom>
        </p:spPr>
      </p:pic>
      <p:sp>
        <p:nvSpPr>
          <p:cNvPr id="9" name="Content Placeholder 5"/>
          <p:cNvSpPr txBox="1">
            <a:spLocks/>
          </p:cNvSpPr>
          <p:nvPr/>
        </p:nvSpPr>
        <p:spPr>
          <a:xfrm>
            <a:off x="6665436" y="5503526"/>
            <a:ext cx="1573167" cy="246221"/>
          </a:xfrm>
          <a:prstGeom prst="rect">
            <a:avLst/>
          </a:prstGeom>
        </p:spPr>
        <p:txBody>
          <a:bodyPr vert="horz" wrap="none" lIns="91440" tIns="45720" rIns="91440" bIns="45720" rtlCol="0">
            <a:sp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GB" sz="1000" i="1" dirty="0" smtClean="0"/>
              <a:t>Photo: Washington Post</a:t>
            </a:r>
            <a:endParaRPr lang="en-GB" sz="1000" i="1" dirty="0"/>
          </a:p>
        </p:txBody>
      </p:sp>
    </p:spTree>
    <p:extLst>
      <p:ext uri="{BB962C8B-B14F-4D97-AF65-F5344CB8AC3E}">
        <p14:creationId xmlns:p14="http://schemas.microsoft.com/office/powerpoint/2010/main" val="38955846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9: Self-sufficiency</a:t>
            </a:r>
          </a:p>
        </p:txBody>
      </p:sp>
      <p:sp>
        <p:nvSpPr>
          <p:cNvPr id="4" name="Content Placeholder 3"/>
          <p:cNvSpPr>
            <a:spLocks noGrp="1"/>
          </p:cNvSpPr>
          <p:nvPr>
            <p:ph idx="1"/>
          </p:nvPr>
        </p:nvSpPr>
        <p:spPr>
          <a:xfrm>
            <a:off x="457200" y="1340442"/>
            <a:ext cx="2197510" cy="4785722"/>
          </a:xfrm>
        </p:spPr>
        <p:txBody>
          <a:bodyPr/>
          <a:lstStyle/>
          <a:p>
            <a:pPr algn="l"/>
            <a:r>
              <a:rPr lang="en-GB" dirty="0" smtClean="0"/>
              <a:t>Families cannot attain self-sufficiency.</a:t>
            </a:r>
            <a:endParaRPr lang="en-GB"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sp>
        <p:nvSpPr>
          <p:cNvPr id="7" name="TextBox 6"/>
          <p:cNvSpPr txBox="1"/>
          <p:nvPr/>
        </p:nvSpPr>
        <p:spPr>
          <a:xfrm>
            <a:off x="6595806" y="5318714"/>
            <a:ext cx="2063624" cy="230832"/>
          </a:xfrm>
          <a:prstGeom prst="rect">
            <a:avLst/>
          </a:prstGeom>
          <a:noFill/>
        </p:spPr>
        <p:txBody>
          <a:bodyPr wrap="square" rtlCol="0">
            <a:spAutoFit/>
          </a:bodyPr>
          <a:lstStyle/>
          <a:p>
            <a:pPr algn="r"/>
            <a:r>
              <a:rPr lang="en-GB" sz="900" i="1" dirty="0">
                <a:latin typeface="Tahoma"/>
                <a:cs typeface="Tahoma"/>
              </a:rPr>
              <a:t>Usman </a:t>
            </a:r>
            <a:r>
              <a:rPr lang="en-GB" sz="900" i="1" dirty="0" err="1" smtClean="0">
                <a:latin typeface="Tahoma"/>
                <a:cs typeface="Tahoma"/>
              </a:rPr>
              <a:t>Ghani</a:t>
            </a:r>
            <a:r>
              <a:rPr lang="en-GB" sz="900" i="1" dirty="0" smtClean="0">
                <a:latin typeface="Tahoma"/>
                <a:cs typeface="Tahoma"/>
              </a:rPr>
              <a:t>/IFRC</a:t>
            </a:r>
            <a:r>
              <a:rPr lang="en-GB" sz="900" i="1" dirty="0">
                <a:latin typeface="Tahoma"/>
                <a:cs typeface="Tahoma"/>
              </a:rPr>
              <a:t>  </a:t>
            </a:r>
            <a:r>
              <a:rPr lang="en-GB" sz="900" i="1" dirty="0">
                <a:latin typeface="Tahoma"/>
                <a:ea typeface="ヒラギノ角ゴ Pro W3" charset="0"/>
                <a:cs typeface="Tahoma"/>
              </a:rPr>
              <a:t>  </a:t>
            </a: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35430" y="1442385"/>
            <a:ext cx="5724000" cy="3801770"/>
          </a:xfrm>
          <a:prstGeom prst="rect">
            <a:avLst/>
          </a:prstGeom>
        </p:spPr>
      </p:pic>
    </p:spTree>
    <p:extLst>
      <p:ext uri="{BB962C8B-B14F-4D97-AF65-F5344CB8AC3E}">
        <p14:creationId xmlns:p14="http://schemas.microsoft.com/office/powerpoint/2010/main" val="5407189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10: Loss, waste, and spoilage</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3" descr="27 sacks of wheat in warehous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06414" y="1321905"/>
            <a:ext cx="6533840" cy="43974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Box 4"/>
          <p:cNvSpPr txBox="1">
            <a:spLocks noChangeArrowheads="1"/>
          </p:cNvSpPr>
          <p:nvPr/>
        </p:nvSpPr>
        <p:spPr bwMode="auto">
          <a:xfrm>
            <a:off x="6400254" y="5719352"/>
            <a:ext cx="144000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en-US" sz="900" i="1" dirty="0">
                <a:latin typeface="Tahoma"/>
                <a:cs typeface="Tahoma"/>
              </a:rPr>
              <a:t>FAO photo</a:t>
            </a:r>
          </a:p>
        </p:txBody>
      </p:sp>
    </p:spTree>
    <p:extLst>
      <p:ext uri="{BB962C8B-B14F-4D97-AF65-F5344CB8AC3E}">
        <p14:creationId xmlns:p14="http://schemas.microsoft.com/office/powerpoint/2010/main" val="16333058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11: </a:t>
            </a:r>
            <a:r>
              <a:rPr lang="en-GB" dirty="0">
                <a:solidFill>
                  <a:srgbClr val="1F497D"/>
                </a:solidFill>
                <a:ea typeface="ＭＳ 明朝"/>
              </a:rPr>
              <a:t>T</a:t>
            </a:r>
            <a:r>
              <a:rPr lang="en-GB" b="1" i="0" u="none" strike="noStrike" baseline="0" dirty="0" smtClean="0">
                <a:solidFill>
                  <a:srgbClr val="1F497D"/>
                </a:solidFill>
                <a:latin typeface="Tahoma"/>
                <a:ea typeface="ＭＳ 明朝"/>
              </a:rPr>
              <a:t>argeting to specific need</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32413" y="1187823"/>
            <a:ext cx="6876000" cy="4584000"/>
          </a:xfrm>
          <a:prstGeom prst="rect">
            <a:avLst/>
          </a:prstGeom>
        </p:spPr>
      </p:pic>
      <p:sp>
        <p:nvSpPr>
          <p:cNvPr id="11" name="TextBox 10"/>
          <p:cNvSpPr txBox="1"/>
          <p:nvPr/>
        </p:nvSpPr>
        <p:spPr>
          <a:xfrm>
            <a:off x="5760065" y="5823829"/>
            <a:ext cx="2248348" cy="230832"/>
          </a:xfrm>
          <a:prstGeom prst="rect">
            <a:avLst/>
          </a:prstGeom>
          <a:noFill/>
        </p:spPr>
        <p:txBody>
          <a:bodyPr wrap="square" rtlCol="0">
            <a:spAutoFit/>
          </a:bodyPr>
          <a:lstStyle/>
          <a:p>
            <a:pPr algn="r"/>
            <a:r>
              <a:rPr lang="fr-CH" sz="900" i="1" dirty="0" err="1">
                <a:latin typeface="Tahoma"/>
                <a:cs typeface="Tahoma"/>
              </a:rPr>
              <a:t>Ib</a:t>
            </a:r>
            <a:r>
              <a:rPr lang="en-GB" sz="900" i="1" dirty="0" err="1">
                <a:latin typeface="Tahoma"/>
                <a:cs typeface="Tahoma"/>
              </a:rPr>
              <a:t>rahim</a:t>
            </a:r>
            <a:r>
              <a:rPr lang="en-GB" sz="900" i="1" dirty="0">
                <a:latin typeface="Tahoma"/>
                <a:cs typeface="Tahoma"/>
              </a:rPr>
              <a:t> </a:t>
            </a:r>
            <a:r>
              <a:rPr lang="en-GB" sz="900" i="1" dirty="0" err="1">
                <a:latin typeface="Tahoma"/>
                <a:cs typeface="Tahoma"/>
              </a:rPr>
              <a:t>Malla</a:t>
            </a:r>
            <a:r>
              <a:rPr lang="en-GB" sz="900" i="1" dirty="0">
                <a:latin typeface="Tahoma"/>
                <a:cs typeface="Tahoma"/>
              </a:rPr>
              <a:t>/IFRC</a:t>
            </a:r>
          </a:p>
        </p:txBody>
      </p:sp>
    </p:spTree>
    <p:extLst>
      <p:ext uri="{BB962C8B-B14F-4D97-AF65-F5344CB8AC3E}">
        <p14:creationId xmlns:p14="http://schemas.microsoft.com/office/powerpoint/2010/main" val="31452305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12: Difficult logistics for delivery</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12753" y="1545174"/>
            <a:ext cx="5310097" cy="39825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7682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13: Long-term impact of food distribution programmes</a:t>
            </a:r>
          </a:p>
        </p:txBody>
      </p:sp>
      <p:sp>
        <p:nvSpPr>
          <p:cNvPr id="4" name="Content Placeholder 3"/>
          <p:cNvSpPr>
            <a:spLocks noGrp="1"/>
          </p:cNvSpPr>
          <p:nvPr>
            <p:ph idx="1"/>
          </p:nvPr>
        </p:nvSpPr>
        <p:spPr/>
        <p:txBody>
          <a:bodyPr/>
          <a:lstStyle/>
          <a:p>
            <a:r>
              <a:rPr lang="en-GB" dirty="0"/>
              <a:t>Food distribution can destabilise local farmers, markets, and relationships – reducing longer-term food </a:t>
            </a:r>
            <a:r>
              <a:rPr lang="en-GB" dirty="0" smtClean="0"/>
              <a:t>security.</a:t>
            </a:r>
            <a:endParaRPr lang="en-GB"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6" name="Picture 7" descr="32 Sacks of food for refugee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37638" y="2227622"/>
            <a:ext cx="5871075" cy="3458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Box 8"/>
          <p:cNvSpPr txBox="1">
            <a:spLocks noChangeArrowheads="1"/>
          </p:cNvSpPr>
          <p:nvPr/>
        </p:nvSpPr>
        <p:spPr bwMode="auto">
          <a:xfrm>
            <a:off x="6317530" y="5686198"/>
            <a:ext cx="1199378"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en-US" sz="900" i="1" dirty="0">
                <a:latin typeface="Tahoma"/>
              </a:rPr>
              <a:t>FAO photo</a:t>
            </a:r>
          </a:p>
        </p:txBody>
      </p:sp>
    </p:spTree>
    <p:extLst>
      <p:ext uri="{BB962C8B-B14F-4D97-AF65-F5344CB8AC3E}">
        <p14:creationId xmlns:p14="http://schemas.microsoft.com/office/powerpoint/2010/main" val="37487221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8321442" cy="1081760"/>
          </a:xfrm>
        </p:spPr>
        <p:txBody>
          <a:bodyPr/>
          <a:lstStyle/>
          <a:p>
            <a:pPr rtl="0"/>
            <a:r>
              <a:rPr lang="en-GB" b="1" i="0" u="none" strike="noStrike" baseline="0" dirty="0" smtClean="0">
                <a:solidFill>
                  <a:srgbClr val="1F497D"/>
                </a:solidFill>
                <a:latin typeface="Tahoma"/>
                <a:ea typeface="ＭＳ 明朝"/>
              </a:rPr>
              <a:t>Problem 14: No </a:t>
            </a:r>
            <a:r>
              <a:rPr lang="en-GB" dirty="0" smtClean="0">
                <a:solidFill>
                  <a:srgbClr val="1F497D"/>
                </a:solidFill>
                <a:ea typeface="ＭＳ 明朝"/>
              </a:rPr>
              <a:t>‘</a:t>
            </a:r>
            <a:r>
              <a:rPr lang="en-GB" b="1" i="0" u="none" strike="noStrike" baseline="0" dirty="0" smtClean="0">
                <a:solidFill>
                  <a:srgbClr val="1F497D"/>
                </a:solidFill>
                <a:latin typeface="Tahoma"/>
                <a:ea typeface="ＭＳ 明朝"/>
              </a:rPr>
              <a:t>control</a:t>
            </a:r>
            <a:r>
              <a:rPr lang="en-GB" dirty="0" smtClean="0">
                <a:solidFill>
                  <a:srgbClr val="1F497D"/>
                </a:solidFill>
                <a:ea typeface="ＭＳ 明朝"/>
              </a:rPr>
              <a:t>’</a:t>
            </a:r>
            <a:r>
              <a:rPr lang="en-GB" b="1" i="0" u="none" strike="noStrike" baseline="0" dirty="0" smtClean="0">
                <a:solidFill>
                  <a:srgbClr val="1F497D"/>
                </a:solidFill>
                <a:latin typeface="Tahoma"/>
                <a:ea typeface="ＭＳ 明朝"/>
              </a:rPr>
              <a:t> over distributed items</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4" descr="Jalozai-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65949" y="1315560"/>
            <a:ext cx="6595531" cy="43970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Box 5"/>
          <p:cNvSpPr txBox="1">
            <a:spLocks noChangeArrowheads="1"/>
          </p:cNvSpPr>
          <p:nvPr/>
        </p:nvSpPr>
        <p:spPr bwMode="auto">
          <a:xfrm>
            <a:off x="5626442" y="5712580"/>
            <a:ext cx="2235038"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en-US" sz="900" i="1" dirty="0">
                <a:latin typeface="Tahoma"/>
              </a:rPr>
              <a:t>IRC photo, Jalazai Refugee Camp, 2001</a:t>
            </a:r>
          </a:p>
        </p:txBody>
      </p:sp>
    </p:spTree>
    <p:extLst>
      <p:ext uri="{BB962C8B-B14F-4D97-AF65-F5344CB8AC3E}">
        <p14:creationId xmlns:p14="http://schemas.microsoft.com/office/powerpoint/2010/main" val="7603909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15: Failure</a:t>
            </a:r>
            <a:r>
              <a:rPr lang="en-GB" b="1" i="0" u="none" strike="noStrike" dirty="0" smtClean="0">
                <a:solidFill>
                  <a:srgbClr val="1F497D"/>
                </a:solidFill>
                <a:latin typeface="Tahoma"/>
                <a:ea typeface="ＭＳ 明朝"/>
              </a:rPr>
              <a:t> to t</a:t>
            </a:r>
            <a:r>
              <a:rPr lang="en-GB" b="1" i="0" u="none" strike="noStrike" baseline="0" dirty="0" smtClean="0">
                <a:solidFill>
                  <a:srgbClr val="1F497D"/>
                </a:solidFill>
                <a:latin typeface="Tahoma"/>
                <a:ea typeface="ＭＳ 明朝"/>
              </a:rPr>
              <a:t>arget</a:t>
            </a:r>
            <a:r>
              <a:rPr lang="en-GB" b="1" i="0" u="none" strike="noStrike" dirty="0" smtClean="0">
                <a:solidFill>
                  <a:srgbClr val="1F497D"/>
                </a:solidFill>
                <a:latin typeface="Tahoma"/>
                <a:ea typeface="ＭＳ 明朝"/>
              </a:rPr>
              <a:t> at-</a:t>
            </a:r>
            <a:r>
              <a:rPr lang="en-GB" b="1" i="0" u="none" strike="noStrike" baseline="0" dirty="0" smtClean="0">
                <a:solidFill>
                  <a:srgbClr val="1F497D"/>
                </a:solidFill>
                <a:latin typeface="Tahoma"/>
                <a:ea typeface="ＭＳ 明朝"/>
              </a:rPr>
              <a:t>risk groups</a:t>
            </a:r>
          </a:p>
        </p:txBody>
      </p:sp>
      <p:sp>
        <p:nvSpPr>
          <p:cNvPr id="4" name="Content Placeholder 3"/>
          <p:cNvSpPr>
            <a:spLocks noGrp="1"/>
          </p:cNvSpPr>
          <p:nvPr>
            <p:ph idx="1"/>
          </p:nvPr>
        </p:nvSpPr>
        <p:spPr>
          <a:xfrm>
            <a:off x="457200" y="1340442"/>
            <a:ext cx="4499897" cy="4785722"/>
          </a:xfrm>
        </p:spPr>
        <p:txBody>
          <a:bodyPr/>
          <a:lstStyle/>
          <a:p>
            <a:r>
              <a:rPr lang="en-GB" sz="2400" dirty="0"/>
              <a:t>The most at risk do not receive </a:t>
            </a:r>
            <a:r>
              <a:rPr lang="en-GB" sz="2400" dirty="0" smtClean="0"/>
              <a:t/>
            </a:r>
            <a:br>
              <a:rPr lang="en-GB" sz="2400" dirty="0" smtClean="0"/>
            </a:br>
            <a:r>
              <a:rPr lang="en-GB" sz="2400" dirty="0" smtClean="0"/>
              <a:t>distributed food.</a:t>
            </a:r>
            <a:endParaRPr lang="en-GB" sz="2400"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632495" y="1507187"/>
            <a:ext cx="2736000" cy="4104000"/>
          </a:xfrm>
          <a:prstGeom prst="rect">
            <a:avLst/>
          </a:prstGeom>
        </p:spPr>
      </p:pic>
      <p:sp>
        <p:nvSpPr>
          <p:cNvPr id="7" name="Text Box 7"/>
          <p:cNvSpPr txBox="1">
            <a:spLocks noChangeArrowheads="1"/>
          </p:cNvSpPr>
          <p:nvPr/>
        </p:nvSpPr>
        <p:spPr bwMode="auto">
          <a:xfrm>
            <a:off x="5899355" y="5653258"/>
            <a:ext cx="246914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en-GB" sz="900" i="1" dirty="0">
                <a:latin typeface="Tahoma"/>
                <a:cs typeface="Tahoma"/>
              </a:rPr>
              <a:t>Benoit </a:t>
            </a:r>
            <a:r>
              <a:rPr lang="en-GB" sz="900" i="1" dirty="0" err="1">
                <a:latin typeface="Tahoma"/>
                <a:cs typeface="Tahoma"/>
              </a:rPr>
              <a:t>Matsha-Carpentier</a:t>
            </a:r>
            <a:r>
              <a:rPr lang="en-GB" sz="900" i="1" dirty="0">
                <a:latin typeface="Tahoma"/>
                <a:cs typeface="Tahoma"/>
              </a:rPr>
              <a:t> / IFRC</a:t>
            </a:r>
            <a:r>
              <a:rPr lang="en-GB" sz="900" dirty="0">
                <a:latin typeface="Tahoma"/>
                <a:cs typeface="Tahoma"/>
              </a:rPr>
              <a:t>  </a:t>
            </a:r>
            <a:endParaRPr lang="en-US" sz="900" i="1" dirty="0">
              <a:latin typeface="Tahoma"/>
              <a:cs typeface="Tahoma"/>
            </a:endParaRPr>
          </a:p>
        </p:txBody>
      </p:sp>
    </p:spTree>
    <p:extLst>
      <p:ext uri="{BB962C8B-B14F-4D97-AF65-F5344CB8AC3E}">
        <p14:creationId xmlns:p14="http://schemas.microsoft.com/office/powerpoint/2010/main" val="10688767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1: Undernutrition</a:t>
            </a:r>
          </a:p>
        </p:txBody>
      </p:sp>
      <p:sp>
        <p:nvSpPr>
          <p:cNvPr id="4" name="Content Placeholder 3"/>
          <p:cNvSpPr>
            <a:spLocks noGrp="1"/>
          </p:cNvSpPr>
          <p:nvPr>
            <p:ph idx="1"/>
          </p:nvPr>
        </p:nvSpPr>
        <p:spPr>
          <a:xfrm>
            <a:off x="457200" y="1340442"/>
            <a:ext cx="2639961" cy="4785722"/>
          </a:xfrm>
        </p:spPr>
        <p:txBody>
          <a:bodyPr/>
          <a:lstStyle/>
          <a:p>
            <a:pPr algn="l"/>
            <a:r>
              <a:rPr lang="en-GB" sz="2400" dirty="0"/>
              <a:t>Undernutrition can become epidemic in displaced populations, when normal access to food is cut off and rates of infectious disease rapidly increase.</a:t>
            </a:r>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45526" y="1469275"/>
            <a:ext cx="5328000" cy="3566696"/>
          </a:xfrm>
          <a:prstGeom prst="rect">
            <a:avLst/>
          </a:prstGeom>
        </p:spPr>
      </p:pic>
      <p:sp>
        <p:nvSpPr>
          <p:cNvPr id="6" name="TextBox 5"/>
          <p:cNvSpPr txBox="1"/>
          <p:nvPr/>
        </p:nvSpPr>
        <p:spPr>
          <a:xfrm>
            <a:off x="7195149" y="5150571"/>
            <a:ext cx="1378377" cy="230832"/>
          </a:xfrm>
          <a:prstGeom prst="rect">
            <a:avLst/>
          </a:prstGeom>
          <a:noFill/>
        </p:spPr>
        <p:txBody>
          <a:bodyPr wrap="none" rtlCol="0">
            <a:spAutoFit/>
          </a:bodyPr>
          <a:lstStyle/>
          <a:p>
            <a:pPr algn="r"/>
            <a:r>
              <a:rPr lang="en-GB" sz="900" i="1" dirty="0" err="1">
                <a:latin typeface="Tahoma"/>
                <a:ea typeface="ヒラギノ角ゴ Pro W3" charset="0"/>
                <a:cs typeface="Tahoma"/>
              </a:rPr>
              <a:t>Ombretta</a:t>
            </a:r>
            <a:r>
              <a:rPr lang="en-GB" sz="900" i="1" dirty="0">
                <a:latin typeface="Tahoma"/>
                <a:ea typeface="ヒラギノ角ゴ Pro W3" charset="0"/>
                <a:cs typeface="Tahoma"/>
              </a:rPr>
              <a:t> </a:t>
            </a:r>
            <a:r>
              <a:rPr lang="en-GB" sz="900" i="1" dirty="0" err="1">
                <a:latin typeface="Tahoma"/>
                <a:ea typeface="ヒラギノ角ゴ Pro W3" charset="0"/>
                <a:cs typeface="Tahoma"/>
              </a:rPr>
              <a:t>Bagigo</a:t>
            </a:r>
            <a:r>
              <a:rPr lang="en-GB" sz="900" i="1" dirty="0">
                <a:latin typeface="Tahoma"/>
                <a:ea typeface="ヒラギノ角ゴ Pro W3" charset="0"/>
                <a:cs typeface="Tahoma"/>
              </a:rPr>
              <a:t>/IFRC</a:t>
            </a:r>
            <a:r>
              <a:rPr lang="en-GB" sz="900" dirty="0">
                <a:latin typeface="Tahoma"/>
                <a:cs typeface="Tahoma"/>
              </a:rPr>
              <a:t>  </a:t>
            </a:r>
          </a:p>
        </p:txBody>
      </p:sp>
    </p:spTree>
    <p:extLst>
      <p:ext uri="{BB962C8B-B14F-4D97-AF65-F5344CB8AC3E}">
        <p14:creationId xmlns:p14="http://schemas.microsoft.com/office/powerpoint/2010/main" val="9757275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The relationships between the components of the Sphere handbook</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graphicFrame>
        <p:nvGraphicFramePr>
          <p:cNvPr id="7" name="Object 6"/>
          <p:cNvGraphicFramePr>
            <a:graphicFrameLocks noChangeAspect="1"/>
          </p:cNvGraphicFramePr>
          <p:nvPr>
            <p:extLst>
              <p:ext uri="{D42A27DB-BD31-4B8C-83A1-F6EECF244321}">
                <p14:modId xmlns:p14="http://schemas.microsoft.com/office/powerpoint/2010/main" val="904690665"/>
              </p:ext>
            </p:extLst>
          </p:nvPr>
        </p:nvGraphicFramePr>
        <p:xfrm>
          <a:off x="1383563" y="1798467"/>
          <a:ext cx="6339840" cy="3489960"/>
        </p:xfrm>
        <a:graphic>
          <a:graphicData uri="http://schemas.openxmlformats.org/presentationml/2006/ole">
            <mc:AlternateContent xmlns:mc="http://schemas.openxmlformats.org/markup-compatibility/2006">
              <mc:Choice xmlns:v="urn:schemas-microsoft-com:vml" Requires="v">
                <p:oleObj spid="_x0000_s8264" name="Document" r:id="rId3" imgW="5283200" imgH="2908300" progId="Word.Document.12">
                  <p:embed/>
                </p:oleObj>
              </mc:Choice>
              <mc:Fallback>
                <p:oleObj name="Document" r:id="rId3" imgW="5283200" imgH="2908300" progId="Word.Document.12">
                  <p:embed/>
                  <p:pic>
                    <p:nvPicPr>
                      <p:cNvPr id="0" name=""/>
                      <p:cNvPicPr/>
                      <p:nvPr/>
                    </p:nvPicPr>
                    <p:blipFill>
                      <a:blip r:embed="rId4"/>
                      <a:stretch>
                        <a:fillRect/>
                      </a:stretch>
                    </p:blipFill>
                    <p:spPr>
                      <a:xfrm>
                        <a:off x="1383563" y="1798467"/>
                        <a:ext cx="6339840" cy="3489960"/>
                      </a:xfrm>
                      <a:prstGeom prst="rect">
                        <a:avLst/>
                      </a:prstGeom>
                    </p:spPr>
                  </p:pic>
                </p:oleObj>
              </mc:Fallback>
            </mc:AlternateContent>
          </a:graphicData>
        </a:graphic>
      </p:graphicFrame>
    </p:spTree>
    <p:extLst>
      <p:ext uri="{BB962C8B-B14F-4D97-AF65-F5344CB8AC3E}">
        <p14:creationId xmlns:p14="http://schemas.microsoft.com/office/powerpoint/2010/main" val="21716076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Visualising some food security and nutrition indicators and guidance notes</a:t>
            </a:r>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38222530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Management of acute malnutrition and micronutrient deficiencies</a:t>
            </a:r>
          </a:p>
        </p:txBody>
      </p:sp>
      <p:sp>
        <p:nvSpPr>
          <p:cNvPr id="4" name="Content Placeholder 3"/>
          <p:cNvSpPr>
            <a:spLocks noGrp="1"/>
          </p:cNvSpPr>
          <p:nvPr>
            <p:ph idx="1"/>
          </p:nvPr>
        </p:nvSpPr>
        <p:spPr>
          <a:xfrm>
            <a:off x="457201" y="1340442"/>
            <a:ext cx="5962072" cy="1280289"/>
          </a:xfrm>
        </p:spPr>
        <p:txBody>
          <a:bodyPr/>
          <a:lstStyle/>
          <a:p>
            <a:r>
              <a:rPr lang="en-GB" b="1" dirty="0"/>
              <a:t>Standard 1: Moderate acute malnutrition</a:t>
            </a:r>
          </a:p>
          <a:p>
            <a:r>
              <a:rPr lang="en-GB" dirty="0"/>
              <a:t>“Moderate acute malnutrition is addressed.” </a:t>
            </a:r>
            <a:endParaRPr lang="en-GB" dirty="0" smtClean="0"/>
          </a:p>
          <a:p>
            <a:pPr algn="r"/>
            <a:r>
              <a:rPr lang="en-GB" sz="1800" i="1" dirty="0" smtClean="0"/>
              <a:t>(</a:t>
            </a:r>
            <a:r>
              <a:rPr lang="en-GB" sz="1800" i="1" dirty="0"/>
              <a:t>page 165 of the 2011 Edition)</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13" descr="Day%202%2012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6466" y="2747258"/>
            <a:ext cx="3886200" cy="290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6529297" y="1455020"/>
            <a:ext cx="2316331" cy="3502745"/>
          </a:xfrm>
          <a:prstGeom prst="rect">
            <a:avLst/>
          </a:prstGeom>
        </p:spPr>
      </p:pic>
      <p:sp>
        <p:nvSpPr>
          <p:cNvPr id="7" name="Text Box 14"/>
          <p:cNvSpPr txBox="1">
            <a:spLocks noChangeArrowheads="1"/>
          </p:cNvSpPr>
          <p:nvPr/>
        </p:nvSpPr>
        <p:spPr bwMode="auto">
          <a:xfrm>
            <a:off x="3151340" y="5655558"/>
            <a:ext cx="1351326"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kumimoji="1" sz="3200">
                <a:solidFill>
                  <a:schemeClr val="tx1"/>
                </a:solidFill>
                <a:latin typeface="Tahoma" charset="0"/>
                <a:ea typeface="ヒラギノ角ゴ Pro W3" charset="0"/>
              </a:defRPr>
            </a:lvl1pPr>
            <a:lvl2pPr>
              <a:defRPr kumimoji="1" sz="2800">
                <a:solidFill>
                  <a:schemeClr val="tx1"/>
                </a:solidFill>
                <a:latin typeface="Tahoma" charset="0"/>
                <a:ea typeface="ヒラギノ角ゴ Pro W3" charset="0"/>
              </a:defRPr>
            </a:lvl2pPr>
            <a:lvl3pPr>
              <a:defRPr kumimoji="1" sz="2400">
                <a:solidFill>
                  <a:schemeClr val="tx1"/>
                </a:solidFill>
                <a:latin typeface="Tahoma" charset="0"/>
                <a:ea typeface="ヒラギノ角ゴ Pro W3" charset="0"/>
              </a:defRPr>
            </a:lvl3pPr>
            <a:lvl4pPr>
              <a:defRPr kumimoji="1" sz="2000">
                <a:solidFill>
                  <a:schemeClr val="tx1"/>
                </a:solidFill>
                <a:latin typeface="Tahoma" charset="0"/>
                <a:ea typeface="ヒラギノ角ゴ Pro W3" charset="0"/>
              </a:defRPr>
            </a:lvl4pPr>
            <a:lvl5pPr>
              <a:defRPr kumimoji="1" sz="2000">
                <a:solidFill>
                  <a:schemeClr val="tx1"/>
                </a:solidFill>
                <a:latin typeface="Tahoma" charset="0"/>
                <a:ea typeface="ヒラギノ角ゴ Pro W3" charset="0"/>
              </a:defRPr>
            </a:lvl5pPr>
            <a:lvl6pPr>
              <a:buFont typeface="Monotype Sorts" charset="0"/>
              <a:defRPr kumimoji="1" sz="2000">
                <a:solidFill>
                  <a:schemeClr val="tx1"/>
                </a:solidFill>
                <a:latin typeface="Tahoma" charset="0"/>
                <a:ea typeface="ヒラギノ角ゴ Pro W3" charset="0"/>
              </a:defRPr>
            </a:lvl6pPr>
            <a:lvl7pPr>
              <a:buFont typeface="Monotype Sorts" charset="0"/>
              <a:defRPr kumimoji="1" sz="2000">
                <a:solidFill>
                  <a:schemeClr val="tx1"/>
                </a:solidFill>
                <a:latin typeface="Tahoma" charset="0"/>
                <a:ea typeface="ヒラギノ角ゴ Pro W3" charset="0"/>
              </a:defRPr>
            </a:lvl7pPr>
            <a:lvl8pPr>
              <a:buFont typeface="Monotype Sorts" charset="0"/>
              <a:defRPr kumimoji="1" sz="2000">
                <a:solidFill>
                  <a:schemeClr val="tx1"/>
                </a:solidFill>
                <a:latin typeface="Tahoma" charset="0"/>
                <a:ea typeface="ヒラギノ角ゴ Pro W3" charset="0"/>
              </a:defRPr>
            </a:lvl8pPr>
            <a:lvl9pPr>
              <a:buFont typeface="Monotype Sorts" charset="0"/>
              <a:defRPr kumimoji="1" sz="2000">
                <a:solidFill>
                  <a:schemeClr val="tx1"/>
                </a:solidFill>
                <a:latin typeface="Tahoma" charset="0"/>
                <a:ea typeface="ヒラギノ角ゴ Pro W3" charset="0"/>
              </a:defRPr>
            </a:lvl9pPr>
          </a:lstStyle>
          <a:p>
            <a:pPr algn="r"/>
            <a:r>
              <a:rPr kumimoji="0" lang="en-US" sz="900" i="1" dirty="0">
                <a:latin typeface="Tahoma"/>
              </a:rPr>
              <a:t>UNHCR eCentre photo</a:t>
            </a:r>
          </a:p>
        </p:txBody>
      </p:sp>
      <p:sp>
        <p:nvSpPr>
          <p:cNvPr id="8" name="Text Box 14"/>
          <p:cNvSpPr txBox="1">
            <a:spLocks noChangeArrowheads="1"/>
          </p:cNvSpPr>
          <p:nvPr/>
        </p:nvSpPr>
        <p:spPr bwMode="auto">
          <a:xfrm>
            <a:off x="7024930" y="4979213"/>
            <a:ext cx="1820698"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Tahoma" charset="0"/>
                <a:ea typeface="ヒラギノ角ゴ Pro W3" charset="0"/>
              </a:defRPr>
            </a:lvl1pPr>
            <a:lvl2pPr>
              <a:defRPr kumimoji="1" sz="2800">
                <a:solidFill>
                  <a:schemeClr val="tx1"/>
                </a:solidFill>
                <a:latin typeface="Tahoma" charset="0"/>
                <a:ea typeface="ヒラギノ角ゴ Pro W3" charset="0"/>
              </a:defRPr>
            </a:lvl2pPr>
            <a:lvl3pPr>
              <a:defRPr kumimoji="1" sz="2400">
                <a:solidFill>
                  <a:schemeClr val="tx1"/>
                </a:solidFill>
                <a:latin typeface="Tahoma" charset="0"/>
                <a:ea typeface="ヒラギノ角ゴ Pro W3" charset="0"/>
              </a:defRPr>
            </a:lvl3pPr>
            <a:lvl4pPr>
              <a:defRPr kumimoji="1" sz="2000">
                <a:solidFill>
                  <a:schemeClr val="tx1"/>
                </a:solidFill>
                <a:latin typeface="Tahoma" charset="0"/>
                <a:ea typeface="ヒラギノ角ゴ Pro W3" charset="0"/>
              </a:defRPr>
            </a:lvl4pPr>
            <a:lvl5pPr>
              <a:defRPr kumimoji="1" sz="2000">
                <a:solidFill>
                  <a:schemeClr val="tx1"/>
                </a:solidFill>
                <a:latin typeface="Tahoma" charset="0"/>
                <a:ea typeface="ヒラギノ角ゴ Pro W3" charset="0"/>
              </a:defRPr>
            </a:lvl5pPr>
            <a:lvl6pPr>
              <a:buFont typeface="Monotype Sorts" charset="0"/>
              <a:defRPr kumimoji="1" sz="2000">
                <a:solidFill>
                  <a:schemeClr val="tx1"/>
                </a:solidFill>
                <a:latin typeface="Tahoma" charset="0"/>
                <a:ea typeface="ヒラギノ角ゴ Pro W3" charset="0"/>
              </a:defRPr>
            </a:lvl6pPr>
            <a:lvl7pPr>
              <a:buFont typeface="Monotype Sorts" charset="0"/>
              <a:defRPr kumimoji="1" sz="2000">
                <a:solidFill>
                  <a:schemeClr val="tx1"/>
                </a:solidFill>
                <a:latin typeface="Tahoma" charset="0"/>
                <a:ea typeface="ヒラギノ角ゴ Pro W3" charset="0"/>
              </a:defRPr>
            </a:lvl7pPr>
            <a:lvl8pPr>
              <a:buFont typeface="Monotype Sorts" charset="0"/>
              <a:defRPr kumimoji="1" sz="2000">
                <a:solidFill>
                  <a:schemeClr val="tx1"/>
                </a:solidFill>
                <a:latin typeface="Tahoma" charset="0"/>
                <a:ea typeface="ヒラギノ角ゴ Pro W3" charset="0"/>
              </a:defRPr>
            </a:lvl8pPr>
            <a:lvl9pPr>
              <a:buFont typeface="Monotype Sorts" charset="0"/>
              <a:defRPr kumimoji="1" sz="2000">
                <a:solidFill>
                  <a:schemeClr val="tx1"/>
                </a:solidFill>
                <a:latin typeface="Tahoma" charset="0"/>
                <a:ea typeface="ヒラギノ角ゴ Pro W3" charset="0"/>
              </a:defRPr>
            </a:lvl9pPr>
          </a:lstStyle>
          <a:p>
            <a:pPr algn="r"/>
            <a:r>
              <a:rPr kumimoji="0" lang="en-US" sz="900" i="1" dirty="0">
                <a:latin typeface="Tahoma"/>
              </a:rPr>
              <a:t>© ACDI - CIDA/Clive Shirley</a:t>
            </a:r>
          </a:p>
        </p:txBody>
      </p:sp>
    </p:spTree>
    <p:extLst>
      <p:ext uri="{BB962C8B-B14F-4D97-AF65-F5344CB8AC3E}">
        <p14:creationId xmlns:p14="http://schemas.microsoft.com/office/powerpoint/2010/main" val="3977208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Food security</a:t>
            </a:r>
          </a:p>
        </p:txBody>
      </p:sp>
      <p:sp>
        <p:nvSpPr>
          <p:cNvPr id="4" name="Content Placeholder 3"/>
          <p:cNvSpPr>
            <a:spLocks noGrp="1"/>
          </p:cNvSpPr>
          <p:nvPr>
            <p:ph idx="1"/>
          </p:nvPr>
        </p:nvSpPr>
        <p:spPr>
          <a:xfrm>
            <a:off x="457199" y="1340442"/>
            <a:ext cx="8563335" cy="2963605"/>
          </a:xfrm>
        </p:spPr>
        <p:txBody>
          <a:bodyPr/>
          <a:lstStyle/>
          <a:p>
            <a:r>
              <a:rPr lang="en-GB" b="1" dirty="0"/>
              <a:t>Food transfers standard 1: General nutrition requirements</a:t>
            </a:r>
          </a:p>
          <a:p>
            <a:r>
              <a:rPr lang="en-GB" dirty="0"/>
              <a:t>“Ensure the nutritional </a:t>
            </a:r>
            <a:r>
              <a:rPr lang="en-GB" dirty="0" smtClean="0"/>
              <a:t/>
            </a:r>
            <a:br>
              <a:rPr lang="en-GB" dirty="0" smtClean="0"/>
            </a:br>
            <a:r>
              <a:rPr lang="en-GB" dirty="0" smtClean="0"/>
              <a:t>needs </a:t>
            </a:r>
            <a:r>
              <a:rPr lang="en-GB" dirty="0"/>
              <a:t>of the disaster</a:t>
            </a:r>
            <a:r>
              <a:rPr lang="en-GB" dirty="0" smtClean="0"/>
              <a:t>-</a:t>
            </a:r>
            <a:br>
              <a:rPr lang="en-GB" dirty="0" smtClean="0"/>
            </a:br>
            <a:r>
              <a:rPr lang="en-GB" dirty="0" smtClean="0"/>
              <a:t>affected </a:t>
            </a:r>
            <a:r>
              <a:rPr lang="en-GB" dirty="0"/>
              <a:t>population</a:t>
            </a:r>
            <a:r>
              <a:rPr lang="en-GB" dirty="0" smtClean="0"/>
              <a:t>,</a:t>
            </a:r>
            <a:br>
              <a:rPr lang="en-GB" dirty="0" smtClean="0"/>
            </a:br>
            <a:r>
              <a:rPr lang="en-GB" dirty="0" smtClean="0"/>
              <a:t> </a:t>
            </a:r>
            <a:r>
              <a:rPr lang="en-GB" dirty="0"/>
              <a:t>including those </a:t>
            </a:r>
            <a:r>
              <a:rPr lang="en-GB" dirty="0" smtClean="0"/>
              <a:t>most</a:t>
            </a:r>
            <a:br>
              <a:rPr lang="en-GB" dirty="0" smtClean="0"/>
            </a:br>
            <a:r>
              <a:rPr lang="en-GB" dirty="0" smtClean="0"/>
              <a:t> </a:t>
            </a:r>
            <a:r>
              <a:rPr lang="en-GB" dirty="0"/>
              <a:t>at risk, are met.” </a:t>
            </a:r>
            <a:endParaRPr lang="en-GB" dirty="0" smtClean="0"/>
          </a:p>
          <a:p>
            <a:r>
              <a:rPr lang="en-GB" sz="1800" i="1" dirty="0" smtClean="0"/>
              <a:t>(page 180 </a:t>
            </a:r>
            <a:r>
              <a:rPr lang="en-GB" sz="1800" i="1" dirty="0"/>
              <a:t>of the </a:t>
            </a:r>
            <a:r>
              <a:rPr lang="en-GB" sz="1800" i="1" dirty="0" smtClean="0"/>
              <a:t>2011 </a:t>
            </a:r>
            <a:r>
              <a:rPr lang="en-GB" sz="1800" i="1" dirty="0"/>
              <a:t>Edition)</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4" descr="hunger in afghanista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50105" y="1877994"/>
            <a:ext cx="5022342" cy="33482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9"/>
          <p:cNvSpPr txBox="1">
            <a:spLocks noChangeArrowheads="1"/>
          </p:cNvSpPr>
          <p:nvPr/>
        </p:nvSpPr>
        <p:spPr bwMode="auto">
          <a:xfrm>
            <a:off x="5573582" y="5258998"/>
            <a:ext cx="3287404"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kumimoji="1" sz="3200">
                <a:solidFill>
                  <a:schemeClr val="tx1"/>
                </a:solidFill>
                <a:latin typeface="Tahoma" charset="0"/>
                <a:ea typeface="ヒラギノ角ゴ Pro W3" charset="0"/>
              </a:defRPr>
            </a:lvl1pPr>
            <a:lvl2pPr>
              <a:defRPr kumimoji="1" sz="2800">
                <a:solidFill>
                  <a:schemeClr val="tx1"/>
                </a:solidFill>
                <a:latin typeface="Tahoma" charset="0"/>
                <a:ea typeface="ヒラギノ角ゴ Pro W3" charset="0"/>
              </a:defRPr>
            </a:lvl2pPr>
            <a:lvl3pPr>
              <a:defRPr kumimoji="1" sz="2400">
                <a:solidFill>
                  <a:schemeClr val="tx1"/>
                </a:solidFill>
                <a:latin typeface="Tahoma" charset="0"/>
                <a:ea typeface="ヒラギノ角ゴ Pro W3" charset="0"/>
              </a:defRPr>
            </a:lvl3pPr>
            <a:lvl4pPr>
              <a:defRPr kumimoji="1" sz="2000">
                <a:solidFill>
                  <a:schemeClr val="tx1"/>
                </a:solidFill>
                <a:latin typeface="Tahoma" charset="0"/>
                <a:ea typeface="ヒラギノ角ゴ Pro W3" charset="0"/>
              </a:defRPr>
            </a:lvl4pPr>
            <a:lvl5pPr>
              <a:defRPr kumimoji="1" sz="2000">
                <a:solidFill>
                  <a:schemeClr val="tx1"/>
                </a:solidFill>
                <a:latin typeface="Tahoma" charset="0"/>
                <a:ea typeface="ヒラギノ角ゴ Pro W3" charset="0"/>
              </a:defRPr>
            </a:lvl5pPr>
            <a:lvl6pPr>
              <a:buFont typeface="Monotype Sorts" charset="0"/>
              <a:defRPr kumimoji="1" sz="2000">
                <a:solidFill>
                  <a:schemeClr val="tx1"/>
                </a:solidFill>
                <a:latin typeface="Tahoma" charset="0"/>
                <a:ea typeface="ヒラギノ角ゴ Pro W3" charset="0"/>
              </a:defRPr>
            </a:lvl6pPr>
            <a:lvl7pPr>
              <a:buFont typeface="Monotype Sorts" charset="0"/>
              <a:defRPr kumimoji="1" sz="2000">
                <a:solidFill>
                  <a:schemeClr val="tx1"/>
                </a:solidFill>
                <a:latin typeface="Tahoma" charset="0"/>
                <a:ea typeface="ヒラギノ角ゴ Pro W3" charset="0"/>
              </a:defRPr>
            </a:lvl7pPr>
            <a:lvl8pPr>
              <a:buFont typeface="Monotype Sorts" charset="0"/>
              <a:defRPr kumimoji="1" sz="2000">
                <a:solidFill>
                  <a:schemeClr val="tx1"/>
                </a:solidFill>
                <a:latin typeface="Tahoma" charset="0"/>
                <a:ea typeface="ヒラギノ角ゴ Pro W3" charset="0"/>
              </a:defRPr>
            </a:lvl8pPr>
            <a:lvl9pPr>
              <a:buFont typeface="Monotype Sorts" charset="0"/>
              <a:defRPr kumimoji="1" sz="2000">
                <a:solidFill>
                  <a:schemeClr val="tx1"/>
                </a:solidFill>
                <a:latin typeface="Tahoma" charset="0"/>
                <a:ea typeface="ヒラギノ角ゴ Pro W3" charset="0"/>
              </a:defRPr>
            </a:lvl9pPr>
          </a:lstStyle>
          <a:p>
            <a:pPr algn="r"/>
            <a:r>
              <a:rPr kumimoji="0" lang="en-US" sz="900" i="1" dirty="0">
                <a:latin typeface="Tahoma"/>
                <a:cs typeface="Arial" charset="0"/>
              </a:rPr>
              <a:t>AP photo, Afghanistan, 2009  - Dima Gavrysh</a:t>
            </a:r>
          </a:p>
        </p:txBody>
      </p:sp>
    </p:spTree>
    <p:extLst>
      <p:ext uri="{BB962C8B-B14F-4D97-AF65-F5344CB8AC3E}">
        <p14:creationId xmlns:p14="http://schemas.microsoft.com/office/powerpoint/2010/main" val="22902149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Nutritional guidelines and standards</a:t>
            </a:r>
          </a:p>
        </p:txBody>
      </p:sp>
      <p:sp>
        <p:nvSpPr>
          <p:cNvPr id="4" name="Content Placeholder 3"/>
          <p:cNvSpPr>
            <a:spLocks noGrp="1"/>
          </p:cNvSpPr>
          <p:nvPr>
            <p:ph idx="1"/>
          </p:nvPr>
        </p:nvSpPr>
        <p:spPr>
          <a:xfrm>
            <a:off x="457200" y="1340442"/>
            <a:ext cx="8229600" cy="3628868"/>
          </a:xfrm>
        </p:spPr>
        <p:txBody>
          <a:bodyPr/>
          <a:lstStyle/>
          <a:p>
            <a:r>
              <a:rPr lang="en-GB" dirty="0" smtClean="0"/>
              <a:t>All </a:t>
            </a:r>
            <a:r>
              <a:rPr lang="en-GB" dirty="0"/>
              <a:t>nutritional guidelines and standards converge on the same </a:t>
            </a:r>
            <a:r>
              <a:rPr lang="en-GB" dirty="0" smtClean="0"/>
              <a:t>figures:</a:t>
            </a:r>
            <a:endParaRPr lang="en-GB" dirty="0"/>
          </a:p>
          <a:p>
            <a:pPr lvl="1"/>
            <a:r>
              <a:rPr lang="en-GB" dirty="0"/>
              <a:t>2,100 Kilocalories per person per day</a:t>
            </a:r>
          </a:p>
          <a:p>
            <a:pPr lvl="1"/>
            <a:r>
              <a:rPr lang="en-GB" dirty="0"/>
              <a:t>10% of total energy from protein</a:t>
            </a:r>
          </a:p>
          <a:p>
            <a:pPr lvl="1"/>
            <a:r>
              <a:rPr lang="en-GB" dirty="0"/>
              <a:t>17% of total energy from fat</a:t>
            </a:r>
          </a:p>
          <a:p>
            <a:pPr lvl="1"/>
            <a:r>
              <a:rPr lang="en-GB" dirty="0"/>
              <a:t>And… adequate micronutrients</a:t>
            </a:r>
          </a:p>
          <a:p>
            <a:pPr>
              <a:spcBef>
                <a:spcPts val="1500"/>
              </a:spcBef>
            </a:pPr>
            <a:r>
              <a:rPr lang="en-GB" sz="1800" i="1" dirty="0"/>
              <a:t>(</a:t>
            </a:r>
            <a:r>
              <a:rPr lang="en-GB" sz="1800" i="1" dirty="0" smtClean="0"/>
              <a:t>page 181 </a:t>
            </a:r>
            <a:r>
              <a:rPr lang="en-GB" sz="1800" i="1" dirty="0"/>
              <a:t>of the 2011 Edition)</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5"/>
          <p:cNvPicPr>
            <a:picLocks noChangeAspect="1"/>
          </p:cNvPicPr>
          <p:nvPr/>
        </p:nvPicPr>
        <p:blipFill>
          <a:blip r:embed="rId3"/>
          <a:stretch>
            <a:fillRect/>
          </a:stretch>
        </p:blipFill>
        <p:spPr>
          <a:xfrm rot="1042696">
            <a:off x="6363931" y="2411597"/>
            <a:ext cx="1791320" cy="2539195"/>
          </a:xfrm>
          <a:prstGeom prst="rect">
            <a:avLst/>
          </a:prstGeom>
          <a:ln w="6350">
            <a:solidFill>
              <a:schemeClr val="bg2"/>
            </a:solidFill>
          </a:ln>
        </p:spPr>
      </p:pic>
    </p:spTree>
    <p:extLst>
      <p:ext uri="{BB962C8B-B14F-4D97-AF65-F5344CB8AC3E}">
        <p14:creationId xmlns:p14="http://schemas.microsoft.com/office/powerpoint/2010/main" val="5280111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Variation in individual need for calories</a:t>
            </a:r>
          </a:p>
        </p:txBody>
      </p:sp>
      <p:sp>
        <p:nvSpPr>
          <p:cNvPr id="4" name="Content Placeholder 3"/>
          <p:cNvSpPr>
            <a:spLocks noGrp="1"/>
          </p:cNvSpPr>
          <p:nvPr>
            <p:ph idx="1"/>
          </p:nvPr>
        </p:nvSpPr>
        <p:spPr/>
        <p:txBody>
          <a:bodyPr/>
          <a:lstStyle/>
          <a:p>
            <a:pPr lvl="1"/>
            <a:r>
              <a:rPr lang="en-GB" dirty="0"/>
              <a:t>Some people need 1,000 kcal/day?</a:t>
            </a:r>
          </a:p>
          <a:p>
            <a:pPr lvl="1"/>
            <a:r>
              <a:rPr lang="en-GB" dirty="0"/>
              <a:t>Some people need 5,000 kcal/day?</a:t>
            </a:r>
          </a:p>
          <a:p>
            <a:pPr lvl="1"/>
            <a:r>
              <a:rPr lang="en-GB" dirty="0"/>
              <a:t>What does the distribution depend on?</a:t>
            </a:r>
          </a:p>
          <a:p>
            <a:pPr lvl="1"/>
            <a:r>
              <a:rPr lang="en-GB" dirty="0"/>
              <a:t>What does the distribution look like?</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32935596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Which people have the greatest needs?</a:t>
            </a:r>
          </a:p>
        </p:txBody>
      </p:sp>
      <p:sp>
        <p:nvSpPr>
          <p:cNvPr id="4" name="Content Placeholder 3"/>
          <p:cNvSpPr>
            <a:spLocks noGrp="1"/>
          </p:cNvSpPr>
          <p:nvPr>
            <p:ph idx="1"/>
          </p:nvPr>
        </p:nvSpPr>
        <p:spPr>
          <a:xfrm>
            <a:off x="457200" y="1340442"/>
            <a:ext cx="8229600" cy="2651133"/>
          </a:xfrm>
        </p:spPr>
        <p:txBody>
          <a:bodyPr/>
          <a:lstStyle/>
          <a:p>
            <a:r>
              <a:rPr lang="en-GB" dirty="0" smtClean="0"/>
              <a:t>Needs </a:t>
            </a:r>
            <a:r>
              <a:rPr lang="en-GB" dirty="0"/>
              <a:t>per </a:t>
            </a:r>
            <a:r>
              <a:rPr lang="en-GB" dirty="0" smtClean="0"/>
              <a:t>person per </a:t>
            </a:r>
            <a:r>
              <a:rPr lang="en-GB" dirty="0"/>
              <a:t>day in </a:t>
            </a:r>
            <a:r>
              <a:rPr lang="en-GB" dirty="0" smtClean="0"/>
              <a:t>kcals:</a:t>
            </a:r>
          </a:p>
          <a:p>
            <a:pPr>
              <a:spcBef>
                <a:spcPts val="1000"/>
              </a:spcBef>
            </a:pPr>
            <a:r>
              <a:rPr lang="en-GB" dirty="0"/>
              <a:t>1. Lactating women</a:t>
            </a:r>
          </a:p>
          <a:p>
            <a:pPr>
              <a:spcBef>
                <a:spcPts val="1000"/>
              </a:spcBef>
            </a:pPr>
            <a:r>
              <a:rPr lang="en-GB" dirty="0"/>
              <a:t>2. Pregnant women</a:t>
            </a:r>
          </a:p>
          <a:p>
            <a:pPr>
              <a:spcBef>
                <a:spcPts val="1000"/>
              </a:spcBef>
            </a:pPr>
            <a:r>
              <a:rPr lang="en-GB" dirty="0"/>
              <a:t>3. People doing heavy physical activity</a:t>
            </a:r>
          </a:p>
          <a:p>
            <a:pPr>
              <a:spcBef>
                <a:spcPts val="1000"/>
              </a:spcBef>
            </a:pPr>
            <a:r>
              <a:rPr lang="en-GB" dirty="0"/>
              <a:t>4. People living in severe cold weather</a:t>
            </a:r>
          </a:p>
          <a:p>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spTree>
    <p:extLst>
      <p:ext uri="{BB962C8B-B14F-4D97-AF65-F5344CB8AC3E}">
        <p14:creationId xmlns:p14="http://schemas.microsoft.com/office/powerpoint/2010/main" val="9316216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dirty="0" smtClean="0">
                <a:solidFill>
                  <a:srgbClr val="1F497D"/>
                </a:solidFill>
                <a:ea typeface="ＭＳ 明朝"/>
              </a:rPr>
              <a:t>So, w</a:t>
            </a:r>
            <a:r>
              <a:rPr lang="en-GB" b="1" i="0" u="none" strike="noStrike" baseline="0" dirty="0" smtClean="0">
                <a:solidFill>
                  <a:srgbClr val="1F497D"/>
                </a:solidFill>
                <a:latin typeface="Tahoma"/>
                <a:ea typeface="ＭＳ 明朝"/>
              </a:rPr>
              <a:t>hat is the major food item?</a:t>
            </a:r>
          </a:p>
        </p:txBody>
      </p:sp>
      <p:sp>
        <p:nvSpPr>
          <p:cNvPr id="4" name="Content Placeholder 3"/>
          <p:cNvSpPr>
            <a:spLocks noGrp="1"/>
          </p:cNvSpPr>
          <p:nvPr>
            <p:ph idx="1"/>
          </p:nvPr>
        </p:nvSpPr>
        <p:spPr>
          <a:xfrm>
            <a:off x="457200" y="1340442"/>
            <a:ext cx="2616837" cy="3407113"/>
          </a:xfrm>
        </p:spPr>
        <p:txBody>
          <a:bodyPr/>
          <a:lstStyle/>
          <a:p>
            <a:r>
              <a:rPr lang="en-GB" dirty="0"/>
              <a:t>Grain (staple</a:t>
            </a:r>
            <a:r>
              <a:rPr lang="en-GB" dirty="0" smtClean="0"/>
              <a:t>)</a:t>
            </a:r>
            <a:r>
              <a:rPr lang="en-GB" dirty="0"/>
              <a:t> </a:t>
            </a:r>
            <a:r>
              <a:rPr lang="en-GB" dirty="0" smtClean="0"/>
              <a:t>– typically</a:t>
            </a:r>
            <a:r>
              <a:rPr lang="en-GB" dirty="0"/>
              <a:t>:</a:t>
            </a:r>
          </a:p>
          <a:p>
            <a:pPr lvl="1"/>
            <a:r>
              <a:rPr lang="en-GB" dirty="0"/>
              <a:t>Wheat</a:t>
            </a:r>
          </a:p>
          <a:p>
            <a:pPr lvl="1"/>
            <a:r>
              <a:rPr lang="en-GB" dirty="0"/>
              <a:t>Maize (corn)</a:t>
            </a:r>
          </a:p>
          <a:p>
            <a:pPr lvl="1"/>
            <a:r>
              <a:rPr lang="en-GB" dirty="0"/>
              <a:t>Rice</a:t>
            </a:r>
          </a:p>
          <a:p>
            <a:pPr lvl="1"/>
            <a:r>
              <a:rPr lang="en-GB" dirty="0" smtClean="0"/>
              <a:t>Sorghum, or</a:t>
            </a:r>
            <a:endParaRPr lang="en-GB" dirty="0"/>
          </a:p>
          <a:p>
            <a:pPr lvl="1"/>
            <a:r>
              <a:rPr lang="en-GB" dirty="0"/>
              <a:t>A flour</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6" name="Picture 4" descr="15 Storage and transport of food sack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845627" y="1340441"/>
            <a:ext cx="5747200" cy="37901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1333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200" b="1" i="0" u="none" strike="noStrike" baseline="0" dirty="0" smtClean="0">
                <a:solidFill>
                  <a:srgbClr val="1F497D"/>
                </a:solidFill>
                <a:ea typeface="ＭＳ 明朝"/>
              </a:rPr>
              <a:t>The four main areas of the Sphere Standards relating to </a:t>
            </a:r>
            <a:r>
              <a:rPr lang="en-GB" sz="2200" dirty="0">
                <a:solidFill>
                  <a:srgbClr val="1F497D"/>
                </a:solidFill>
                <a:ea typeface="ＭＳ 明朝"/>
              </a:rPr>
              <a:t>food food are critical – and highly interlinked</a:t>
            </a:r>
            <a:endParaRPr lang="en-GB" sz="2200" b="1" i="0" u="none" strike="noStrike" baseline="0" dirty="0" smtClean="0">
              <a:solidFill>
                <a:srgbClr val="1F497D"/>
              </a:solidFill>
              <a:ea typeface="ＭＳ 明朝"/>
            </a:endParaRPr>
          </a:p>
        </p:txBody>
      </p:sp>
      <p:pic>
        <p:nvPicPr>
          <p:cNvPr id="7" name="Picture 6" descr="Figure 7 page 142 - edit.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599" y="1174278"/>
            <a:ext cx="7120847" cy="5600666"/>
          </a:xfrm>
          <a:prstGeom prst="rect">
            <a:avLst/>
          </a:prstGeom>
        </p:spPr>
      </p:pic>
    </p:spTree>
    <p:extLst>
      <p:ext uri="{BB962C8B-B14F-4D97-AF65-F5344CB8AC3E}">
        <p14:creationId xmlns:p14="http://schemas.microsoft.com/office/powerpoint/2010/main" val="18417395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1" y="0"/>
            <a:ext cx="7679604" cy="1081760"/>
          </a:xfrm>
        </p:spPr>
        <p:txBody>
          <a:bodyPr/>
          <a:lstStyle/>
          <a:p>
            <a:pPr rtl="0"/>
            <a:r>
              <a:rPr lang="en-GB" b="1" i="0" u="none" strike="noStrike" baseline="0" dirty="0" smtClean="0">
                <a:solidFill>
                  <a:srgbClr val="1F497D"/>
                </a:solidFill>
                <a:latin typeface="Tahoma"/>
                <a:ea typeface="ＭＳ 明朝"/>
              </a:rPr>
              <a:t>Remember!</a:t>
            </a:r>
            <a:endParaRPr lang="en-GB" b="1" i="0" u="none" strike="noStrike" baseline="0" dirty="0" smtClean="0">
              <a:solidFill>
                <a:srgbClr val="1F497D"/>
              </a:solidFill>
              <a:latin typeface="Times New Roman"/>
              <a:ea typeface="ＭＳ 明朝"/>
            </a:endParaRPr>
          </a:p>
        </p:txBody>
      </p:sp>
      <p:sp>
        <p:nvSpPr>
          <p:cNvPr id="8" name="Content Placeholder 4"/>
          <p:cNvSpPr>
            <a:spLocks noGrp="1"/>
          </p:cNvSpPr>
          <p:nvPr>
            <p:ph idx="1"/>
          </p:nvPr>
        </p:nvSpPr>
        <p:spPr>
          <a:xfrm>
            <a:off x="457200" y="1189409"/>
            <a:ext cx="8229600" cy="1062113"/>
          </a:xfrm>
        </p:spPr>
        <p:txBody>
          <a:bodyPr/>
          <a:lstStyle/>
          <a:p>
            <a:r>
              <a:rPr lang="en-GB" dirty="0"/>
              <a:t>The Humanitarian Charter and the technical chapters </a:t>
            </a:r>
          </a:p>
          <a:p>
            <a:r>
              <a:rPr lang="en-GB" dirty="0"/>
              <a:t>should always come </a:t>
            </a:r>
            <a:r>
              <a:rPr lang="en-GB" dirty="0" smtClean="0"/>
              <a:t>together.</a:t>
            </a:r>
            <a:endParaRPr lang="en-GB" dirty="0"/>
          </a:p>
        </p:txBody>
      </p:sp>
      <p:sp>
        <p:nvSpPr>
          <p:cNvPr id="9"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10" name="Picture 9" descr="Remember-cartoon-English.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92473" y="2090092"/>
            <a:ext cx="6244332" cy="3892300"/>
          </a:xfrm>
          <a:prstGeom prst="rect">
            <a:avLst/>
          </a:prstGeom>
        </p:spPr>
      </p:pic>
    </p:spTree>
    <p:extLst>
      <p:ext uri="{BB962C8B-B14F-4D97-AF65-F5344CB8AC3E}">
        <p14:creationId xmlns:p14="http://schemas.microsoft.com/office/powerpoint/2010/main" val="2029280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circular arrows shutterstock_187284803.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096382" y="1189408"/>
            <a:ext cx="4846289" cy="4797025"/>
          </a:xfrm>
          <a:prstGeom prst="rect">
            <a:avLst/>
          </a:prstGeom>
        </p:spPr>
      </p:pic>
      <p:sp>
        <p:nvSpPr>
          <p:cNvPr id="2" name="Title 1"/>
          <p:cNvSpPr>
            <a:spLocks noGrp="1"/>
          </p:cNvSpPr>
          <p:nvPr>
            <p:ph type="title"/>
          </p:nvPr>
        </p:nvSpPr>
        <p:spPr/>
        <p:txBody>
          <a:bodyPr/>
          <a:lstStyle/>
          <a:p>
            <a:r>
              <a:rPr lang="en-GB" dirty="0" smtClean="0"/>
              <a:t>A vicious cycle</a:t>
            </a:r>
            <a:endParaRPr lang="en-GB" dirty="0"/>
          </a:p>
        </p:txBody>
      </p:sp>
      <p:sp>
        <p:nvSpPr>
          <p:cNvPr id="4"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sp>
        <p:nvSpPr>
          <p:cNvPr id="5" name="Rectangle 12"/>
          <p:cNvSpPr>
            <a:spLocks noChangeArrowheads="1"/>
          </p:cNvSpPr>
          <p:nvPr/>
        </p:nvSpPr>
        <p:spPr bwMode="auto">
          <a:xfrm>
            <a:off x="7117738" y="4583764"/>
            <a:ext cx="1567738" cy="15055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p>
            <a:pPr marL="271463" lvl="1" indent="-271463">
              <a:spcBef>
                <a:spcPts val="800"/>
              </a:spcBef>
              <a:buClr>
                <a:schemeClr val="tx2"/>
              </a:buClr>
              <a:buFont typeface="Arial"/>
              <a:buChar char="•"/>
            </a:pPr>
            <a:r>
              <a:rPr lang="en-GB" dirty="0" smtClean="0">
                <a:latin typeface="Tahoma"/>
                <a:cs typeface="Tahoma"/>
              </a:rPr>
              <a:t>Measles</a:t>
            </a:r>
          </a:p>
          <a:p>
            <a:pPr marL="271463" lvl="1" indent="-271463">
              <a:spcBef>
                <a:spcPts val="800"/>
              </a:spcBef>
              <a:buClr>
                <a:schemeClr val="tx2"/>
              </a:buClr>
              <a:buFont typeface="Arial"/>
              <a:buChar char="•"/>
            </a:pPr>
            <a:r>
              <a:rPr lang="en-GB" dirty="0" smtClean="0">
                <a:latin typeface="Tahoma"/>
                <a:cs typeface="Tahoma"/>
              </a:rPr>
              <a:t>Diarrhoea</a:t>
            </a:r>
          </a:p>
          <a:p>
            <a:pPr marL="271463" lvl="1" indent="-271463">
              <a:spcBef>
                <a:spcPts val="800"/>
              </a:spcBef>
              <a:buClr>
                <a:schemeClr val="tx2"/>
              </a:buClr>
              <a:buFont typeface="Arial"/>
              <a:buChar char="•"/>
            </a:pPr>
            <a:r>
              <a:rPr lang="en-GB" dirty="0" smtClean="0">
                <a:latin typeface="Tahoma"/>
                <a:cs typeface="Tahoma"/>
              </a:rPr>
              <a:t>Pneumonia</a:t>
            </a:r>
          </a:p>
          <a:p>
            <a:pPr marL="271463" lvl="1" indent="-271463">
              <a:spcBef>
                <a:spcPts val="800"/>
              </a:spcBef>
              <a:buClr>
                <a:schemeClr val="tx2"/>
              </a:buClr>
              <a:buFont typeface="Arial"/>
              <a:buChar char="•"/>
            </a:pPr>
            <a:r>
              <a:rPr lang="en-GB" dirty="0" smtClean="0">
                <a:latin typeface="Tahoma"/>
                <a:cs typeface="Tahoma"/>
              </a:rPr>
              <a:t>Malaria</a:t>
            </a:r>
            <a:endParaRPr lang="en-GB" dirty="0">
              <a:latin typeface="Tahoma"/>
              <a:cs typeface="Tahoma"/>
            </a:endParaRPr>
          </a:p>
        </p:txBody>
      </p:sp>
      <p:sp>
        <p:nvSpPr>
          <p:cNvPr id="7" name="Rectangle 17"/>
          <p:cNvSpPr>
            <a:spLocks noChangeArrowheads="1"/>
          </p:cNvSpPr>
          <p:nvPr/>
        </p:nvSpPr>
        <p:spPr bwMode="auto">
          <a:xfrm rot="18548249">
            <a:off x="5485785" y="4522042"/>
            <a:ext cx="1200187" cy="5929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p>
            <a:pPr>
              <a:lnSpc>
                <a:spcPct val="90000"/>
              </a:lnSpc>
            </a:pPr>
            <a:r>
              <a:rPr lang="en-GB" dirty="0" smtClean="0">
                <a:solidFill>
                  <a:schemeClr val="bg1"/>
                </a:solidFill>
                <a:latin typeface="Tahoma"/>
                <a:cs typeface="Tahoma"/>
              </a:rPr>
              <a:t>Lowered</a:t>
            </a:r>
          </a:p>
          <a:p>
            <a:pPr>
              <a:lnSpc>
                <a:spcPct val="90000"/>
              </a:lnSpc>
            </a:pPr>
            <a:r>
              <a:rPr lang="en-GB" dirty="0" smtClean="0">
                <a:solidFill>
                  <a:schemeClr val="bg1"/>
                </a:solidFill>
                <a:latin typeface="Tahoma"/>
                <a:cs typeface="Tahoma"/>
              </a:rPr>
              <a:t>resistance</a:t>
            </a:r>
            <a:endParaRPr lang="en-GB" dirty="0">
              <a:solidFill>
                <a:schemeClr val="bg1"/>
              </a:solidFill>
              <a:latin typeface="Tahoma"/>
              <a:cs typeface="Tahoma"/>
            </a:endParaRPr>
          </a:p>
        </p:txBody>
      </p:sp>
      <p:sp>
        <p:nvSpPr>
          <p:cNvPr id="8" name="Rectangle 18"/>
          <p:cNvSpPr>
            <a:spLocks noChangeArrowheads="1"/>
          </p:cNvSpPr>
          <p:nvPr/>
        </p:nvSpPr>
        <p:spPr bwMode="auto">
          <a:xfrm rot="16350412">
            <a:off x="1947309" y="3546639"/>
            <a:ext cx="1537644" cy="3436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p>
            <a:pPr>
              <a:lnSpc>
                <a:spcPct val="90000"/>
              </a:lnSpc>
            </a:pPr>
            <a:r>
              <a:rPr lang="en-GB" dirty="0" smtClean="0">
                <a:solidFill>
                  <a:schemeClr val="bg1"/>
                </a:solidFill>
                <a:latin typeface="Tahoma"/>
                <a:cs typeface="Tahoma"/>
              </a:rPr>
              <a:t>Poor appetite</a:t>
            </a:r>
            <a:endParaRPr lang="en-GB" dirty="0">
              <a:solidFill>
                <a:schemeClr val="bg1"/>
              </a:solidFill>
              <a:latin typeface="Tahoma"/>
              <a:cs typeface="Tahoma"/>
            </a:endParaRPr>
          </a:p>
        </p:txBody>
      </p:sp>
      <p:sp>
        <p:nvSpPr>
          <p:cNvPr id="9" name="Rectangle 20"/>
          <p:cNvSpPr>
            <a:spLocks noChangeArrowheads="1"/>
          </p:cNvSpPr>
          <p:nvPr/>
        </p:nvSpPr>
        <p:spPr bwMode="auto">
          <a:xfrm rot="20511837">
            <a:off x="3348265" y="1577697"/>
            <a:ext cx="1537644" cy="5929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square" lIns="90488" tIns="44450" rIns="90488" bIns="44450">
            <a:spAutoFit/>
          </a:bodyPr>
          <a:lstStyle/>
          <a:p>
            <a:pPr>
              <a:lnSpc>
                <a:spcPct val="90000"/>
              </a:lnSpc>
            </a:pPr>
            <a:r>
              <a:rPr lang="en-GB" dirty="0" smtClean="0">
                <a:solidFill>
                  <a:schemeClr val="bg1"/>
                </a:solidFill>
                <a:latin typeface="Tahoma"/>
                <a:cs typeface="Tahoma"/>
              </a:rPr>
              <a:t>High energy</a:t>
            </a:r>
            <a:br>
              <a:rPr lang="en-GB" dirty="0" smtClean="0">
                <a:solidFill>
                  <a:schemeClr val="bg1"/>
                </a:solidFill>
                <a:latin typeface="Tahoma"/>
                <a:cs typeface="Tahoma"/>
              </a:rPr>
            </a:br>
            <a:r>
              <a:rPr lang="en-GB" dirty="0" smtClean="0">
                <a:solidFill>
                  <a:schemeClr val="bg1"/>
                </a:solidFill>
                <a:latin typeface="Tahoma"/>
                <a:cs typeface="Tahoma"/>
              </a:rPr>
              <a:t>utilisation</a:t>
            </a:r>
            <a:endParaRPr lang="en-GB" dirty="0">
              <a:solidFill>
                <a:schemeClr val="bg1"/>
              </a:solidFill>
              <a:latin typeface="Tahoma"/>
              <a:cs typeface="Tahoma"/>
            </a:endParaRPr>
          </a:p>
        </p:txBody>
      </p:sp>
      <p:sp>
        <p:nvSpPr>
          <p:cNvPr id="10" name="Rectangle 21"/>
          <p:cNvSpPr>
            <a:spLocks noChangeArrowheads="1"/>
          </p:cNvSpPr>
          <p:nvPr/>
        </p:nvSpPr>
        <p:spPr bwMode="auto">
          <a:xfrm rot="3586117">
            <a:off x="5402710" y="2517967"/>
            <a:ext cx="1439171" cy="354759"/>
          </a:xfrm>
          <a:prstGeom prst="rect">
            <a:avLst/>
          </a:prstGeom>
          <a:noFill/>
          <a:ln w="12700">
            <a:noFill/>
            <a:miter lim="800000"/>
            <a:headEnd/>
            <a:tailEnd/>
          </a:ln>
          <a:effectLst/>
        </p:spPr>
        <p:txBody>
          <a:bodyPr wrap="none" anchor="ctr"/>
          <a:lstStyle/>
          <a:p>
            <a:pPr>
              <a:lnSpc>
                <a:spcPct val="90000"/>
              </a:lnSpc>
            </a:pPr>
            <a:r>
              <a:rPr lang="en-GB" dirty="0" smtClean="0">
                <a:solidFill>
                  <a:schemeClr val="bg1"/>
                </a:solidFill>
                <a:latin typeface="Tahoma"/>
                <a:cs typeface="Tahoma"/>
              </a:rPr>
              <a:t>Malnutrition</a:t>
            </a:r>
            <a:endParaRPr lang="en-GB" sz="1600" dirty="0">
              <a:solidFill>
                <a:schemeClr val="bg1"/>
              </a:solidFill>
              <a:latin typeface="Tahoma"/>
              <a:cs typeface="Tahoma"/>
            </a:endParaRPr>
          </a:p>
        </p:txBody>
      </p:sp>
      <p:sp>
        <p:nvSpPr>
          <p:cNvPr id="11" name="Rectangle 21"/>
          <p:cNvSpPr>
            <a:spLocks noChangeArrowheads="1"/>
          </p:cNvSpPr>
          <p:nvPr/>
        </p:nvSpPr>
        <p:spPr bwMode="auto">
          <a:xfrm rot="1611127">
            <a:off x="3294359" y="5266338"/>
            <a:ext cx="1130484" cy="445477"/>
          </a:xfrm>
          <a:prstGeom prst="rect">
            <a:avLst/>
          </a:prstGeom>
          <a:noFill/>
          <a:ln w="12700">
            <a:noFill/>
            <a:miter lim="800000"/>
            <a:headEnd/>
            <a:tailEnd/>
          </a:ln>
          <a:effectLst/>
        </p:spPr>
        <p:txBody>
          <a:bodyPr wrap="none" anchor="ctr"/>
          <a:lstStyle/>
          <a:p>
            <a:pPr>
              <a:lnSpc>
                <a:spcPct val="90000"/>
              </a:lnSpc>
            </a:pPr>
            <a:r>
              <a:rPr lang="en-GB" dirty="0" smtClean="0">
                <a:solidFill>
                  <a:schemeClr val="bg1"/>
                </a:solidFill>
                <a:latin typeface="Tahoma"/>
                <a:cs typeface="Tahoma"/>
              </a:rPr>
              <a:t>Infection</a:t>
            </a:r>
            <a:endParaRPr lang="en-GB" sz="1600" dirty="0">
              <a:solidFill>
                <a:schemeClr val="bg1"/>
              </a:solidFill>
              <a:latin typeface="Tahoma"/>
              <a:cs typeface="Tahoma"/>
            </a:endParaRPr>
          </a:p>
        </p:txBody>
      </p:sp>
    </p:spTree>
    <p:extLst>
      <p:ext uri="{BB962C8B-B14F-4D97-AF65-F5344CB8AC3E}">
        <p14:creationId xmlns:p14="http://schemas.microsoft.com/office/powerpoint/2010/main" val="35543518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i="0" u="none" strike="noStrike" baseline="0" dirty="0" smtClean="0">
                <a:solidFill>
                  <a:srgbClr val="1F497D"/>
                </a:solidFill>
                <a:latin typeface="Tahoma"/>
                <a:ea typeface="ＭＳ 明朝"/>
              </a:rPr>
              <a:t>Problem 2: </a:t>
            </a:r>
            <a:r>
              <a:rPr lang="en-GB" dirty="0">
                <a:solidFill>
                  <a:srgbClr val="1F497D"/>
                </a:solidFill>
                <a:ea typeface="ＭＳ 明朝"/>
              </a:rPr>
              <a:t>U</a:t>
            </a:r>
            <a:r>
              <a:rPr lang="en-GB" dirty="0" smtClean="0">
                <a:solidFill>
                  <a:srgbClr val="1F497D"/>
                </a:solidFill>
                <a:ea typeface="ＭＳ 明朝"/>
              </a:rPr>
              <a:t>nderlying </a:t>
            </a:r>
            <a:r>
              <a:rPr lang="en-GB" dirty="0">
                <a:solidFill>
                  <a:srgbClr val="1F497D"/>
                </a:solidFill>
                <a:ea typeface="ＭＳ 明朝"/>
              </a:rPr>
              <a:t>causes of malnutrition </a:t>
            </a:r>
            <a:r>
              <a:rPr lang="en-GB" dirty="0" smtClean="0">
                <a:solidFill>
                  <a:srgbClr val="1F497D"/>
                </a:solidFill>
                <a:ea typeface="ＭＳ 明朝"/>
              </a:rPr>
              <a:t>not understood or addressed</a:t>
            </a:r>
            <a:endParaRPr lang="en-GB" b="1" i="0" u="none" strike="noStrike" baseline="0" dirty="0" smtClean="0">
              <a:solidFill>
                <a:srgbClr val="1F497D"/>
              </a:solidFill>
              <a:latin typeface="Tahoma"/>
              <a:ea typeface="ＭＳ 明朝"/>
            </a:endParaRPr>
          </a:p>
        </p:txBody>
      </p:sp>
      <p:sp>
        <p:nvSpPr>
          <p:cNvPr id="4" name="Content Placeholder 3"/>
          <p:cNvSpPr>
            <a:spLocks noGrp="1"/>
          </p:cNvSpPr>
          <p:nvPr>
            <p:ph idx="1"/>
          </p:nvPr>
        </p:nvSpPr>
        <p:spPr>
          <a:xfrm>
            <a:off x="457200" y="1340442"/>
            <a:ext cx="3369187" cy="4785722"/>
          </a:xfrm>
        </p:spPr>
        <p:txBody>
          <a:bodyPr/>
          <a:lstStyle/>
          <a:p>
            <a:pPr algn="l"/>
            <a:r>
              <a:rPr lang="en-GB" sz="2400" dirty="0"/>
              <a:t>The underlying causes of malnutrition in the affected population are not understood or addressed</a:t>
            </a:r>
            <a:r>
              <a:rPr lang="en-GB" sz="2400" dirty="0" smtClean="0"/>
              <a:t>.</a:t>
            </a:r>
            <a:endParaRPr lang="en-GB" sz="2400"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pic>
        <p:nvPicPr>
          <p:cNvPr id="3" name="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5766" y="1445439"/>
            <a:ext cx="4567817" cy="3045211"/>
          </a:xfrm>
          <a:prstGeom prst="rect">
            <a:avLst/>
          </a:prstGeom>
        </p:spPr>
      </p:pic>
      <p:sp>
        <p:nvSpPr>
          <p:cNvPr id="6" name="TextBox 5"/>
          <p:cNvSpPr txBox="1"/>
          <p:nvPr/>
        </p:nvSpPr>
        <p:spPr>
          <a:xfrm>
            <a:off x="6566449" y="4625451"/>
            <a:ext cx="1947134" cy="230832"/>
          </a:xfrm>
          <a:prstGeom prst="rect">
            <a:avLst/>
          </a:prstGeom>
          <a:noFill/>
        </p:spPr>
        <p:txBody>
          <a:bodyPr wrap="square" rtlCol="0">
            <a:spAutoFit/>
          </a:bodyPr>
          <a:lstStyle/>
          <a:p>
            <a:pPr algn="r"/>
            <a:r>
              <a:rPr lang="en-GB" sz="900" i="1" dirty="0">
                <a:latin typeface="Tahoma"/>
                <a:ea typeface="ヒラギノ角ゴ Pro W3" charset="0"/>
                <a:cs typeface="Tahoma"/>
              </a:rPr>
              <a:t>Daniel</a:t>
            </a:r>
            <a:r>
              <a:rPr lang="en-GB" sz="900" dirty="0">
                <a:latin typeface="Tahoma"/>
                <a:cs typeface="Tahoma"/>
              </a:rPr>
              <a:t> </a:t>
            </a:r>
            <a:r>
              <a:rPr lang="en-GB" sz="900" i="1" dirty="0" err="1" smtClean="0">
                <a:latin typeface="Tahoma"/>
                <a:ea typeface="ヒラギノ角ゴ Pro W3" charset="0"/>
                <a:cs typeface="Tahoma"/>
              </a:rPr>
              <a:t>Cima</a:t>
            </a:r>
            <a:r>
              <a:rPr lang="en-GB" sz="900" i="1" dirty="0" smtClean="0">
                <a:latin typeface="Tahoma"/>
                <a:ea typeface="ヒラギノ角ゴ Pro W3" charset="0"/>
                <a:cs typeface="Tahoma"/>
              </a:rPr>
              <a:t>/IFRC </a:t>
            </a:r>
            <a:endParaRPr lang="en-GB" sz="900" i="1" dirty="0">
              <a:latin typeface="Tahoma"/>
              <a:ea typeface="ヒラギノ角ゴ Pro W3" charset="0"/>
              <a:cs typeface="Tahoma"/>
            </a:endParaRPr>
          </a:p>
        </p:txBody>
      </p:sp>
    </p:spTree>
    <p:extLst>
      <p:ext uri="{BB962C8B-B14F-4D97-AF65-F5344CB8AC3E}">
        <p14:creationId xmlns:p14="http://schemas.microsoft.com/office/powerpoint/2010/main" val="21495125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i="0" u="none" strike="noStrike" baseline="0" dirty="0" smtClean="0">
                <a:solidFill>
                  <a:srgbClr val="1F497D"/>
                </a:solidFill>
                <a:latin typeface="Tahoma"/>
                <a:ea typeface="ＭＳ 明朝"/>
              </a:rPr>
              <a:t>Conceptual </a:t>
            </a:r>
            <a:r>
              <a:rPr lang="en-GB" dirty="0">
                <a:solidFill>
                  <a:srgbClr val="1F497D"/>
                </a:solidFill>
                <a:ea typeface="ＭＳ 明朝"/>
              </a:rPr>
              <a:t>framework of the causes of </a:t>
            </a:r>
            <a:r>
              <a:rPr lang="en-GB" dirty="0" smtClean="0">
                <a:solidFill>
                  <a:srgbClr val="1F497D"/>
                </a:solidFill>
                <a:ea typeface="ＭＳ 明朝"/>
              </a:rPr>
              <a:t>undernutrition</a:t>
            </a:r>
            <a:endParaRPr lang="en-GB" b="1" i="0" u="none" strike="noStrike" baseline="0" dirty="0" smtClean="0">
              <a:solidFill>
                <a:srgbClr val="1F497D"/>
              </a:solidFill>
              <a:ea typeface="ＭＳ 明朝"/>
            </a:endParaRPr>
          </a:p>
        </p:txBody>
      </p:sp>
      <p:pic>
        <p:nvPicPr>
          <p:cNvPr id="6" name="Picture 5" descr=" Figure 8 page 142.pd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1545" y="1081760"/>
            <a:ext cx="7132143" cy="5796642"/>
          </a:xfrm>
          <a:prstGeom prst="rect">
            <a:avLst/>
          </a:prstGeom>
        </p:spPr>
      </p:pic>
    </p:spTree>
    <p:extLst>
      <p:ext uri="{BB962C8B-B14F-4D97-AF65-F5344CB8AC3E}">
        <p14:creationId xmlns:p14="http://schemas.microsoft.com/office/powerpoint/2010/main" val="30927807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3: Standardised food baskets are not nutritionally adequate for everyone</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428562" y="1389049"/>
            <a:ext cx="6300000" cy="4070215"/>
          </a:xfrm>
          <a:prstGeom prst="rect">
            <a:avLst/>
          </a:prstGeom>
        </p:spPr>
      </p:pic>
      <p:sp>
        <p:nvSpPr>
          <p:cNvPr id="8" name="TextBox 7"/>
          <p:cNvSpPr txBox="1"/>
          <p:nvPr/>
        </p:nvSpPr>
        <p:spPr>
          <a:xfrm>
            <a:off x="6038676" y="5537677"/>
            <a:ext cx="1689886" cy="230832"/>
          </a:xfrm>
          <a:prstGeom prst="rect">
            <a:avLst/>
          </a:prstGeom>
          <a:noFill/>
        </p:spPr>
        <p:txBody>
          <a:bodyPr wrap="square" rtlCol="0">
            <a:spAutoFit/>
          </a:bodyPr>
          <a:lstStyle/>
          <a:p>
            <a:pPr algn="r"/>
            <a:r>
              <a:rPr lang="fr-CH" sz="900" i="1" dirty="0">
                <a:latin typeface="Tahoma"/>
                <a:ea typeface="ヒラギノ角ゴ Pro W3" charset="0"/>
                <a:cs typeface="Tahoma"/>
              </a:rPr>
              <a:t>IFRC/</a:t>
            </a:r>
            <a:r>
              <a:rPr lang="en-GB" sz="900" i="1" dirty="0">
                <a:latin typeface="Tahoma"/>
                <a:ea typeface="ヒラギノ角ゴ Pro W3" charset="0"/>
                <a:cs typeface="Tahoma"/>
              </a:rPr>
              <a:t>Yoshi Shimizu  </a:t>
            </a:r>
          </a:p>
        </p:txBody>
      </p:sp>
    </p:spTree>
    <p:extLst>
      <p:ext uri="{BB962C8B-B14F-4D97-AF65-F5344CB8AC3E}">
        <p14:creationId xmlns:p14="http://schemas.microsoft.com/office/powerpoint/2010/main" val="926974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Daily energy requirements</a:t>
            </a:r>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graphicFrame>
        <p:nvGraphicFramePr>
          <p:cNvPr id="14" name="Object 13"/>
          <p:cNvGraphicFramePr>
            <a:graphicFrameLocks noChangeAspect="1"/>
          </p:cNvGraphicFramePr>
          <p:nvPr>
            <p:extLst>
              <p:ext uri="{D42A27DB-BD31-4B8C-83A1-F6EECF244321}">
                <p14:modId xmlns:p14="http://schemas.microsoft.com/office/powerpoint/2010/main" val="93566066"/>
              </p:ext>
            </p:extLst>
          </p:nvPr>
        </p:nvGraphicFramePr>
        <p:xfrm>
          <a:off x="1492610" y="1499811"/>
          <a:ext cx="6155605" cy="3877428"/>
        </p:xfrm>
        <a:graphic>
          <a:graphicData uri="http://schemas.openxmlformats.org/presentationml/2006/ole">
            <mc:AlternateContent xmlns:mc="http://schemas.openxmlformats.org/markup-compatibility/2006">
              <mc:Choice xmlns:v="urn:schemas-microsoft-com:vml" Requires="v">
                <p:oleObj spid="_x0000_s3160" name="Document" r:id="rId3" imgW="5181600" imgH="3263900" progId="Word.Document.12">
                  <p:embed/>
                </p:oleObj>
              </mc:Choice>
              <mc:Fallback>
                <p:oleObj name="Document" r:id="rId3" imgW="5181600" imgH="3263900" progId="Word.Document.12">
                  <p:embed/>
                  <p:pic>
                    <p:nvPicPr>
                      <p:cNvPr id="0" name=""/>
                      <p:cNvPicPr/>
                      <p:nvPr/>
                    </p:nvPicPr>
                    <p:blipFill>
                      <a:blip r:embed="rId4"/>
                      <a:stretch>
                        <a:fillRect/>
                      </a:stretch>
                    </p:blipFill>
                    <p:spPr>
                      <a:xfrm>
                        <a:off x="1492610" y="1499811"/>
                        <a:ext cx="6155605" cy="3877428"/>
                      </a:xfrm>
                      <a:prstGeom prst="rect">
                        <a:avLst/>
                      </a:prstGeom>
                    </p:spPr>
                  </p:pic>
                </p:oleObj>
              </mc:Fallback>
            </mc:AlternateContent>
          </a:graphicData>
        </a:graphic>
      </p:graphicFrame>
      <p:sp>
        <p:nvSpPr>
          <p:cNvPr id="15" name="Rectangle 13"/>
          <p:cNvSpPr>
            <a:spLocks noChangeArrowheads="1"/>
          </p:cNvSpPr>
          <p:nvPr/>
        </p:nvSpPr>
        <p:spPr bwMode="auto">
          <a:xfrm>
            <a:off x="3265097" y="5335630"/>
            <a:ext cx="4166982" cy="243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none" lIns="90488" tIns="44450" rIns="90488" bIns="44450">
            <a:spAutoFit/>
          </a:bodyPr>
          <a:lstStyle/>
          <a:p>
            <a:pPr algn="r"/>
            <a:r>
              <a:rPr lang="en-US" sz="1000" i="1" dirty="0">
                <a:latin typeface="Tahoma"/>
                <a:cs typeface="Tahoma"/>
              </a:rPr>
              <a:t>Based on WHO technical Report No. 724 and UN Pop. Data, mid 1995</a:t>
            </a:r>
          </a:p>
        </p:txBody>
      </p:sp>
    </p:spTree>
    <p:extLst>
      <p:ext uri="{BB962C8B-B14F-4D97-AF65-F5344CB8AC3E}">
        <p14:creationId xmlns:p14="http://schemas.microsoft.com/office/powerpoint/2010/main" val="38657155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4: Administration of selective feeding programmes</a:t>
            </a:r>
          </a:p>
        </p:txBody>
      </p:sp>
      <p:sp>
        <p:nvSpPr>
          <p:cNvPr id="4" name="Content Placeholder 3"/>
          <p:cNvSpPr>
            <a:spLocks noGrp="1"/>
          </p:cNvSpPr>
          <p:nvPr>
            <p:ph idx="1"/>
          </p:nvPr>
        </p:nvSpPr>
        <p:spPr>
          <a:xfrm>
            <a:off x="457201" y="1340442"/>
            <a:ext cx="3238090" cy="4785722"/>
          </a:xfrm>
        </p:spPr>
        <p:txBody>
          <a:bodyPr/>
          <a:lstStyle/>
          <a:p>
            <a:r>
              <a:rPr lang="en-GB" dirty="0"/>
              <a:t>It is difficult to determine and administer the starting and stopping of selective feeding programmes for the severely </a:t>
            </a:r>
            <a:r>
              <a:rPr lang="en-GB" dirty="0" smtClean="0"/>
              <a:t>malnourished.</a:t>
            </a:r>
            <a:endParaRPr lang="en-GB" dirty="0"/>
          </a:p>
        </p:txBody>
      </p:sp>
      <p:sp>
        <p:nvSpPr>
          <p:cNvPr id="5" name="Footer Placeholder 3"/>
          <p:cNvSpPr>
            <a:spLocks noGrp="1"/>
          </p:cNvSpPr>
          <p:nvPr>
            <p:ph type="ftr" sz="quarter" idx="3"/>
          </p:nvPr>
        </p:nvSpPr>
        <p:spPr/>
        <p:txBody>
          <a:bodyPr/>
          <a:lstStyle/>
          <a:p>
            <a:r>
              <a:rPr lang="en-GB" dirty="0" smtClean="0"/>
              <a:t>Module A15 – Sphere technical chapter on food security and nutrition</a:t>
            </a:r>
          </a:p>
          <a:p>
            <a:r>
              <a:rPr lang="en-GB" dirty="0" smtClean="0"/>
              <a:t>Sphere Training Package 2015</a:t>
            </a:r>
          </a:p>
        </p:txBody>
      </p:sp>
      <p:sp>
        <p:nvSpPr>
          <p:cNvPr id="8" name="Text Box 4"/>
          <p:cNvSpPr txBox="1">
            <a:spLocks noChangeArrowheads="1"/>
          </p:cNvSpPr>
          <p:nvPr/>
        </p:nvSpPr>
        <p:spPr bwMode="auto">
          <a:xfrm>
            <a:off x="6650063" y="4535699"/>
            <a:ext cx="1928583"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spcBef>
                <a:spcPts val="500"/>
              </a:spcBef>
              <a:spcAft>
                <a:spcPts val="500"/>
              </a:spcAft>
            </a:pPr>
            <a:r>
              <a:rPr lang="en-GB" sz="900" i="1" dirty="0">
                <a:latin typeface="Tahoma"/>
                <a:cs typeface="Tahoma"/>
              </a:rPr>
              <a:t>CICR/GASSMANN, Thierry </a:t>
            </a:r>
            <a:r>
              <a:rPr lang="en-GB" sz="900" dirty="0">
                <a:latin typeface="Tahoma"/>
                <a:cs typeface="Tahoma"/>
              </a:rPr>
              <a:t> </a:t>
            </a:r>
            <a:endParaRPr lang="en-GB" sz="900" i="1" dirty="0">
              <a:latin typeface="Tahoma"/>
              <a:cs typeface="Tahoma"/>
            </a:endParaRPr>
          </a:p>
        </p:txBody>
      </p:sp>
      <p:pic>
        <p:nvPicPr>
          <p:cNvPr id="6" name="Picture 5"/>
          <p:cNvPicPr>
            <a:picLocks noChangeAspect="1"/>
          </p:cNvPicPr>
          <p:nvPr/>
        </p:nvPicPr>
        <p:blipFill>
          <a:blip r:embed="rId3"/>
          <a:stretch>
            <a:fillRect/>
          </a:stretch>
        </p:blipFill>
        <p:spPr>
          <a:xfrm>
            <a:off x="4088581" y="1436106"/>
            <a:ext cx="4490065" cy="3013148"/>
          </a:xfrm>
          <a:prstGeom prst="rect">
            <a:avLst/>
          </a:prstGeom>
        </p:spPr>
      </p:pic>
    </p:spTree>
    <p:extLst>
      <p:ext uri="{BB962C8B-B14F-4D97-AF65-F5344CB8AC3E}">
        <p14:creationId xmlns:p14="http://schemas.microsoft.com/office/powerpoint/2010/main" val="898446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0"/>
            <a:r>
              <a:rPr lang="en-GB" b="1" i="0" u="none" strike="noStrike" baseline="0" dirty="0" smtClean="0">
                <a:solidFill>
                  <a:srgbClr val="1F497D"/>
                </a:solidFill>
                <a:latin typeface="Tahoma"/>
                <a:ea typeface="ＭＳ 明朝"/>
              </a:rPr>
              <a:t>Problem 5: Micronutrient deficiencies</a:t>
            </a:r>
          </a:p>
        </p:txBody>
      </p:sp>
      <p:sp>
        <p:nvSpPr>
          <p:cNvPr id="4" name="Content Placeholder 3"/>
          <p:cNvSpPr>
            <a:spLocks noGrp="1"/>
          </p:cNvSpPr>
          <p:nvPr>
            <p:ph idx="1"/>
          </p:nvPr>
        </p:nvSpPr>
        <p:spPr>
          <a:xfrm>
            <a:off x="457200" y="1340442"/>
            <a:ext cx="4330235" cy="2459618"/>
          </a:xfrm>
        </p:spPr>
        <p:txBody>
          <a:bodyPr/>
          <a:lstStyle/>
          <a:p>
            <a:r>
              <a:rPr lang="en-GB" dirty="0"/>
              <a:t>Normally diverse food sources are replaced by standard rations resulting in severe micronutrient deficiencies, even when overall calorie requirements are met</a:t>
            </a:r>
            <a:r>
              <a:rPr lang="en-GB" dirty="0" smtClean="0"/>
              <a:t>.</a:t>
            </a:r>
            <a:endParaRPr lang="en-GB" dirty="0"/>
          </a:p>
        </p:txBody>
      </p:sp>
      <p:sp>
        <p:nvSpPr>
          <p:cNvPr id="5" name="Footer Placeholder 3"/>
          <p:cNvSpPr>
            <a:spLocks noGrp="1"/>
          </p:cNvSpPr>
          <p:nvPr>
            <p:ph type="ftr" sz="quarter" idx="3"/>
          </p:nvPr>
        </p:nvSpPr>
        <p:spPr>
          <a:xfrm>
            <a:off x="457198" y="6380737"/>
            <a:ext cx="6072099" cy="365125"/>
          </a:xfrm>
        </p:spPr>
        <p:txBody>
          <a:bodyPr/>
          <a:lstStyle/>
          <a:p>
            <a:r>
              <a:rPr lang="en-GB" dirty="0" smtClean="0"/>
              <a:t>Module A15 – Sphere technical chapter on food security and nutrition</a:t>
            </a:r>
          </a:p>
          <a:p>
            <a:r>
              <a:rPr lang="en-GB" dirty="0" smtClean="0"/>
              <a:t>Sphere Training Package 2015</a:t>
            </a:r>
          </a:p>
        </p:txBody>
      </p:sp>
      <p:pic>
        <p:nvPicPr>
          <p:cNvPr id="7" name="Picture 6"/>
          <p:cNvPicPr>
            <a:picLocks noChangeAspect="1"/>
          </p:cNvPicPr>
          <p:nvPr/>
        </p:nvPicPr>
        <p:blipFill>
          <a:blip r:embed="rId2"/>
          <a:stretch>
            <a:fillRect/>
          </a:stretch>
        </p:blipFill>
        <p:spPr>
          <a:xfrm>
            <a:off x="5477399" y="1491642"/>
            <a:ext cx="2946400" cy="2159000"/>
          </a:xfrm>
          <a:prstGeom prst="rect">
            <a:avLst/>
          </a:prstGeom>
        </p:spPr>
      </p:pic>
      <p:sp>
        <p:nvSpPr>
          <p:cNvPr id="8" name="Text Box 7"/>
          <p:cNvSpPr txBox="1">
            <a:spLocks noChangeArrowheads="1"/>
          </p:cNvSpPr>
          <p:nvPr/>
        </p:nvSpPr>
        <p:spPr bwMode="auto">
          <a:xfrm>
            <a:off x="5257298" y="3701042"/>
            <a:ext cx="3166501"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Times New Roman" charset="0"/>
                <a:ea typeface="ヒラギノ角ゴ Pro W3" charset="0"/>
              </a:defRPr>
            </a:lvl1pPr>
            <a:lvl2pPr>
              <a:defRPr sz="2800">
                <a:solidFill>
                  <a:schemeClr val="tx1"/>
                </a:solidFill>
                <a:latin typeface="Times New Roman" charset="0"/>
                <a:ea typeface="ヒラギノ角ゴ Pro W3" charset="0"/>
              </a:defRPr>
            </a:lvl2pPr>
            <a:lvl3pPr>
              <a:defRPr sz="2400">
                <a:solidFill>
                  <a:schemeClr val="tx1"/>
                </a:solidFill>
                <a:latin typeface="Times New Roman" charset="0"/>
                <a:ea typeface="ヒラギノ角ゴ Pro W3" charset="0"/>
              </a:defRPr>
            </a:lvl3pPr>
            <a:lvl4pPr>
              <a:defRPr sz="2000">
                <a:solidFill>
                  <a:schemeClr val="tx1"/>
                </a:solidFill>
                <a:latin typeface="Times New Roman" charset="0"/>
                <a:ea typeface="ヒラギノ角ゴ Pro W3" charset="0"/>
              </a:defRPr>
            </a:lvl4pPr>
            <a:lvl5pPr>
              <a:defRPr sz="2000">
                <a:solidFill>
                  <a:schemeClr val="tx1"/>
                </a:solidFill>
                <a:latin typeface="Times New Roman" charset="0"/>
                <a:ea typeface="ヒラギノ角ゴ Pro W3" charset="0"/>
              </a:defRPr>
            </a:lvl5pPr>
            <a:lvl6pPr>
              <a:defRPr sz="2000">
                <a:solidFill>
                  <a:schemeClr val="tx1"/>
                </a:solidFill>
                <a:latin typeface="Times New Roman" charset="0"/>
                <a:ea typeface="ヒラギノ角ゴ Pro W3" charset="0"/>
              </a:defRPr>
            </a:lvl6pPr>
            <a:lvl7pPr>
              <a:defRPr sz="2000">
                <a:solidFill>
                  <a:schemeClr val="tx1"/>
                </a:solidFill>
                <a:latin typeface="Times New Roman" charset="0"/>
                <a:ea typeface="ヒラギノ角ゴ Pro W3" charset="0"/>
              </a:defRPr>
            </a:lvl7pPr>
            <a:lvl8pPr>
              <a:defRPr sz="2000">
                <a:solidFill>
                  <a:schemeClr val="tx1"/>
                </a:solidFill>
                <a:latin typeface="Times New Roman" charset="0"/>
                <a:ea typeface="ヒラギノ角ゴ Pro W3" charset="0"/>
              </a:defRPr>
            </a:lvl8pPr>
            <a:lvl9pPr>
              <a:defRPr sz="2000">
                <a:solidFill>
                  <a:schemeClr val="tx1"/>
                </a:solidFill>
                <a:latin typeface="Times New Roman" charset="0"/>
                <a:ea typeface="ヒラギノ角ゴ Pro W3" charset="0"/>
              </a:defRPr>
            </a:lvl9pPr>
          </a:lstStyle>
          <a:p>
            <a:pPr algn="r"/>
            <a:r>
              <a:rPr lang="en-US" sz="900" i="1" dirty="0">
                <a:latin typeface="Tahoma"/>
                <a:cs typeface="Tahoma"/>
              </a:rPr>
              <a:t> Signs of </a:t>
            </a:r>
            <a:r>
              <a:rPr lang="en-US" sz="900" i="1" dirty="0" smtClean="0">
                <a:latin typeface="Tahoma"/>
                <a:cs typeface="Tahoma"/>
              </a:rPr>
              <a:t>Scurvy. www.healthcentral.com</a:t>
            </a:r>
            <a:endParaRPr lang="en-US" sz="900" i="1" dirty="0">
              <a:latin typeface="Tahoma"/>
              <a:cs typeface="Tahoma"/>
            </a:endParaRPr>
          </a:p>
        </p:txBody>
      </p:sp>
    </p:spTree>
    <p:extLst>
      <p:ext uri="{BB962C8B-B14F-4D97-AF65-F5344CB8AC3E}">
        <p14:creationId xmlns:p14="http://schemas.microsoft.com/office/powerpoint/2010/main" val="3207596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6686</TotalTime>
  <Words>2089</Words>
  <Application>Microsoft Office PowerPoint</Application>
  <PresentationFormat>On-screen Show (4:3)</PresentationFormat>
  <Paragraphs>208</Paragraphs>
  <Slides>29</Slides>
  <Notes>17</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9" baseType="lpstr">
      <vt:lpstr>ＭＳ 明朝</vt:lpstr>
      <vt:lpstr>Arial</vt:lpstr>
      <vt:lpstr>Calibri</vt:lpstr>
      <vt:lpstr>Lucida Grande</vt:lpstr>
      <vt:lpstr>Lucida Sans Regular</vt:lpstr>
      <vt:lpstr>Tahoma</vt:lpstr>
      <vt:lpstr>Times New Roman</vt:lpstr>
      <vt:lpstr>ヒラギノ角ゴ Pro W3</vt:lpstr>
      <vt:lpstr>Sphere</vt:lpstr>
      <vt:lpstr>Document</vt:lpstr>
      <vt:lpstr>PowerPoint Presentation</vt:lpstr>
      <vt:lpstr>Problem 1: Undernutrition</vt:lpstr>
      <vt:lpstr>A vicious cycle</vt:lpstr>
      <vt:lpstr>Problem 2: Underlying causes of malnutrition not understood or addressed</vt:lpstr>
      <vt:lpstr>Conceptual framework of the causes of undernutrition</vt:lpstr>
      <vt:lpstr>Problem 3: Standardised food baskets are not nutritionally adequate for everyone</vt:lpstr>
      <vt:lpstr>Daily energy requirements</vt:lpstr>
      <vt:lpstr>Problem 4: Administration of selective feeding programmes</vt:lpstr>
      <vt:lpstr>Problem 5: Micronutrient deficiencies</vt:lpstr>
      <vt:lpstr>Problem 6: Mismatch of food types</vt:lpstr>
      <vt:lpstr>Problem 7: Design of supplementary feeding programmes</vt:lpstr>
      <vt:lpstr>Problem 8: Poor accountability and control</vt:lpstr>
      <vt:lpstr>Problem 9: Self-sufficiency</vt:lpstr>
      <vt:lpstr>Problem 10: Loss, waste, and spoilage</vt:lpstr>
      <vt:lpstr>Problem 11: Targeting to specific need</vt:lpstr>
      <vt:lpstr>Problem 12: Difficult logistics for delivery</vt:lpstr>
      <vt:lpstr>Problem 13: Long-term impact of food distribution programmes</vt:lpstr>
      <vt:lpstr>Problem 14: No ‘control’ over distributed items</vt:lpstr>
      <vt:lpstr>Problem 15: Failure to target at-risk groups</vt:lpstr>
      <vt:lpstr>The relationships between the components of the Sphere handbook</vt:lpstr>
      <vt:lpstr>Visualising some food security and nutrition indicators and guidance notes</vt:lpstr>
      <vt:lpstr>Management of acute malnutrition and micronutrient deficiencies</vt:lpstr>
      <vt:lpstr>Food security</vt:lpstr>
      <vt:lpstr>Nutritional guidelines and standards</vt:lpstr>
      <vt:lpstr>Variation in individual need for calories</vt:lpstr>
      <vt:lpstr>Which people have the greatest needs?</vt:lpstr>
      <vt:lpstr>So, what is the major food item?</vt:lpstr>
      <vt:lpstr>The four main areas of the Sphere Standards relating to food food are critical – and highly interlinked</vt:lpstr>
      <vt:lpstr>Remember!</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437</cp:revision>
  <dcterms:created xsi:type="dcterms:W3CDTF">2014-12-22T15:37:12Z</dcterms:created>
  <dcterms:modified xsi:type="dcterms:W3CDTF">2015-02-20T17:50:16Z</dcterms:modified>
</cp:coreProperties>
</file>