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3"/>
  </p:notesMasterIdLst>
  <p:handoutMasterIdLst>
    <p:handoutMasterId r:id="rId44"/>
  </p:handout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93" r:id="rId18"/>
    <p:sldId id="294" r:id="rId19"/>
    <p:sldId id="274" r:id="rId20"/>
    <p:sldId id="275" r:id="rId21"/>
    <p:sldId id="295" r:id="rId22"/>
    <p:sldId id="276" r:id="rId23"/>
    <p:sldId id="277" r:id="rId24"/>
    <p:sldId id="278" r:id="rId25"/>
    <p:sldId id="279" r:id="rId26"/>
    <p:sldId id="280" r:id="rId27"/>
    <p:sldId id="281" r:id="rId28"/>
    <p:sldId id="282" r:id="rId29"/>
    <p:sldId id="283" r:id="rId30"/>
    <p:sldId id="284" r:id="rId31"/>
    <p:sldId id="285" r:id="rId32"/>
    <p:sldId id="296" r:id="rId33"/>
    <p:sldId id="286" r:id="rId34"/>
    <p:sldId id="287" r:id="rId35"/>
    <p:sldId id="297" r:id="rId36"/>
    <p:sldId id="288" r:id="rId37"/>
    <p:sldId id="289" r:id="rId38"/>
    <p:sldId id="290" r:id="rId39"/>
    <p:sldId id="291" r:id="rId40"/>
    <p:sldId id="292" r:id="rId41"/>
    <p:sldId id="298"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guide id="3" orient="horz" pos="216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8FC4"/>
    <a:srgbClr val="004386"/>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956" autoAdjust="0"/>
  </p:normalViewPr>
  <p:slideViewPr>
    <p:cSldViewPr snapToGrid="0" snapToObjects="1" showGuides="1">
      <p:cViewPr varScale="1">
        <p:scale>
          <a:sx n="93" d="100"/>
          <a:sy n="93" d="100"/>
        </p:scale>
        <p:origin x="1518" y="84"/>
      </p:cViewPr>
      <p:guideLst>
        <p:guide orient="horz" pos="2160"/>
        <p:guide pos="2879"/>
        <p:guide orient="horz" pos="2166"/>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t>2/20/2015</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t>‹#›</a:t>
            </a:fld>
            <a:endParaRPr lang="en-GB" dirty="0"/>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t>2/20/2015</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t>‹#›</a:t>
            </a:fld>
            <a:endParaRPr lang="en-GB" dirty="0"/>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a:t>
            </a:fld>
            <a:endParaRPr lang="en-GB" dirty="0"/>
          </a:p>
        </p:txBody>
      </p:sp>
    </p:spTree>
    <p:extLst>
      <p:ext uri="{BB962C8B-B14F-4D97-AF65-F5344CB8AC3E}">
        <p14:creationId xmlns:p14="http://schemas.microsoft.com/office/powerpoint/2010/main" val="3225538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Care should be used in the application of the Guidance note calling for 45m2 per person for a camp site. The number as a guide is only to be used in the initial instance of allocating land for a site to be developed into a camp. In practice each person does not receive 45m2 for their own use as this planning figure includes all of the land required for roads, circulation areas, paths, public administrative and service areas as well as the individual plots for each family’s shelter. The result is that a camp can be planned using this figure that is not overcrowded, and allows for incorporation of all required support services. Once the site is obtained, the figure can also be used to advise planners how many people should be settled at a particular site, however it has no bearing on the final details of the site planning or the amount of land allocated for each individual person or family. In short, it is a gross planning figure only to be used for obtaining a site big enough to plan an adequate camp for a given population size.</a:t>
            </a:r>
          </a:p>
          <a:p>
            <a:endParaRPr lang="en-GB" dirty="0" smtClean="0"/>
          </a:p>
          <a:p>
            <a:r>
              <a:rPr lang="en-GB" dirty="0" smtClean="0"/>
              <a:t>Many people are ‘blind’ to the actual reality of these kinds of planning numbers. You can illustrate the area of 45m2 in a classroom space or out of doors with a simple measuring tape. Ask 4 participants to act as ‘corner posts’, and use a meter tape to place them at the four corners of a rectangle 5m wide by 9 meters long. This area </a:t>
            </a:r>
            <a:r>
              <a:rPr lang="en-GB" smtClean="0"/>
              <a:t>is 45 m</a:t>
            </a:r>
            <a:r>
              <a:rPr lang="en-GB" baseline="30000" smtClean="0"/>
              <a:t>2</a:t>
            </a:r>
            <a:r>
              <a:rPr lang="en-GB" smtClean="0"/>
              <a:t>.</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20</a:t>
            </a:fld>
            <a:endParaRPr lang="en-GB" dirty="0"/>
          </a:p>
        </p:txBody>
      </p:sp>
    </p:spTree>
    <p:extLst>
      <p:ext uri="{BB962C8B-B14F-4D97-AF65-F5344CB8AC3E}">
        <p14:creationId xmlns:p14="http://schemas.microsoft.com/office/powerpoint/2010/main" val="1839883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21</a:t>
            </a:fld>
            <a:endParaRPr lang="en-GB" dirty="0"/>
          </a:p>
        </p:txBody>
      </p:sp>
    </p:spTree>
    <p:extLst>
      <p:ext uri="{BB962C8B-B14F-4D97-AF65-F5344CB8AC3E}">
        <p14:creationId xmlns:p14="http://schemas.microsoft.com/office/powerpoint/2010/main" val="1839883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23</a:t>
            </a:fld>
            <a:endParaRPr lang="en-GB" dirty="0"/>
          </a:p>
        </p:txBody>
      </p:sp>
    </p:spTree>
    <p:extLst>
      <p:ext uri="{BB962C8B-B14F-4D97-AF65-F5344CB8AC3E}">
        <p14:creationId xmlns:p14="http://schemas.microsoft.com/office/powerpoint/2010/main" val="2557841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presentation on ‘the building block approach’ is important because much of the camp planning guidance provided in Sphere is based on this model, although it is not specifically presented in the text. </a:t>
            </a:r>
          </a:p>
          <a:p>
            <a:endParaRPr lang="en-GB" dirty="0" smtClean="0"/>
          </a:p>
          <a:p>
            <a:r>
              <a:rPr lang="en-GB" dirty="0" smtClean="0"/>
              <a:t>Note the standard about privacy as well, and challenge the group to think through ways to achieve this in a dense camp situation. Take time to walk the participants through the steps carefully. Note that the placement of latrines and water points are also in line with the Sphere indicators. Remind the group that this is only one solution and that the ‘building blocks’ that may be used to design a large camp are many and varied. This solution is designed to show an approach only, not a ‘one size fits all solution’. The arrangement of the clusters will depend on many factors such as family size, available shelter options and traditional shelter habits of the people.</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24</a:t>
            </a:fld>
            <a:endParaRPr lang="en-GB" dirty="0"/>
          </a:p>
        </p:txBody>
      </p:sp>
    </p:spTree>
    <p:extLst>
      <p:ext uri="{BB962C8B-B14F-4D97-AF65-F5344CB8AC3E}">
        <p14:creationId xmlns:p14="http://schemas.microsoft.com/office/powerpoint/2010/main" val="15248811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exercise dealing with distribution of plastic sheeting is very rich and should be carefully dissected after completion. </a:t>
            </a:r>
          </a:p>
          <a:p>
            <a:endParaRPr lang="en-GB" dirty="0" smtClean="0"/>
          </a:p>
          <a:p>
            <a:r>
              <a:rPr lang="en-GB" dirty="0" smtClean="0"/>
              <a:t>The message here is that math and sq. meters of plastic per person is only part of the story. The much more difficult and equally important part of shelter programs is the design of how to distribute materials in an equitable way when family sizes vary widely. The problem and the ‘textbook’ solution are provided at the end of this note. You may want to distribute the analysis to each of the participants after they work the exercise as a handout and explanation.</a:t>
            </a:r>
          </a:p>
          <a:p>
            <a:endParaRPr lang="en-GB" dirty="0" smtClean="0"/>
          </a:p>
          <a:p>
            <a:r>
              <a:rPr lang="en-GB" dirty="0" smtClean="0"/>
              <a:t>One possible solution to the problem is shown on the next slide.</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32</a:t>
            </a:fld>
            <a:endParaRPr lang="en-GB" dirty="0"/>
          </a:p>
        </p:txBody>
      </p:sp>
    </p:spTree>
    <p:extLst>
      <p:ext uri="{BB962C8B-B14F-4D97-AF65-F5344CB8AC3E}">
        <p14:creationId xmlns:p14="http://schemas.microsoft.com/office/powerpoint/2010/main" val="2438422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use of the « technical « indicators of 3.5m2 per person for shelter space is useful for this calculation. </a:t>
            </a:r>
          </a:p>
          <a:p>
            <a:r>
              <a:rPr lang="en-GB" dirty="0" smtClean="0"/>
              <a:t>The technical answer is described over the next several slides.</a:t>
            </a:r>
          </a:p>
          <a:p>
            <a:r>
              <a:rPr lang="en-GB" dirty="0" smtClean="0"/>
              <a:t> Remember that this is only one approach, and that there might be other appropriate solutions depending on the local norms and practices.</a:t>
            </a:r>
          </a:p>
          <a:p>
            <a:r>
              <a:rPr lang="en-GB" dirty="0" smtClean="0"/>
              <a:t>Other guidance is equally valuable such as involvement of the community, assessment of needs, and supporting local capacities…. Remember, no emergency operational response is purely ‘technical’. </a:t>
            </a:r>
          </a:p>
          <a:p>
            <a:r>
              <a:rPr lang="en-GB" dirty="0" smtClean="0"/>
              <a:t>Social and community norms are important as well as the maintaining of personal dignity and upholding the basic rights of those being assisted.</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33</a:t>
            </a:fld>
            <a:endParaRPr lang="en-GB" dirty="0"/>
          </a:p>
        </p:txBody>
      </p:sp>
    </p:spTree>
    <p:extLst>
      <p:ext uri="{BB962C8B-B14F-4D97-AF65-F5344CB8AC3E}">
        <p14:creationId xmlns:p14="http://schemas.microsoft.com/office/powerpoint/2010/main" val="6123154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slide groups the population into different groups that can be provided with shelter while trying to keep families together. This is only the first step, make sure that the participants agree that this grouping represents the facts from the original question.</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34</a:t>
            </a:fld>
            <a:endParaRPr lang="en-GB" dirty="0"/>
          </a:p>
        </p:txBody>
      </p:sp>
    </p:spTree>
    <p:extLst>
      <p:ext uri="{BB962C8B-B14F-4D97-AF65-F5344CB8AC3E}">
        <p14:creationId xmlns:p14="http://schemas.microsoft.com/office/powerpoint/2010/main" val="12164165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slide illustrates that the sheets of plastic, once made into shelters provide less area of coverage under roof than would be assumed by simply calculating the area of the plastic sheets flat.</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35</a:t>
            </a:fld>
            <a:endParaRPr lang="en-GB" dirty="0"/>
          </a:p>
        </p:txBody>
      </p:sp>
    </p:spTree>
    <p:extLst>
      <p:ext uri="{BB962C8B-B14F-4D97-AF65-F5344CB8AC3E}">
        <p14:creationId xmlns:p14="http://schemas.microsoft.com/office/powerpoint/2010/main" val="18025827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slide shows the logic of distribution of sheets to families based on average family size.</a:t>
            </a:r>
          </a:p>
          <a:p>
            <a:r>
              <a:rPr lang="en-GB" dirty="0" smtClean="0"/>
              <a:t> It also suggests grouping the soldiers into groups of 5. </a:t>
            </a:r>
          </a:p>
          <a:p>
            <a:r>
              <a:rPr lang="en-GB" dirty="0" smtClean="0"/>
              <a:t>Arguments could be made to make these groups larger or smaller, but this choice does meet the Sphere guidance. </a:t>
            </a:r>
          </a:p>
          <a:p>
            <a:r>
              <a:rPr lang="en-GB" dirty="0" smtClean="0"/>
              <a:t>The families of average 8 people receive 2 sheets of plastic in order to meet the minimum of 3.5 m</a:t>
            </a:r>
            <a:r>
              <a:rPr lang="en-GB" baseline="30000" dirty="0" smtClean="0"/>
              <a:t>2</a:t>
            </a:r>
            <a:r>
              <a:rPr lang="en-GB" dirty="0" smtClean="0"/>
              <a:t> per person.</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36</a:t>
            </a:fld>
            <a:endParaRPr lang="en-GB" dirty="0"/>
          </a:p>
        </p:txBody>
      </p:sp>
    </p:spTree>
    <p:extLst>
      <p:ext uri="{BB962C8B-B14F-4D97-AF65-F5344CB8AC3E}">
        <p14:creationId xmlns:p14="http://schemas.microsoft.com/office/powerpoint/2010/main" val="785818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short exercise asks participants to match typical shelter response strategies to different emergency situations.</a:t>
            </a:r>
          </a:p>
          <a:p>
            <a:r>
              <a:rPr lang="en-GB" dirty="0" smtClean="0"/>
              <a:t>There are 7 scenarios provided. Choose in advance the scenarios most appropriate to your context and allocate one scenario to each group of 3 to 5 participants.</a:t>
            </a:r>
          </a:p>
          <a:p>
            <a:r>
              <a:rPr lang="en-GB" dirty="0" smtClean="0"/>
              <a:t>Ask participants to follow the instructions on the handout.</a:t>
            </a:r>
          </a:p>
          <a:p>
            <a:r>
              <a:rPr lang="en-GB" dirty="0" smtClean="0"/>
              <a:t>Each team must pick a strategy from the list (the group should agree) and then illustrate how this strategy might be monitored and or evaluated using the indicators from the Site and Shelter Chapter of the Sphere handbook.</a:t>
            </a:r>
          </a:p>
          <a:p>
            <a:r>
              <a:rPr lang="en-GB" dirty="0" smtClean="0"/>
              <a:t>The group action will need to be quite quick and reporting format should be very brief.</a:t>
            </a:r>
          </a:p>
          <a:p>
            <a:r>
              <a:rPr lang="en-GB" dirty="0" smtClean="0"/>
              <a:t>The conclusion of this exercise is simply that not all emergencies require emergency tent camps.</a:t>
            </a:r>
          </a:p>
          <a:p>
            <a:r>
              <a:rPr lang="en-GB" dirty="0" smtClean="0"/>
              <a:t>The 2004 edition of the Sphere handbook carefully orients the reader to the different shelter strategies available and presents camps as only one of several different available strategies, to be pursued only after other solutions.</a:t>
            </a:r>
          </a:p>
        </p:txBody>
      </p:sp>
      <p:sp>
        <p:nvSpPr>
          <p:cNvPr id="4" name="Slide Number Placeholder 3"/>
          <p:cNvSpPr>
            <a:spLocks noGrp="1"/>
          </p:cNvSpPr>
          <p:nvPr>
            <p:ph type="sldNum" sz="quarter" idx="10"/>
          </p:nvPr>
        </p:nvSpPr>
        <p:spPr/>
        <p:txBody>
          <a:bodyPr/>
          <a:lstStyle/>
          <a:p>
            <a:fld id="{CB7D2CA1-D120-9748-B6F6-7C32249A9953}" type="slidenum">
              <a:rPr lang="en-GB" smtClean="0"/>
              <a:t>40</a:t>
            </a:fld>
            <a:endParaRPr lang="en-GB" dirty="0"/>
          </a:p>
        </p:txBody>
      </p:sp>
    </p:spTree>
    <p:extLst>
      <p:ext uri="{BB962C8B-B14F-4D97-AF65-F5344CB8AC3E}">
        <p14:creationId xmlns:p14="http://schemas.microsoft.com/office/powerpoint/2010/main" val="4255111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Even though shelter and site issues are complex and very contextually dependent, there do seem to be recurring problems and issues that site planners and emergency shelter program planners have learned from field experience. The Sphere materials in this chapter represent some of the more agreed-upon findings from many situations around the world.</a:t>
            </a:r>
          </a:p>
          <a:p>
            <a:endParaRPr lang="en-GB" dirty="0" smtClean="0"/>
          </a:p>
          <a:p>
            <a:r>
              <a:rPr lang="en-GB" dirty="0" smtClean="0"/>
              <a:t>10 Problems with emergency</a:t>
            </a:r>
            <a:r>
              <a:rPr lang="en-GB" baseline="0" dirty="0" smtClean="0"/>
              <a:t> </a:t>
            </a:r>
            <a:r>
              <a:rPr lang="en-GB" dirty="0" smtClean="0"/>
              <a:t>settlements, camps, shelters, &amp; NFIs</a:t>
            </a:r>
          </a:p>
          <a:p>
            <a:endParaRPr lang="en-GB" dirty="0" smtClean="0"/>
          </a:p>
          <a:p>
            <a:r>
              <a:rPr lang="en-GB" dirty="0" smtClean="0"/>
              <a:t>1. No resources for site and shelter</a:t>
            </a:r>
          </a:p>
          <a:p>
            <a:r>
              <a:rPr lang="en-GB" dirty="0" smtClean="0"/>
              <a:t>2. Conflicts about location, priorities, and design</a:t>
            </a:r>
          </a:p>
          <a:p>
            <a:r>
              <a:rPr lang="en-GB" dirty="0" smtClean="0"/>
              <a:t>3. Exposure to elements while waiting for materials</a:t>
            </a:r>
          </a:p>
          <a:p>
            <a:r>
              <a:rPr lang="en-GB" dirty="0" smtClean="0"/>
              <a:t>4. Difficult site conditions</a:t>
            </a:r>
          </a:p>
          <a:p>
            <a:r>
              <a:rPr lang="en-GB" dirty="0" smtClean="0"/>
              <a:t>5. Short term solutions to long term problems</a:t>
            </a:r>
          </a:p>
          <a:p>
            <a:r>
              <a:rPr lang="en-GB" dirty="0" smtClean="0"/>
              <a:t>6. Constant site work</a:t>
            </a:r>
          </a:p>
          <a:p>
            <a:r>
              <a:rPr lang="en-GB" dirty="0" smtClean="0"/>
              <a:t>7. Overcrowding, spread of disease</a:t>
            </a:r>
          </a:p>
          <a:p>
            <a:r>
              <a:rPr lang="en-GB" dirty="0" smtClean="0"/>
              <a:t>8. Rape</a:t>
            </a:r>
          </a:p>
          <a:p>
            <a:r>
              <a:rPr lang="en-GB" dirty="0" smtClean="0"/>
              <a:t>9. Failure to build or occupy emergency shelter</a:t>
            </a:r>
          </a:p>
          <a:p>
            <a:r>
              <a:rPr lang="en-GB" dirty="0" smtClean="0"/>
              <a:t>10. Distributed items (NFI) are not used or don’t last</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a:t>
            </a:fld>
            <a:endParaRPr lang="en-GB" dirty="0"/>
          </a:p>
        </p:txBody>
      </p:sp>
    </p:spTree>
    <p:extLst>
      <p:ext uri="{BB962C8B-B14F-4D97-AF65-F5344CB8AC3E}">
        <p14:creationId xmlns:p14="http://schemas.microsoft.com/office/powerpoint/2010/main" val="132609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a:t>
            </a:r>
            <a:r>
              <a:rPr lang="fr-CH" baseline="0" dirty="0" smtClean="0"/>
              <a:t> </a:t>
            </a:r>
            <a:r>
              <a:rPr lang="fr-CH" baseline="0" dirty="0" err="1" smtClean="0"/>
              <a:t>caption</a:t>
            </a:r>
            <a:r>
              <a:rPr lang="fr-CH" baseline="0" dirty="0" smtClean="0"/>
              <a:t>: </a:t>
            </a:r>
            <a:r>
              <a:rPr lang="fr-CH" baseline="0" dirty="0" smtClean="0"/>
              <a:t>Iraq. 2014. </a:t>
            </a:r>
            <a:r>
              <a:rPr lang="en-GB" dirty="0" smtClean="0"/>
              <a:t>The </a:t>
            </a:r>
            <a:r>
              <a:rPr lang="en-GB" dirty="0" err="1" smtClean="0"/>
              <a:t>Khanke</a:t>
            </a:r>
            <a:r>
              <a:rPr lang="en-GB" dirty="0" smtClean="0"/>
              <a:t> IDP camp in Iraq’s </a:t>
            </a:r>
            <a:r>
              <a:rPr lang="en-GB" dirty="0" err="1" smtClean="0"/>
              <a:t>Dohuk</a:t>
            </a:r>
            <a:r>
              <a:rPr lang="en-GB" dirty="0" smtClean="0"/>
              <a:t> has become the home of more than one thousand Iraqi families who were forced to leave their towns and cities behind due to the worsening security situation.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3</a:t>
            </a:fld>
            <a:endParaRPr lang="en-GB" dirty="0"/>
          </a:p>
        </p:txBody>
      </p:sp>
    </p:spTree>
    <p:extLst>
      <p:ext uri="{BB962C8B-B14F-4D97-AF65-F5344CB8AC3E}">
        <p14:creationId xmlns:p14="http://schemas.microsoft.com/office/powerpoint/2010/main" val="1644288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Often different organizations provide different tents and shelter types.</a:t>
            </a:r>
          </a:p>
          <a:p>
            <a:r>
              <a:rPr lang="en-GB" dirty="0" smtClean="0"/>
              <a:t>Additionally many different organizations have very different approaches to providing emergency shelter. </a:t>
            </a:r>
          </a:p>
          <a:p>
            <a:r>
              <a:rPr lang="en-GB" dirty="0" smtClean="0"/>
              <a:t>While is it useful to discuss options and approaches, time lost in solving conflicts can sometimes slow down the overall response. Furthermore, when significantly different approaches and shelter types are provided to a single community, there may be conflict between those receiving materials perceived to be of greater value by the community and those receiving less.</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4</a:t>
            </a:fld>
            <a:endParaRPr lang="en-GB" dirty="0"/>
          </a:p>
        </p:txBody>
      </p:sp>
    </p:spTree>
    <p:extLst>
      <p:ext uri="{BB962C8B-B14F-4D97-AF65-F5344CB8AC3E}">
        <p14:creationId xmlns:p14="http://schemas.microsoft.com/office/powerpoint/2010/main" val="2767118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 </a:t>
            </a:r>
            <a:r>
              <a:rPr lang="en-GB" dirty="0" smtClean="0"/>
              <a:t>Typhoon Haiyan. Philippines. November 2013.</a:t>
            </a:r>
            <a:br>
              <a:rPr lang="en-GB" dirty="0" smtClean="0"/>
            </a:br>
            <a:r>
              <a:rPr lang="en-GB" dirty="0" smtClean="0"/>
              <a:t>A view of a village in Palo, Leyte, Philippines on 13 November 2013</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5</a:t>
            </a:fld>
            <a:endParaRPr lang="en-GB" dirty="0"/>
          </a:p>
        </p:txBody>
      </p:sp>
    </p:spTree>
    <p:extLst>
      <p:ext uri="{BB962C8B-B14F-4D97-AF65-F5344CB8AC3E}">
        <p14:creationId xmlns:p14="http://schemas.microsoft.com/office/powerpoint/2010/main" val="2423614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problem with many new camps is that they are located on poorly chosen sites with inadequate drainage. </a:t>
            </a:r>
          </a:p>
          <a:p>
            <a:r>
              <a:rPr lang="en-GB" dirty="0" smtClean="0"/>
              <a:t>This usually means that site work must be done to correct problems that become apparent once the people have already settled. </a:t>
            </a:r>
          </a:p>
          <a:p>
            <a:r>
              <a:rPr lang="en-GB" dirty="0" smtClean="0"/>
              <a:t>This type of work often further displaces residents of the camp, and brings mud in wet weather and irritating dust in dry weather. </a:t>
            </a:r>
          </a:p>
          <a:p>
            <a:r>
              <a:rPr lang="en-GB" dirty="0" smtClean="0"/>
              <a:t>Both mud and dust cause and complicate many public health issues such as upper respiratory infections from dust and spread of unsanitary conditions leading to increased incidences of diarrhoeas in the case of mud.</a:t>
            </a:r>
          </a:p>
          <a:p>
            <a:endParaRPr lang="en-GB" dirty="0" smtClean="0"/>
          </a:p>
          <a:p>
            <a:r>
              <a:rPr lang="en-GB" dirty="0" smtClean="0"/>
              <a:t>While some site work is normal, ongoing and constant repairs and corrections of drainage problems usually mean that the site was not adequate in the first place or initial site planning work was incorrectly designed, or there was not enough money to do what was needed in the initial instance.</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8</a:t>
            </a:fld>
            <a:endParaRPr lang="en-GB" dirty="0"/>
          </a:p>
        </p:txBody>
      </p:sp>
    </p:spTree>
    <p:extLst>
      <p:ext uri="{BB962C8B-B14F-4D97-AF65-F5344CB8AC3E}">
        <p14:creationId xmlns:p14="http://schemas.microsoft.com/office/powerpoint/2010/main" val="675490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 Haiti. 2010. </a:t>
            </a:r>
            <a:r>
              <a:rPr lang="en-GB" dirty="0" smtClean="0"/>
              <a:t>Tarpaulin shelters in La </a:t>
            </a:r>
            <a:r>
              <a:rPr lang="en-GB" dirty="0" err="1" smtClean="0"/>
              <a:t>Couronne</a:t>
            </a:r>
            <a:r>
              <a:rPr lang="en-GB" dirty="0" smtClean="0"/>
              <a:t> camp.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9</a:t>
            </a:fld>
            <a:endParaRPr lang="en-GB" dirty="0"/>
          </a:p>
        </p:txBody>
      </p:sp>
    </p:spTree>
    <p:extLst>
      <p:ext uri="{BB962C8B-B14F-4D97-AF65-F5344CB8AC3E}">
        <p14:creationId xmlns:p14="http://schemas.microsoft.com/office/powerpoint/2010/main" val="3235203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 </a:t>
            </a:r>
            <a:r>
              <a:rPr lang="fr-CH" dirty="0" smtClean="0"/>
              <a:t>Pakistan. 2011.</a:t>
            </a:r>
            <a:r>
              <a:rPr lang="fr-CH" baseline="0" dirty="0" smtClean="0"/>
              <a:t> </a:t>
            </a:r>
            <a:r>
              <a:rPr lang="en-GB" dirty="0" smtClean="0"/>
              <a:t>Survivors </a:t>
            </a:r>
            <a:r>
              <a:rPr lang="en-GB" dirty="0" smtClean="0"/>
              <a:t>of Pakistan's monsoon floods </a:t>
            </a:r>
            <a:r>
              <a:rPr lang="en-GB" dirty="0" smtClean="0"/>
              <a:t>began </a:t>
            </a:r>
            <a:r>
              <a:rPr lang="en-GB" dirty="0" smtClean="0"/>
              <a:t>the long trek back to their villages in the </a:t>
            </a:r>
            <a:r>
              <a:rPr lang="en-GB" dirty="0" err="1" smtClean="0"/>
              <a:t>Kandiah</a:t>
            </a:r>
            <a:r>
              <a:rPr lang="en-GB" dirty="0" smtClean="0"/>
              <a:t> valley, carrying parts of a shelter kit.</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12</a:t>
            </a:fld>
            <a:endParaRPr lang="en-GB" dirty="0"/>
          </a:p>
        </p:txBody>
      </p:sp>
    </p:spTree>
    <p:extLst>
      <p:ext uri="{BB962C8B-B14F-4D97-AF65-F5344CB8AC3E}">
        <p14:creationId xmlns:p14="http://schemas.microsoft.com/office/powerpoint/2010/main" val="4177669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answer is provided on the next slide.</a:t>
            </a:r>
          </a:p>
        </p:txBody>
      </p:sp>
      <p:sp>
        <p:nvSpPr>
          <p:cNvPr id="4" name="Slide Number Placeholder 3"/>
          <p:cNvSpPr>
            <a:spLocks noGrp="1"/>
          </p:cNvSpPr>
          <p:nvPr>
            <p:ph type="sldNum" sz="quarter" idx="10"/>
          </p:nvPr>
        </p:nvSpPr>
        <p:spPr/>
        <p:txBody>
          <a:bodyPr/>
          <a:lstStyle/>
          <a:p>
            <a:fld id="{CB7D2CA1-D120-9748-B6F6-7C32249A9953}" type="slidenum">
              <a:rPr lang="en-GB" smtClean="0"/>
              <a:t>17</a:t>
            </a:fld>
            <a:endParaRPr lang="en-GB" dirty="0"/>
          </a:p>
        </p:txBody>
      </p:sp>
    </p:spTree>
    <p:extLst>
      <p:ext uri="{BB962C8B-B14F-4D97-AF65-F5344CB8AC3E}">
        <p14:creationId xmlns:p14="http://schemas.microsoft.com/office/powerpoint/2010/main" val="35418841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6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16 – Sphere technical chapter on shelter, settlements and non-food items (NFIs)</a:t>
            </a:r>
          </a:p>
          <a:p>
            <a:r>
              <a:rPr lang="en-GB" dirty="0" smtClean="0"/>
              <a:t>Sphere Training Package 2015</a:t>
            </a:r>
          </a:p>
        </p:txBody>
      </p:sp>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entral large text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6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720000" tIns="720000" rIns="720000" bIns="720000" rtlCol="0">
            <a:noAutofit/>
          </a:bodyPr>
          <a:lstStyle>
            <a:lvl1pPr algn="ctr">
              <a:buClr>
                <a:schemeClr val="tx2"/>
              </a:buClr>
              <a:defRPr sz="2800">
                <a:solidFill>
                  <a:srgbClr val="000000"/>
                </a:solidFill>
              </a:defRPr>
            </a:lvl1pPr>
            <a:lvl2pPr marL="176213" indent="0">
              <a:buNone/>
              <a:defRPr sz="2200">
                <a:solidFill>
                  <a:srgbClr val="000000"/>
                </a:solidFill>
              </a:defRPr>
            </a:lvl2pPr>
            <a:lvl3pPr>
              <a:defRPr sz="2200">
                <a:solidFill>
                  <a:srgbClr val="000000"/>
                </a:solidFill>
              </a:defRPr>
            </a:lvl3pPr>
          </a:lstStyle>
          <a:p>
            <a:pPr lvl="0"/>
            <a:r>
              <a:rPr lang="en-GB" dirty="0" smtClean="0"/>
              <a:t>Click to edit Master text styles</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16 – Sphere technical chapter on shelter, settlements and non-food items (NFIs)</a:t>
            </a:r>
          </a:p>
          <a:p>
            <a:r>
              <a:rPr lang="en-GB" dirty="0" smtClean="0"/>
              <a:t>Sphere Training Package 2015</a:t>
            </a:r>
          </a:p>
        </p:txBody>
      </p:sp>
    </p:spTree>
    <p:extLst>
      <p:ext uri="{BB962C8B-B14F-4D97-AF65-F5344CB8AC3E}">
        <p14:creationId xmlns:p14="http://schemas.microsoft.com/office/powerpoint/2010/main" val="40431957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page text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1062677" y="1332560"/>
            <a:ext cx="7048208" cy="4185071"/>
          </a:xfrm>
        </p:spPr>
        <p:txBody>
          <a:bodyPr anchor="ctr" anchorCtr="0">
            <a:noAutofit/>
          </a:bodyPr>
          <a:lstStyle>
            <a:lvl1pPr algn="ctr">
              <a:defRPr sz="2600"/>
            </a:lvl1pPr>
          </a:lstStyle>
          <a:p>
            <a:r>
              <a:rPr lang="en-GB" dirty="0" smtClean="0"/>
              <a:t>Click to edit Master title style</a:t>
            </a:r>
            <a:endParaRPr lang="en-GB" dirty="0"/>
          </a:p>
        </p:txBody>
      </p: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16 – Sphere technical chapter on shelter, settlements and non-food items (NFIs)</a:t>
            </a:r>
          </a:p>
          <a:p>
            <a:r>
              <a:rPr lang="en-GB" dirty="0" smtClean="0"/>
              <a:t>Sphere Training Package 2015</a:t>
            </a:r>
          </a:p>
        </p:txBody>
      </p:sp>
    </p:spTree>
    <p:extLst>
      <p:ext uri="{BB962C8B-B14F-4D97-AF65-F5344CB8AC3E}">
        <p14:creationId xmlns:p14="http://schemas.microsoft.com/office/powerpoint/2010/main" val="353317631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6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567731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6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16 – Sphere technical chapter on shelter, settlements and non-food items (NFIs)</a:t>
            </a:r>
          </a:p>
          <a:p>
            <a:r>
              <a:rPr lang="en-GB" dirty="0" smtClean="0"/>
              <a:t>Sphere Training Package 2015</a:t>
            </a:r>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6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16 – Sphere technical chapter on shelter, settlements and non-food items (NFIs)</a:t>
            </a:r>
          </a:p>
          <a:p>
            <a:r>
              <a:rPr lang="en-GB" dirty="0" smtClean="0"/>
              <a:t>Sphere Training Package 2015</a:t>
            </a:r>
          </a:p>
        </p:txBody>
      </p:sp>
    </p:spTree>
    <p:extLst>
      <p:ext uri="{BB962C8B-B14F-4D97-AF65-F5344CB8AC3E}">
        <p14:creationId xmlns:p14="http://schemas.microsoft.com/office/powerpoint/2010/main" val="32778394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16 – Sphere technical chapter on shelter, settlements and non-food items (NFIs)</a:t>
            </a:r>
          </a:p>
          <a:p>
            <a:r>
              <a:rPr lang="en-GB" noProof="0" dirty="0" smtClean="0"/>
              <a:t>Sphere Training Package 2015</a:t>
            </a:r>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4" r:id="rId4"/>
    <p:sldLayoutId id="2147483653" r:id="rId5"/>
    <p:sldLayoutId id="2147483651" r:id="rId6"/>
    <p:sldLayoutId id="2147483652" r:id="rId7"/>
  </p:sldLayoutIdLst>
  <p:hf sldNum="0" hdr="0" dt="0"/>
  <p:txStyles>
    <p:titleStyle>
      <a:lvl1pPr algn="l" defTabSz="457200" rtl="0" eaLnBrk="1" latinLnBrk="0" hangingPunct="1">
        <a:lnSpc>
          <a:spcPct val="100000"/>
        </a:lnSpc>
        <a:spcBef>
          <a:spcPct val="0"/>
        </a:spcBef>
        <a:buNone/>
        <a:defRPr sz="26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us.oneworld.net/article/archive/9166"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6.emf"/><Relationship Id="rId4" Type="http://schemas.openxmlformats.org/officeDocument/2006/relationships/package" Target="../embeddings/Microsoft_Word_Document11111.docx"/></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704783" y="4052922"/>
            <a:ext cx="5736579"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a:lnSpc>
                <a:spcPct val="100000"/>
              </a:lnSpc>
            </a:pPr>
            <a:r>
              <a:rPr lang="en-GB" sz="2400" b="0" i="1" dirty="0">
                <a:solidFill>
                  <a:schemeClr val="accent1"/>
                </a:solidFill>
                <a:latin typeface="Tahoma"/>
                <a:cs typeface="Tahoma"/>
              </a:rPr>
              <a:t>What is it and how can it be implemented?</a:t>
            </a:r>
          </a:p>
        </p:txBody>
      </p:sp>
      <p:sp>
        <p:nvSpPr>
          <p:cNvPr id="6" name="TextBox 5"/>
          <p:cNvSpPr txBox="1"/>
          <p:nvPr/>
        </p:nvSpPr>
        <p:spPr>
          <a:xfrm>
            <a:off x="1517254" y="2388016"/>
            <a:ext cx="6111628" cy="1414746"/>
          </a:xfrm>
          <a:prstGeom prst="rect">
            <a:avLst/>
          </a:prstGeom>
          <a:noFill/>
        </p:spPr>
        <p:txBody>
          <a:bodyPr wrap="square" lIns="0" tIns="0" rIns="0" bIns="0" rtlCol="0">
            <a:spAutoFit/>
          </a:bodyPr>
          <a:lstStyle/>
          <a:p>
            <a:pPr algn="ctr">
              <a:lnSpc>
                <a:spcPct val="110000"/>
              </a:lnSpc>
            </a:pPr>
            <a:r>
              <a:rPr lang="en-GB" sz="2800" b="1" dirty="0" smtClean="0">
                <a:solidFill>
                  <a:schemeClr val="tx2"/>
                </a:solidFill>
                <a:latin typeface="Tahoma"/>
                <a:cs typeface="Tahoma"/>
              </a:rPr>
              <a:t>Sphere </a:t>
            </a:r>
            <a:r>
              <a:rPr lang="en-GB" sz="2800" b="1" dirty="0">
                <a:solidFill>
                  <a:schemeClr val="tx2"/>
                </a:solidFill>
                <a:latin typeface="Tahoma"/>
                <a:cs typeface="Tahoma"/>
              </a:rPr>
              <a:t>technical chapter on shelter, settlements and non-food items (NFIs)</a:t>
            </a:r>
          </a:p>
        </p:txBody>
      </p:sp>
      <p:pic>
        <p:nvPicPr>
          <p:cNvPr id="9" name="Picture 8" descr="Sphere-Project-Logo-Standard-No-Tagline-R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86655" y="523525"/>
            <a:ext cx="2739825" cy="1109629"/>
          </a:xfrm>
          <a:prstGeom prst="rect">
            <a:avLst/>
          </a:prstGeom>
        </p:spPr>
      </p:pic>
      <p:sp>
        <p:nvSpPr>
          <p:cNvPr id="8" name="TextBox 7"/>
          <p:cNvSpPr txBox="1"/>
          <p:nvPr/>
        </p:nvSpPr>
        <p:spPr>
          <a:xfrm>
            <a:off x="510814" y="6033232"/>
            <a:ext cx="6052546" cy="723275"/>
          </a:xfrm>
          <a:prstGeom prst="rect">
            <a:avLst/>
          </a:prstGeom>
          <a:noFill/>
        </p:spPr>
        <p:txBody>
          <a:bodyPr wrap="square" rtlCol="0">
            <a:spAutoFit/>
          </a:bodyPr>
          <a:lstStyle/>
          <a:p>
            <a:r>
              <a:rPr lang="en-GB" sz="1600" noProof="1" smtClean="0">
                <a:solidFill>
                  <a:schemeClr val="bg1"/>
                </a:solidFill>
                <a:latin typeface="Tahoma"/>
                <a:cs typeface="Tahoma"/>
              </a:rPr>
              <a:t>Module A16 – Sphere Training Package 2015</a:t>
            </a:r>
          </a:p>
          <a:p>
            <a:pPr>
              <a:spcBef>
                <a:spcPts val="600"/>
              </a:spcBef>
            </a:pPr>
            <a:r>
              <a:rPr lang="en-GB" sz="1000" noProof="1" smtClean="0">
                <a:solidFill>
                  <a:schemeClr val="bg1"/>
                </a:solidFill>
                <a:latin typeface="Tahoma"/>
                <a:cs typeface="Tahoma"/>
              </a:rPr>
              <a:t>The materials in this presentation have been adapted from the InterWorks technical Sphere course </a:t>
            </a:r>
            <a:br>
              <a:rPr lang="en-GB" sz="1000" noProof="1" smtClean="0">
                <a:solidFill>
                  <a:schemeClr val="bg1"/>
                </a:solidFill>
                <a:latin typeface="Tahoma"/>
                <a:cs typeface="Tahoma"/>
              </a:rPr>
            </a:br>
            <a:r>
              <a:rPr lang="en-GB" sz="1000" noProof="1" smtClean="0">
                <a:solidFill>
                  <a:schemeClr val="bg1"/>
                </a:solidFill>
                <a:latin typeface="Tahoma"/>
                <a:cs typeface="Tahoma"/>
              </a:rPr>
              <a:t>which can be found online at  interworksmadison.com</a:t>
            </a:r>
            <a:endParaRPr lang="en-GB" sz="1000" noProof="1">
              <a:solidFill>
                <a:schemeClr val="bg1"/>
              </a:solidFill>
              <a:latin typeface="Tahoma"/>
              <a:cs typeface="Tahoma"/>
            </a:endParaRPr>
          </a:p>
        </p:txBody>
      </p:sp>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8: Rape</a:t>
            </a:r>
          </a:p>
        </p:txBody>
      </p:sp>
      <p:pic>
        <p:nvPicPr>
          <p:cNvPr id="6" name="Picture 4" descr="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289693" y="1440708"/>
            <a:ext cx="2554288" cy="342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Footer Placeholder 6"/>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
        <p:nvSpPr>
          <p:cNvPr id="8" name="Content Placeholder 3"/>
          <p:cNvSpPr txBox="1">
            <a:spLocks/>
          </p:cNvSpPr>
          <p:nvPr/>
        </p:nvSpPr>
        <p:spPr>
          <a:xfrm>
            <a:off x="1292116" y="4978205"/>
            <a:ext cx="4551865" cy="255795"/>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a:t>Women collecting firewood. </a:t>
            </a:r>
            <a:r>
              <a:rPr lang="en-GB" sz="900" i="1" dirty="0" smtClean="0"/>
              <a:t>Photo: Tribune India</a:t>
            </a:r>
            <a:endParaRPr lang="en-GB" sz="900" i="1" dirty="0"/>
          </a:p>
        </p:txBody>
      </p:sp>
    </p:spTree>
    <p:extLst>
      <p:ext uri="{BB962C8B-B14F-4D97-AF65-F5344CB8AC3E}">
        <p14:creationId xmlns:p14="http://schemas.microsoft.com/office/powerpoint/2010/main" val="33691181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9: Failure to build or occupy replacement or relocation shelters</a:t>
            </a:r>
          </a:p>
        </p:txBody>
      </p:sp>
      <p:sp>
        <p:nvSpPr>
          <p:cNvPr id="4" name="Content Placeholder 3"/>
          <p:cNvSpPr>
            <a:spLocks noGrp="1"/>
          </p:cNvSpPr>
          <p:nvPr>
            <p:ph idx="1"/>
          </p:nvPr>
        </p:nvSpPr>
        <p:spPr>
          <a:xfrm>
            <a:off x="5446793" y="5742464"/>
            <a:ext cx="1950895" cy="335594"/>
          </a:xfrm>
        </p:spPr>
        <p:txBody>
          <a:bodyPr/>
          <a:lstStyle/>
          <a:p>
            <a:pPr algn="r"/>
            <a:r>
              <a:rPr lang="en-GB" sz="900" i="1" dirty="0"/>
              <a:t>Rwanda. Photo: One </a:t>
            </a:r>
            <a:r>
              <a:rPr lang="en-GB" sz="900" i="1" dirty="0" smtClean="0"/>
              <a:t>World</a:t>
            </a:r>
            <a:endParaRPr lang="en-GB" sz="900" i="1" dirty="0"/>
          </a:p>
        </p:txBody>
      </p:sp>
      <p:pic>
        <p:nvPicPr>
          <p:cNvPr id="6" name="Picture 3" descr="Housing for the 3.2 million former refugees now returned to Rwanda has been problematic for the government.  In many cases, their houses have now been occupied by others. Furthermore, the genocide itself resulted in the destruction of settlements throughout the country.  In the immediate aftermath of the genocide, millions of dollars were poured into Rwanda by the international community in order to develop sites, drainage systems, roads, water facilities and electricity supply for the resettlement of displaced populations and returnees.   In December 1996, Rwanda adopted a National Habitat Policy which established the low-cost imidugudu ('villagization'), government created villages, in order to enhance proper land utilisation and the provision of basic services.">
            <a:hlinkClick r:id="rId2"/>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67453" y="1412189"/>
            <a:ext cx="5630235" cy="42226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Footer Placeholder 6"/>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Tree>
    <p:extLst>
      <p:ext uri="{BB962C8B-B14F-4D97-AF65-F5344CB8AC3E}">
        <p14:creationId xmlns:p14="http://schemas.microsoft.com/office/powerpoint/2010/main" val="30426878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10: Distributed items (NFI) not used or don’t last</a:t>
            </a:r>
          </a:p>
        </p:txBody>
      </p:sp>
      <p:sp>
        <p:nvSpPr>
          <p:cNvPr id="4" name="Content Placeholder 3"/>
          <p:cNvSpPr>
            <a:spLocks noGrp="1"/>
          </p:cNvSpPr>
          <p:nvPr>
            <p:ph idx="1"/>
          </p:nvPr>
        </p:nvSpPr>
        <p:spPr>
          <a:xfrm>
            <a:off x="3014014" y="5683861"/>
            <a:ext cx="4771918" cy="308850"/>
          </a:xfrm>
        </p:spPr>
        <p:txBody>
          <a:bodyPr/>
          <a:lstStyle/>
          <a:p>
            <a:pPr algn="r"/>
            <a:r>
              <a:rPr lang="en-GB" sz="900" i="1" dirty="0">
                <a:solidFill>
                  <a:schemeClr val="tx1"/>
                </a:solidFill>
              </a:rPr>
              <a:t>Olivier </a:t>
            </a:r>
            <a:r>
              <a:rPr lang="en-GB" sz="900" i="1" dirty="0" err="1">
                <a:solidFill>
                  <a:schemeClr val="tx1"/>
                </a:solidFill>
              </a:rPr>
              <a:t>Matthys</a:t>
            </a:r>
            <a:r>
              <a:rPr lang="en-GB" sz="900" i="1" dirty="0">
                <a:solidFill>
                  <a:schemeClr val="tx1"/>
                </a:solidFill>
              </a:rPr>
              <a:t>/IFRC </a:t>
            </a:r>
          </a:p>
        </p:txBody>
      </p:sp>
      <p:sp>
        <p:nvSpPr>
          <p:cNvPr id="8" name="Footer Placeholder 7"/>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pic>
        <p:nvPicPr>
          <p:cNvPr id="3" name="Picture 2"/>
          <p:cNvPicPr>
            <a:picLocks noChangeAspect="1"/>
          </p:cNvPicPr>
          <p:nvPr/>
        </p:nvPicPr>
        <p:blipFill>
          <a:blip r:embed="rId3"/>
          <a:stretch>
            <a:fillRect/>
          </a:stretch>
        </p:blipFill>
        <p:spPr>
          <a:xfrm>
            <a:off x="1347225" y="1324584"/>
            <a:ext cx="6438707" cy="4294618"/>
          </a:xfrm>
          <a:prstGeom prst="rect">
            <a:avLst/>
          </a:prstGeom>
        </p:spPr>
      </p:pic>
    </p:spTree>
    <p:extLst>
      <p:ext uri="{BB962C8B-B14F-4D97-AF65-F5344CB8AC3E}">
        <p14:creationId xmlns:p14="http://schemas.microsoft.com/office/powerpoint/2010/main" val="34700567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The relationships between the components of the Sphere handbook</a:t>
            </a:r>
          </a:p>
        </p:txBody>
      </p:sp>
      <p:sp>
        <p:nvSpPr>
          <p:cNvPr id="7" name="Footer Placeholder 6"/>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graphicFrame>
        <p:nvGraphicFramePr>
          <p:cNvPr id="5" name="Object 4"/>
          <p:cNvGraphicFramePr>
            <a:graphicFrameLocks noChangeAspect="1"/>
          </p:cNvGraphicFramePr>
          <p:nvPr>
            <p:extLst>
              <p:ext uri="{D42A27DB-BD31-4B8C-83A1-F6EECF244321}">
                <p14:modId xmlns:p14="http://schemas.microsoft.com/office/powerpoint/2010/main" val="904690665"/>
              </p:ext>
            </p:extLst>
          </p:nvPr>
        </p:nvGraphicFramePr>
        <p:xfrm>
          <a:off x="1383563" y="1798467"/>
          <a:ext cx="6339840" cy="3489960"/>
        </p:xfrm>
        <a:graphic>
          <a:graphicData uri="http://schemas.openxmlformats.org/presentationml/2006/ole">
            <mc:AlternateContent xmlns:mc="http://schemas.openxmlformats.org/markup-compatibility/2006">
              <mc:Choice xmlns:v="urn:schemas-microsoft-com:vml" Requires="v">
                <p:oleObj spid="_x0000_s1146" name="Document" r:id="rId4" imgW="5283200" imgH="2908300" progId="Word.Document.12">
                  <p:embed/>
                </p:oleObj>
              </mc:Choice>
              <mc:Fallback>
                <p:oleObj name="Document" r:id="rId4" imgW="5283200" imgH="2908300" progId="Word.Document.12">
                  <p:embed/>
                  <p:pic>
                    <p:nvPicPr>
                      <p:cNvPr id="0" name=""/>
                      <p:cNvPicPr/>
                      <p:nvPr/>
                    </p:nvPicPr>
                    <p:blipFill>
                      <a:blip r:embed="rId5"/>
                      <a:stretch>
                        <a:fillRect/>
                      </a:stretch>
                    </p:blipFill>
                    <p:spPr>
                      <a:xfrm>
                        <a:off x="1383563" y="1798467"/>
                        <a:ext cx="6339840" cy="3489960"/>
                      </a:xfrm>
                      <a:prstGeom prst="rect">
                        <a:avLst/>
                      </a:prstGeom>
                    </p:spPr>
                  </p:pic>
                </p:oleObj>
              </mc:Fallback>
            </mc:AlternateContent>
          </a:graphicData>
        </a:graphic>
      </p:graphicFrame>
    </p:spTree>
    <p:extLst>
      <p:ext uri="{BB962C8B-B14F-4D97-AF65-F5344CB8AC3E}">
        <p14:creationId xmlns:p14="http://schemas.microsoft.com/office/powerpoint/2010/main" val="1790213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328371" cy="1081760"/>
          </a:xfrm>
        </p:spPr>
        <p:txBody>
          <a:bodyPr/>
          <a:lstStyle/>
          <a:p>
            <a:pPr rtl="0"/>
            <a:r>
              <a:rPr lang="en-GB" b="1" i="0" u="none" strike="noStrike" baseline="0" dirty="0" smtClean="0">
                <a:solidFill>
                  <a:srgbClr val="1F497D"/>
                </a:solidFill>
                <a:latin typeface="Tahoma"/>
                <a:ea typeface="ＭＳ 明朝"/>
              </a:rPr>
              <a:t>Visualising some indicators and guidance notes…</a:t>
            </a:r>
            <a:endParaRPr lang="en-GB" b="1" i="0" u="none" strike="noStrike" baseline="0" dirty="0" smtClean="0">
              <a:solidFill>
                <a:srgbClr val="1F497D"/>
              </a:solidFill>
              <a:latin typeface="Times New Roman"/>
              <a:ea typeface="ＭＳ 明朝"/>
            </a:endParaRPr>
          </a:p>
        </p:txBody>
      </p:sp>
      <p:sp>
        <p:nvSpPr>
          <p:cNvPr id="4" name="Content Placeholder 3"/>
          <p:cNvSpPr>
            <a:spLocks noGrp="1"/>
          </p:cNvSpPr>
          <p:nvPr>
            <p:ph idx="1"/>
          </p:nvPr>
        </p:nvSpPr>
        <p:spPr>
          <a:xfrm>
            <a:off x="457200" y="1340442"/>
            <a:ext cx="8229600" cy="571287"/>
          </a:xfrm>
        </p:spPr>
        <p:txBody>
          <a:bodyPr/>
          <a:lstStyle/>
          <a:p>
            <a:r>
              <a:rPr lang="en-GB" dirty="0"/>
              <a:t>You know them… but can you see them</a:t>
            </a:r>
            <a:r>
              <a:rPr lang="en-GB" dirty="0" smtClean="0"/>
              <a:t>?</a:t>
            </a:r>
            <a:endParaRPr lang="en-GB" dirty="0"/>
          </a:p>
        </p:txBody>
      </p:sp>
      <p:pic>
        <p:nvPicPr>
          <p:cNvPr id="6" name="Picture 5"/>
          <p:cNvPicPr>
            <a:picLocks noChangeAspect="1"/>
          </p:cNvPicPr>
          <p:nvPr/>
        </p:nvPicPr>
        <p:blipFill>
          <a:blip r:embed="rId2"/>
          <a:stretch>
            <a:fillRect/>
          </a:stretch>
        </p:blipFill>
        <p:spPr>
          <a:xfrm>
            <a:off x="615619" y="2209316"/>
            <a:ext cx="3733800" cy="3238500"/>
          </a:xfrm>
          <a:prstGeom prst="rect">
            <a:avLst/>
          </a:prstGeom>
        </p:spPr>
      </p:pic>
      <p:pic>
        <p:nvPicPr>
          <p:cNvPr id="8" name="Picture 7"/>
          <p:cNvPicPr>
            <a:picLocks noChangeAspect="1"/>
          </p:cNvPicPr>
          <p:nvPr/>
        </p:nvPicPr>
        <p:blipFill>
          <a:blip r:embed="rId3"/>
          <a:stretch>
            <a:fillRect/>
          </a:stretch>
        </p:blipFill>
        <p:spPr>
          <a:xfrm>
            <a:off x="4815289" y="2209316"/>
            <a:ext cx="3302000" cy="3213100"/>
          </a:xfrm>
          <a:prstGeom prst="rect">
            <a:avLst/>
          </a:prstGeom>
        </p:spPr>
      </p:pic>
      <p:sp>
        <p:nvSpPr>
          <p:cNvPr id="9" name="Footer Placeholder 8"/>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Tree>
    <p:extLst>
      <p:ext uri="{BB962C8B-B14F-4D97-AF65-F5344CB8AC3E}">
        <p14:creationId xmlns:p14="http://schemas.microsoft.com/office/powerpoint/2010/main" val="30733186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Some key indicators for shelter</a:t>
            </a:r>
          </a:p>
        </p:txBody>
      </p:sp>
      <p:sp>
        <p:nvSpPr>
          <p:cNvPr id="4" name="Content Placeholder 3"/>
          <p:cNvSpPr>
            <a:spLocks noGrp="1"/>
          </p:cNvSpPr>
          <p:nvPr>
            <p:ph idx="1"/>
          </p:nvPr>
        </p:nvSpPr>
        <p:spPr>
          <a:xfrm>
            <a:off x="457200" y="1340442"/>
            <a:ext cx="4609889" cy="3085341"/>
          </a:xfrm>
        </p:spPr>
        <p:txBody>
          <a:bodyPr/>
          <a:lstStyle/>
          <a:p>
            <a:pPr marL="354013" lvl="1" indent="-354013">
              <a:spcBef>
                <a:spcPts val="1500"/>
              </a:spcBef>
            </a:pPr>
            <a:r>
              <a:rPr lang="en-GB" dirty="0"/>
              <a:t>The initial covered floor area per person is at </a:t>
            </a:r>
            <a:r>
              <a:rPr lang="en-GB"/>
              <a:t>least </a:t>
            </a:r>
            <a:r>
              <a:rPr lang="en-GB" smtClean="0"/>
              <a:t>3.5 m2</a:t>
            </a:r>
            <a:endParaRPr lang="en-GB" dirty="0"/>
          </a:p>
          <a:p>
            <a:pPr marL="354013" lvl="1" indent="-354013">
              <a:spcBef>
                <a:spcPts val="1500"/>
              </a:spcBef>
            </a:pPr>
            <a:r>
              <a:rPr lang="en-GB" dirty="0"/>
              <a:t>The covered area enables safe separation and privacy between the sexes, different age groups, and separate families</a:t>
            </a:r>
          </a:p>
          <a:p>
            <a:pPr>
              <a:spcBef>
                <a:spcPts val="1500"/>
              </a:spcBef>
            </a:pPr>
            <a:r>
              <a:rPr lang="en-GB" dirty="0"/>
              <a:t>Using the Sphere guidelines, what would be a basic planning figure for space per person in a mass shelter like this</a:t>
            </a:r>
            <a:r>
              <a:rPr lang="en-GB" dirty="0" smtClean="0"/>
              <a:t>?</a:t>
            </a:r>
            <a:endParaRPr lang="en-GB" dirty="0"/>
          </a:p>
        </p:txBody>
      </p:sp>
      <p:sp>
        <p:nvSpPr>
          <p:cNvPr id="6" name="Content Placeholder 3"/>
          <p:cNvSpPr txBox="1">
            <a:spLocks/>
          </p:cNvSpPr>
          <p:nvPr/>
        </p:nvSpPr>
        <p:spPr>
          <a:xfrm>
            <a:off x="6267020" y="4959556"/>
            <a:ext cx="2475689" cy="277840"/>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smtClean="0"/>
              <a:t>Photo: UNHCR</a:t>
            </a:r>
            <a:endParaRPr lang="en-GB" sz="900" i="1" dirty="0"/>
          </a:p>
        </p:txBody>
      </p:sp>
      <p:pic>
        <p:nvPicPr>
          <p:cNvPr id="7" name="Picture 4"/>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410200" y="1463622"/>
            <a:ext cx="3352800" cy="3352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Footer Placeholder 8"/>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Tree>
    <p:extLst>
      <p:ext uri="{BB962C8B-B14F-4D97-AF65-F5344CB8AC3E}">
        <p14:creationId xmlns:p14="http://schemas.microsoft.com/office/powerpoint/2010/main" val="15153739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Using the indicators in practice</a:t>
            </a:r>
          </a:p>
        </p:txBody>
      </p:sp>
      <p:pic>
        <p:nvPicPr>
          <p:cNvPr id="6" name="Picture 2"/>
          <p:cNvPicPr>
            <a:picLocks noChangeAspect="1" noChangeArrowheads="1"/>
          </p:cNvPicPr>
          <p:nvPr/>
        </p:nvPicPr>
        <p:blipFill>
          <a:blip r:embed="rId2" cstate="print">
            <a:alphaModFix amt="55000"/>
            <a:extLst>
              <a:ext uri="{28A0092B-C50C-407E-A947-70E740481C1C}">
                <a14:useLocalDpi xmlns:a14="http://schemas.microsoft.com/office/drawing/2010/main"/>
              </a:ext>
            </a:extLst>
          </a:blip>
          <a:srcRect/>
          <a:stretch>
            <a:fillRect/>
          </a:stretch>
        </p:blipFill>
        <p:spPr bwMode="auto">
          <a:xfrm>
            <a:off x="2215693" y="1316931"/>
            <a:ext cx="4475600" cy="4475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Freeform 5"/>
          <p:cNvSpPr>
            <a:spLocks/>
          </p:cNvSpPr>
          <p:nvPr/>
        </p:nvSpPr>
        <p:spPr bwMode="auto">
          <a:xfrm>
            <a:off x="2713349" y="3582797"/>
            <a:ext cx="3812548" cy="1105086"/>
          </a:xfrm>
          <a:custGeom>
            <a:avLst/>
            <a:gdLst>
              <a:gd name="T0" fmla="*/ 2438400 w 3312"/>
              <a:gd name="T1" fmla="*/ 76200 h 960"/>
              <a:gd name="T2" fmla="*/ 0 w 3312"/>
              <a:gd name="T3" fmla="*/ 762000 h 960"/>
              <a:gd name="T4" fmla="*/ 2590800 w 3312"/>
              <a:gd name="T5" fmla="*/ 1524000 h 960"/>
              <a:gd name="T6" fmla="*/ 5257800 w 3312"/>
              <a:gd name="T7" fmla="*/ 762000 h 960"/>
              <a:gd name="T8" fmla="*/ 2971800 w 3312"/>
              <a:gd name="T9" fmla="*/ 76200 h 960"/>
              <a:gd name="T10" fmla="*/ 2971800 w 3312"/>
              <a:gd name="T11" fmla="*/ 914400 h 960"/>
              <a:gd name="T12" fmla="*/ 3124200 w 3312"/>
              <a:gd name="T13" fmla="*/ 990600 h 960"/>
              <a:gd name="T14" fmla="*/ 2667000 w 3312"/>
              <a:gd name="T15" fmla="*/ 1066800 h 960"/>
              <a:gd name="T16" fmla="*/ 2286000 w 3312"/>
              <a:gd name="T17" fmla="*/ 990600 h 960"/>
              <a:gd name="T18" fmla="*/ 2362200 w 3312"/>
              <a:gd name="T19" fmla="*/ 0 h 9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312"/>
              <a:gd name="T31" fmla="*/ 0 h 960"/>
              <a:gd name="T32" fmla="*/ 3312 w 3312"/>
              <a:gd name="T33" fmla="*/ 960 h 9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312" h="960">
                <a:moveTo>
                  <a:pt x="1536" y="48"/>
                </a:moveTo>
                <a:lnTo>
                  <a:pt x="0" y="480"/>
                </a:lnTo>
                <a:lnTo>
                  <a:pt x="1632" y="960"/>
                </a:lnTo>
                <a:lnTo>
                  <a:pt x="3312" y="480"/>
                </a:lnTo>
                <a:lnTo>
                  <a:pt x="1872" y="48"/>
                </a:lnTo>
                <a:lnTo>
                  <a:pt x="1872" y="576"/>
                </a:lnTo>
                <a:lnTo>
                  <a:pt x="1968" y="624"/>
                </a:lnTo>
                <a:lnTo>
                  <a:pt x="1680" y="672"/>
                </a:lnTo>
                <a:lnTo>
                  <a:pt x="1440" y="624"/>
                </a:lnTo>
                <a:lnTo>
                  <a:pt x="1488" y="0"/>
                </a:lnTo>
              </a:path>
            </a:pathLst>
          </a:custGeom>
          <a:solidFill>
            <a:schemeClr val="tx2">
              <a:alpha val="50195"/>
            </a:schemeClr>
          </a:solidFill>
          <a:ln w="28575" cmpd="sng">
            <a:solidFill>
              <a:schemeClr val="tx1"/>
            </a:solidFill>
            <a:round/>
            <a:headEnd/>
            <a:tailEnd/>
          </a:ln>
        </p:spPr>
        <p:txBody>
          <a:bodyPr wrap="none" anchor="ctr"/>
          <a:lstStyle/>
          <a:p>
            <a:endParaRPr lang="fr-FR" smtClean="0">
              <a:latin typeface="Tahoma"/>
              <a:cs typeface="Tahoma"/>
            </a:endParaRPr>
          </a:p>
        </p:txBody>
      </p:sp>
      <p:grpSp>
        <p:nvGrpSpPr>
          <p:cNvPr id="8" name="Group 24"/>
          <p:cNvGrpSpPr>
            <a:grpSpLocks/>
          </p:cNvGrpSpPr>
          <p:nvPr/>
        </p:nvGrpSpPr>
        <p:grpSpPr bwMode="auto">
          <a:xfrm>
            <a:off x="2713349" y="1252489"/>
            <a:ext cx="3812548" cy="3425768"/>
            <a:chOff x="1248" y="96"/>
            <a:chExt cx="3312" cy="2976"/>
          </a:xfrm>
        </p:grpSpPr>
        <p:sp>
          <p:nvSpPr>
            <p:cNvPr id="9" name="AutoShape 3"/>
            <p:cNvSpPr>
              <a:spLocks noChangeArrowheads="1"/>
            </p:cNvSpPr>
            <p:nvPr/>
          </p:nvSpPr>
          <p:spPr bwMode="auto">
            <a:xfrm>
              <a:off x="1248" y="96"/>
              <a:ext cx="3312" cy="960"/>
            </a:xfrm>
            <a:prstGeom prst="diamond">
              <a:avLst/>
            </a:prstGeom>
            <a:noFill/>
            <a:ln w="2857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latin typeface="Tahoma"/>
                <a:cs typeface="Tahoma"/>
              </a:endParaRPr>
            </a:p>
          </p:txBody>
        </p:sp>
        <p:sp>
          <p:nvSpPr>
            <p:cNvPr id="10" name="Line 6"/>
            <p:cNvSpPr>
              <a:spLocks noChangeShapeType="1"/>
            </p:cNvSpPr>
            <p:nvPr/>
          </p:nvSpPr>
          <p:spPr bwMode="auto">
            <a:xfrm>
              <a:off x="1248" y="576"/>
              <a:ext cx="1" cy="2016"/>
            </a:xfrm>
            <a:prstGeom prst="line">
              <a:avLst/>
            </a:prstGeom>
            <a:noFill/>
            <a:ln w="38100">
              <a:solidFill>
                <a:schemeClr val="tx1"/>
              </a:solidFill>
              <a:prstDash val="sysDot"/>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11" name="Line 7"/>
            <p:cNvSpPr>
              <a:spLocks noChangeShapeType="1"/>
            </p:cNvSpPr>
            <p:nvPr/>
          </p:nvSpPr>
          <p:spPr bwMode="auto">
            <a:xfrm>
              <a:off x="2880" y="1056"/>
              <a:ext cx="1" cy="2016"/>
            </a:xfrm>
            <a:prstGeom prst="line">
              <a:avLst/>
            </a:prstGeom>
            <a:noFill/>
            <a:ln w="38100">
              <a:solidFill>
                <a:schemeClr val="tx1"/>
              </a:solidFill>
              <a:prstDash val="sysDot"/>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12" name="Line 8"/>
            <p:cNvSpPr>
              <a:spLocks noChangeShapeType="1"/>
            </p:cNvSpPr>
            <p:nvPr/>
          </p:nvSpPr>
          <p:spPr bwMode="auto">
            <a:xfrm>
              <a:off x="4512" y="576"/>
              <a:ext cx="1" cy="2016"/>
            </a:xfrm>
            <a:prstGeom prst="line">
              <a:avLst/>
            </a:prstGeom>
            <a:noFill/>
            <a:ln w="38100">
              <a:solidFill>
                <a:schemeClr val="tx1"/>
              </a:solidFill>
              <a:prstDash val="sysDot"/>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grpSp>
      <p:sp>
        <p:nvSpPr>
          <p:cNvPr id="14" name="Line 9"/>
          <p:cNvSpPr>
            <a:spLocks noChangeShapeType="1"/>
          </p:cNvSpPr>
          <p:nvPr/>
        </p:nvSpPr>
        <p:spPr bwMode="auto">
          <a:xfrm flipH="1">
            <a:off x="1297048" y="4162321"/>
            <a:ext cx="1436612" cy="442035"/>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15" name="Line 10"/>
          <p:cNvSpPr>
            <a:spLocks noChangeShapeType="1"/>
          </p:cNvSpPr>
          <p:nvPr/>
        </p:nvSpPr>
        <p:spPr bwMode="auto">
          <a:xfrm flipH="1">
            <a:off x="3120441" y="4714864"/>
            <a:ext cx="1436612" cy="442035"/>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16" name="Line 11"/>
          <p:cNvSpPr>
            <a:spLocks noChangeShapeType="1"/>
          </p:cNvSpPr>
          <p:nvPr/>
        </p:nvSpPr>
        <p:spPr bwMode="auto">
          <a:xfrm>
            <a:off x="1462811" y="4383338"/>
            <a:ext cx="2210173" cy="71830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17" name="Line 12"/>
          <p:cNvSpPr>
            <a:spLocks noChangeShapeType="1"/>
          </p:cNvSpPr>
          <p:nvPr/>
        </p:nvSpPr>
        <p:spPr bwMode="auto">
          <a:xfrm>
            <a:off x="1739083" y="4383338"/>
            <a:ext cx="1151" cy="221017"/>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18" name="Line 13"/>
          <p:cNvSpPr>
            <a:spLocks noChangeShapeType="1"/>
          </p:cNvSpPr>
          <p:nvPr/>
        </p:nvSpPr>
        <p:spPr bwMode="auto">
          <a:xfrm>
            <a:off x="3507221" y="4935882"/>
            <a:ext cx="1151" cy="221017"/>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19" name="Text Box 14"/>
          <p:cNvSpPr txBox="1">
            <a:spLocks noChangeArrowheads="1"/>
          </p:cNvSpPr>
          <p:nvPr/>
        </p:nvSpPr>
        <p:spPr bwMode="auto">
          <a:xfrm rot="1144239">
            <a:off x="1860905" y="4440738"/>
            <a:ext cx="226024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latin typeface="Tahoma"/>
                <a:cs typeface="Tahoma"/>
              </a:rPr>
              <a:t>Approx. 1.87 meters </a:t>
            </a:r>
          </a:p>
        </p:txBody>
      </p:sp>
      <p:sp>
        <p:nvSpPr>
          <p:cNvPr id="20" name="Text Box 15"/>
          <p:cNvSpPr txBox="1">
            <a:spLocks noChangeArrowheads="1"/>
          </p:cNvSpPr>
          <p:nvPr/>
        </p:nvSpPr>
        <p:spPr bwMode="auto">
          <a:xfrm>
            <a:off x="3399149" y="3961756"/>
            <a:ext cx="108098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b="1" smtClean="0">
                <a:solidFill>
                  <a:schemeClr val="bg1"/>
                </a:solidFill>
                <a:latin typeface="Tahoma"/>
                <a:cs typeface="Tahoma"/>
              </a:rPr>
              <a:t>3.5 m</a:t>
            </a:r>
            <a:r>
              <a:rPr lang="en-US" altLang="fr-FR" sz="1800" b="1" baseline="30000" smtClean="0">
                <a:solidFill>
                  <a:schemeClr val="bg1"/>
                </a:solidFill>
                <a:latin typeface="Tahoma"/>
                <a:cs typeface="Tahoma"/>
              </a:rPr>
              <a:t>2</a:t>
            </a:r>
            <a:endParaRPr lang="en-US" altLang="fr-FR" sz="1800" b="1" dirty="0" smtClean="0">
              <a:solidFill>
                <a:schemeClr val="bg1"/>
              </a:solidFill>
              <a:latin typeface="Tahoma"/>
              <a:cs typeface="Tahoma"/>
            </a:endParaRPr>
          </a:p>
        </p:txBody>
      </p:sp>
      <p:grpSp>
        <p:nvGrpSpPr>
          <p:cNvPr id="21" name="Group 17"/>
          <p:cNvGrpSpPr>
            <a:grpSpLocks/>
          </p:cNvGrpSpPr>
          <p:nvPr/>
        </p:nvGrpSpPr>
        <p:grpSpPr bwMode="auto">
          <a:xfrm flipH="1">
            <a:off x="4691747" y="4167973"/>
            <a:ext cx="3260005" cy="994578"/>
            <a:chOff x="288" y="624"/>
            <a:chExt cx="2832" cy="864"/>
          </a:xfrm>
        </p:grpSpPr>
        <p:sp>
          <p:nvSpPr>
            <p:cNvPr id="22" name="Line 18"/>
            <p:cNvSpPr>
              <a:spLocks noChangeShapeType="1"/>
            </p:cNvSpPr>
            <p:nvPr/>
          </p:nvSpPr>
          <p:spPr bwMode="auto">
            <a:xfrm flipH="1">
              <a:off x="288" y="624"/>
              <a:ext cx="1248" cy="384"/>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23" name="Line 19"/>
            <p:cNvSpPr>
              <a:spLocks noChangeShapeType="1"/>
            </p:cNvSpPr>
            <p:nvPr/>
          </p:nvSpPr>
          <p:spPr bwMode="auto">
            <a:xfrm flipH="1">
              <a:off x="1872" y="1104"/>
              <a:ext cx="1248" cy="384"/>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24" name="Line 20"/>
            <p:cNvSpPr>
              <a:spLocks noChangeShapeType="1"/>
            </p:cNvSpPr>
            <p:nvPr/>
          </p:nvSpPr>
          <p:spPr bwMode="auto">
            <a:xfrm>
              <a:off x="432" y="816"/>
              <a:ext cx="1920" cy="624"/>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25" name="Line 21"/>
            <p:cNvSpPr>
              <a:spLocks noChangeShapeType="1"/>
            </p:cNvSpPr>
            <p:nvPr/>
          </p:nvSpPr>
          <p:spPr bwMode="auto">
            <a:xfrm>
              <a:off x="672" y="816"/>
              <a:ext cx="1" cy="192"/>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26" name="Line 22"/>
            <p:cNvSpPr>
              <a:spLocks noChangeShapeType="1"/>
            </p:cNvSpPr>
            <p:nvPr/>
          </p:nvSpPr>
          <p:spPr bwMode="auto">
            <a:xfrm>
              <a:off x="2208" y="1296"/>
              <a:ext cx="1" cy="192"/>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latin typeface="Tahoma"/>
                <a:cs typeface="Tahoma"/>
              </a:endParaRPr>
            </a:p>
          </p:txBody>
        </p:sp>
        <p:sp>
          <p:nvSpPr>
            <p:cNvPr id="27" name="Text Box 23"/>
            <p:cNvSpPr txBox="1">
              <a:spLocks noChangeArrowheads="1"/>
            </p:cNvSpPr>
            <p:nvPr/>
          </p:nvSpPr>
          <p:spPr bwMode="auto">
            <a:xfrm rot="1144239">
              <a:off x="852" y="912"/>
              <a:ext cx="1963" cy="3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smtClean="0">
                  <a:latin typeface="Tahoma"/>
                  <a:cs typeface="Tahoma"/>
                </a:rPr>
                <a:t>Approx. 1.87 meters </a:t>
              </a:r>
            </a:p>
          </p:txBody>
        </p:sp>
      </p:grpSp>
      <p:sp>
        <p:nvSpPr>
          <p:cNvPr id="30" name="Footer Placeholder 29"/>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Tree>
    <p:extLst>
      <p:ext uri="{BB962C8B-B14F-4D97-AF65-F5344CB8AC3E}">
        <p14:creationId xmlns:p14="http://schemas.microsoft.com/office/powerpoint/2010/main" val="1844035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0" fill="hold"/>
                                        <p:tgtEl>
                                          <p:spTgt spid="8"/>
                                        </p:tgtEl>
                                        <p:attrNameLst>
                                          <p:attrName>ppt_x</p:attrName>
                                        </p:attrNameLst>
                                      </p:cBhvr>
                                      <p:tavLst>
                                        <p:tav tm="0">
                                          <p:val>
                                            <p:strVal val="#ppt_x"/>
                                          </p:val>
                                        </p:tav>
                                        <p:tav tm="100000">
                                          <p:val>
                                            <p:strVal val="#ppt_x"/>
                                          </p:val>
                                        </p:tav>
                                      </p:tavLst>
                                    </p:anim>
                                    <p:anim calcmode="lin" valueType="num">
                                      <p:cBhvr additive="base">
                                        <p:cTn id="8" dur="5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Using the indicators in </a:t>
            </a:r>
            <a:r>
              <a:rPr lang="en-GB" smtClean="0"/>
              <a:t>practice</a:t>
            </a:r>
            <a:endParaRPr lang="en-GB"/>
          </a:p>
        </p:txBody>
      </p:sp>
      <p:sp>
        <p:nvSpPr>
          <p:cNvPr id="3" name="Content Placeholder 2"/>
          <p:cNvSpPr>
            <a:spLocks noGrp="1"/>
          </p:cNvSpPr>
          <p:nvPr>
            <p:ph idx="1"/>
          </p:nvPr>
        </p:nvSpPr>
        <p:spPr>
          <a:xfrm>
            <a:off x="457201" y="1340442"/>
            <a:ext cx="7494104" cy="4327035"/>
          </a:xfrm>
        </p:spPr>
        <p:txBody>
          <a:bodyPr/>
          <a:lstStyle/>
          <a:p>
            <a:r>
              <a:rPr lang="en-GB" dirty="0" smtClean="0"/>
              <a:t>“</a:t>
            </a:r>
            <a:r>
              <a:rPr lang="en-GB" dirty="0"/>
              <a:t>One program is based on the planning assumption that an average household of 5 people should receive at least one </a:t>
            </a:r>
            <a:r>
              <a:rPr lang="en-GB" dirty="0" smtClean="0"/>
              <a:t>4 metre x </a:t>
            </a:r>
            <a:r>
              <a:rPr lang="en-GB" dirty="0"/>
              <a:t>5 </a:t>
            </a:r>
            <a:r>
              <a:rPr lang="en-GB" dirty="0" smtClean="0"/>
              <a:t>metre </a:t>
            </a:r>
            <a:r>
              <a:rPr lang="en-GB" dirty="0"/>
              <a:t>sheet of plastic.</a:t>
            </a:r>
            <a:r>
              <a:rPr lang="en-GB" dirty="0" smtClean="0"/>
              <a:t>”</a:t>
            </a:r>
            <a:endParaRPr lang="en-GB" dirty="0"/>
          </a:p>
          <a:p>
            <a:pPr>
              <a:spcBef>
                <a:spcPts val="1000"/>
              </a:spcBef>
            </a:pPr>
            <a:r>
              <a:rPr lang="en-GB" dirty="0"/>
              <a:t>What does this mean in practice?</a:t>
            </a:r>
          </a:p>
          <a:p>
            <a:pPr lvl="1"/>
            <a:r>
              <a:rPr lang="en-GB" dirty="0"/>
              <a:t>4m x 5m = </a:t>
            </a:r>
            <a:r>
              <a:rPr lang="en-GB" dirty="0" smtClean="0"/>
              <a:t>20m</a:t>
            </a:r>
            <a:r>
              <a:rPr lang="en-GB" baseline="30000" dirty="0" smtClean="0"/>
              <a:t>2</a:t>
            </a:r>
            <a:endParaRPr lang="en-GB" baseline="30000" dirty="0"/>
          </a:p>
          <a:p>
            <a:pPr lvl="1"/>
            <a:r>
              <a:rPr lang="en-GB" dirty="0"/>
              <a:t>20m</a:t>
            </a:r>
            <a:r>
              <a:rPr lang="en-GB" baseline="30000" dirty="0"/>
              <a:t>2</a:t>
            </a:r>
            <a:r>
              <a:rPr lang="en-GB" dirty="0"/>
              <a:t>  5 people = </a:t>
            </a:r>
            <a:r>
              <a:rPr lang="en-GB" dirty="0" smtClean="0"/>
              <a:t>4.0m</a:t>
            </a:r>
            <a:r>
              <a:rPr lang="en-GB" baseline="30000" dirty="0" smtClean="0"/>
              <a:t>2</a:t>
            </a:r>
            <a:r>
              <a:rPr lang="en-GB" dirty="0" smtClean="0"/>
              <a:t> </a:t>
            </a:r>
            <a:r>
              <a:rPr lang="en-GB" dirty="0"/>
              <a:t>per </a:t>
            </a:r>
            <a:r>
              <a:rPr lang="en-GB" dirty="0" smtClean="0"/>
              <a:t>person</a:t>
            </a:r>
            <a:endParaRPr lang="en-GB" dirty="0"/>
          </a:p>
          <a:p>
            <a:pPr>
              <a:spcBef>
                <a:spcPts val="2000"/>
              </a:spcBef>
            </a:pPr>
            <a:r>
              <a:rPr lang="en-GB" dirty="0"/>
              <a:t>But isn’t that greater than 3.5m</a:t>
            </a:r>
            <a:r>
              <a:rPr lang="en-GB" baseline="30000" dirty="0"/>
              <a:t>2</a:t>
            </a:r>
            <a:r>
              <a:rPr lang="en-GB" dirty="0"/>
              <a:t> – </a:t>
            </a:r>
            <a:r>
              <a:rPr lang="en-GB" dirty="0" smtClean="0"/>
              <a:t/>
            </a:r>
            <a:br>
              <a:rPr lang="en-GB" dirty="0" smtClean="0"/>
            </a:br>
            <a:r>
              <a:rPr lang="en-GB" dirty="0" smtClean="0"/>
              <a:t>the </a:t>
            </a:r>
            <a:r>
              <a:rPr lang="en-GB" dirty="0"/>
              <a:t>Sphere indicator?</a:t>
            </a:r>
          </a:p>
          <a:p>
            <a:pPr>
              <a:spcBef>
                <a:spcPts val="1000"/>
              </a:spcBef>
            </a:pPr>
            <a:r>
              <a:rPr lang="en-GB" dirty="0" smtClean="0"/>
              <a:t>No. But </a:t>
            </a:r>
            <a:r>
              <a:rPr lang="en-GB" dirty="0"/>
              <a:t>why not?</a:t>
            </a:r>
          </a:p>
        </p:txBody>
      </p:sp>
      <p:sp>
        <p:nvSpPr>
          <p:cNvPr id="4" name="Footer Placeholder 3"/>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p>
        </p:txBody>
      </p:sp>
      <p:sp>
        <p:nvSpPr>
          <p:cNvPr id="10" name="Rectangle 9"/>
          <p:cNvSpPr/>
          <p:nvPr/>
        </p:nvSpPr>
        <p:spPr>
          <a:xfrm>
            <a:off x="6224104" y="4118025"/>
            <a:ext cx="2421989" cy="1937591"/>
          </a:xfrm>
          <a:prstGeom prst="rect">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Text Box 270"/>
          <p:cNvSpPr txBox="1">
            <a:spLocks noChangeArrowheads="1"/>
          </p:cNvSpPr>
          <p:nvPr/>
        </p:nvSpPr>
        <p:spPr bwMode="auto">
          <a:xfrm rot="16200000">
            <a:off x="6315261" y="4843400"/>
            <a:ext cx="43345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solidFill>
                  <a:schemeClr val="tx2"/>
                </a:solidFill>
                <a:latin typeface="Tahoma"/>
                <a:cs typeface="Tahoma"/>
              </a:rPr>
              <a:t>4m</a:t>
            </a:r>
          </a:p>
        </p:txBody>
      </p:sp>
      <p:sp>
        <p:nvSpPr>
          <p:cNvPr id="12" name="Text Box 271"/>
          <p:cNvSpPr txBox="1">
            <a:spLocks noChangeArrowheads="1"/>
          </p:cNvSpPr>
          <p:nvPr/>
        </p:nvSpPr>
        <p:spPr bwMode="auto">
          <a:xfrm>
            <a:off x="7365182" y="5538670"/>
            <a:ext cx="433457"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400" smtClean="0">
                <a:solidFill>
                  <a:schemeClr val="tx2"/>
                </a:solidFill>
                <a:latin typeface="Tahoma"/>
                <a:cs typeface="Tahoma"/>
              </a:rPr>
              <a:t>5m</a:t>
            </a:r>
          </a:p>
        </p:txBody>
      </p:sp>
      <p:cxnSp>
        <p:nvCxnSpPr>
          <p:cNvPr id="14" name="Straight Arrow Connector 13"/>
          <p:cNvCxnSpPr/>
          <p:nvPr/>
        </p:nvCxnSpPr>
        <p:spPr>
          <a:xfrm>
            <a:off x="6396833" y="4236147"/>
            <a:ext cx="0" cy="1713522"/>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05596" y="5961122"/>
            <a:ext cx="2093461"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pic>
        <p:nvPicPr>
          <p:cNvPr id="18" name="Picture 17" descr="family-group.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517355" y="2156817"/>
            <a:ext cx="2006352" cy="1829221"/>
          </a:xfrm>
          <a:prstGeom prst="rect">
            <a:avLst/>
          </a:prstGeom>
        </p:spPr>
      </p:pic>
      <p:sp>
        <p:nvSpPr>
          <p:cNvPr id="19" name="TextBox 18"/>
          <p:cNvSpPr txBox="1"/>
          <p:nvPr/>
        </p:nvSpPr>
        <p:spPr>
          <a:xfrm>
            <a:off x="7365182" y="4833243"/>
            <a:ext cx="754248" cy="338554"/>
          </a:xfrm>
          <a:prstGeom prst="rect">
            <a:avLst/>
          </a:prstGeom>
          <a:noFill/>
        </p:spPr>
        <p:txBody>
          <a:bodyPr wrap="square" rtlCol="0">
            <a:spAutoFit/>
          </a:bodyPr>
          <a:lstStyle/>
          <a:p>
            <a:pPr marL="0" lvl="1"/>
            <a:r>
              <a:rPr lang="en-GB" sz="1600" b="1" smtClean="0">
                <a:solidFill>
                  <a:srgbClr val="004386"/>
                </a:solidFill>
                <a:latin typeface="Tahoma"/>
                <a:cs typeface="Tahoma"/>
              </a:rPr>
              <a:t>20m</a:t>
            </a:r>
            <a:r>
              <a:rPr lang="en-GB" sz="1600" b="1" baseline="30000" smtClean="0">
                <a:solidFill>
                  <a:srgbClr val="004386"/>
                </a:solidFill>
                <a:latin typeface="Tahoma"/>
                <a:cs typeface="Tahoma"/>
              </a:rPr>
              <a:t>2</a:t>
            </a:r>
            <a:endParaRPr lang="en-GB" sz="1600" b="1" baseline="30000">
              <a:solidFill>
                <a:srgbClr val="004386"/>
              </a:solidFill>
              <a:latin typeface="Tahoma"/>
              <a:cs typeface="Tahoma"/>
            </a:endParaRPr>
          </a:p>
        </p:txBody>
      </p:sp>
    </p:spTree>
    <p:extLst>
      <p:ext uri="{BB962C8B-B14F-4D97-AF65-F5344CB8AC3E}">
        <p14:creationId xmlns:p14="http://schemas.microsoft.com/office/powerpoint/2010/main" val="317287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Covered shelter space</a:t>
            </a:r>
            <a:endParaRPr lang="en-GB" dirty="0"/>
          </a:p>
        </p:txBody>
      </p:sp>
      <p:grpSp>
        <p:nvGrpSpPr>
          <p:cNvPr id="73" name="Group 72"/>
          <p:cNvGrpSpPr/>
          <p:nvPr/>
        </p:nvGrpSpPr>
        <p:grpSpPr>
          <a:xfrm>
            <a:off x="2960224" y="2845200"/>
            <a:ext cx="2895600" cy="2851892"/>
            <a:chOff x="3056573" y="3808690"/>
            <a:chExt cx="2895600" cy="2851892"/>
          </a:xfrm>
        </p:grpSpPr>
        <p:sp>
          <p:nvSpPr>
            <p:cNvPr id="39" name="Oval 73"/>
            <p:cNvSpPr>
              <a:spLocks noChangeArrowheads="1"/>
            </p:cNvSpPr>
            <p:nvPr/>
          </p:nvSpPr>
          <p:spPr bwMode="auto">
            <a:xfrm>
              <a:off x="3132773" y="5878513"/>
              <a:ext cx="2819400" cy="457200"/>
            </a:xfrm>
            <a:prstGeom prst="ellipse">
              <a:avLst/>
            </a:prstGeom>
            <a:solidFill>
              <a:schemeClr val="accent1"/>
            </a:solidFill>
            <a:ln w="9525">
              <a:no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ahoma"/>
                <a:cs typeface="Tahoma"/>
              </a:endParaRPr>
            </a:p>
          </p:txBody>
        </p:sp>
        <p:pic>
          <p:nvPicPr>
            <p:cNvPr id="70" name="Picture 69" descr="family-grou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150631" y="5125094"/>
              <a:ext cx="1269970" cy="1157850"/>
            </a:xfrm>
            <a:prstGeom prst="rect">
              <a:avLst/>
            </a:prstGeom>
          </p:spPr>
        </p:pic>
        <p:sp>
          <p:nvSpPr>
            <p:cNvPr id="41" name="Freeform 90"/>
            <p:cNvSpPr>
              <a:spLocks/>
            </p:cNvSpPr>
            <p:nvPr/>
          </p:nvSpPr>
          <p:spPr bwMode="auto">
            <a:xfrm>
              <a:off x="4528186" y="4478338"/>
              <a:ext cx="1290638" cy="823912"/>
            </a:xfrm>
            <a:custGeom>
              <a:avLst/>
              <a:gdLst>
                <a:gd name="T0" fmla="*/ 111 w 813"/>
                <a:gd name="T1" fmla="*/ 450 h 519"/>
                <a:gd name="T2" fmla="*/ 228 w 813"/>
                <a:gd name="T3" fmla="*/ 420 h 519"/>
                <a:gd name="T4" fmla="*/ 351 w 813"/>
                <a:gd name="T5" fmla="*/ 408 h 519"/>
                <a:gd name="T6" fmla="*/ 627 w 813"/>
                <a:gd name="T7" fmla="*/ 420 h 519"/>
                <a:gd name="T8" fmla="*/ 681 w 813"/>
                <a:gd name="T9" fmla="*/ 456 h 519"/>
                <a:gd name="T10" fmla="*/ 717 w 813"/>
                <a:gd name="T11" fmla="*/ 462 h 519"/>
                <a:gd name="T12" fmla="*/ 798 w 813"/>
                <a:gd name="T13" fmla="*/ 519 h 519"/>
                <a:gd name="T14" fmla="*/ 813 w 813"/>
                <a:gd name="T15" fmla="*/ 471 h 519"/>
                <a:gd name="T16" fmla="*/ 783 w 813"/>
                <a:gd name="T17" fmla="*/ 291 h 519"/>
                <a:gd name="T18" fmla="*/ 753 w 813"/>
                <a:gd name="T19" fmla="*/ 228 h 519"/>
                <a:gd name="T20" fmla="*/ 720 w 813"/>
                <a:gd name="T21" fmla="*/ 174 h 519"/>
                <a:gd name="T22" fmla="*/ 696 w 813"/>
                <a:gd name="T23" fmla="*/ 153 h 519"/>
                <a:gd name="T24" fmla="*/ 666 w 813"/>
                <a:gd name="T25" fmla="*/ 117 h 519"/>
                <a:gd name="T26" fmla="*/ 594 w 813"/>
                <a:gd name="T27" fmla="*/ 57 h 519"/>
                <a:gd name="T28" fmla="*/ 564 w 813"/>
                <a:gd name="T29" fmla="*/ 39 h 519"/>
                <a:gd name="T30" fmla="*/ 405 w 813"/>
                <a:gd name="T31" fmla="*/ 36 h 519"/>
                <a:gd name="T32" fmla="*/ 99 w 813"/>
                <a:gd name="T33" fmla="*/ 84 h 519"/>
                <a:gd name="T34" fmla="*/ 69 w 813"/>
                <a:gd name="T35" fmla="*/ 144 h 519"/>
                <a:gd name="T36" fmla="*/ 63 w 813"/>
                <a:gd name="T37" fmla="*/ 168 h 519"/>
                <a:gd name="T38" fmla="*/ 27 w 813"/>
                <a:gd name="T39" fmla="*/ 204 h 519"/>
                <a:gd name="T40" fmla="*/ 6 w 813"/>
                <a:gd name="T41" fmla="*/ 246 h 519"/>
                <a:gd name="T42" fmla="*/ 27 w 813"/>
                <a:gd name="T43" fmla="*/ 294 h 519"/>
                <a:gd name="T44" fmla="*/ 105 w 813"/>
                <a:gd name="T45" fmla="*/ 366 h 519"/>
                <a:gd name="T46" fmla="*/ 114 w 813"/>
                <a:gd name="T47" fmla="*/ 390 h 519"/>
                <a:gd name="T48" fmla="*/ 123 w 813"/>
                <a:gd name="T49" fmla="*/ 417 h 519"/>
                <a:gd name="T50" fmla="*/ 111 w 813"/>
                <a:gd name="T51" fmla="*/ 450 h 5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13"/>
                <a:gd name="T79" fmla="*/ 0 h 519"/>
                <a:gd name="T80" fmla="*/ 813 w 813"/>
                <a:gd name="T81" fmla="*/ 519 h 51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13" h="519">
                  <a:moveTo>
                    <a:pt x="111" y="450"/>
                  </a:moveTo>
                  <a:cubicBezTo>
                    <a:pt x="147" y="426"/>
                    <a:pt x="185" y="425"/>
                    <a:pt x="228" y="420"/>
                  </a:cubicBezTo>
                  <a:cubicBezTo>
                    <a:pt x="265" y="408"/>
                    <a:pt x="314" y="410"/>
                    <a:pt x="351" y="408"/>
                  </a:cubicBezTo>
                  <a:cubicBezTo>
                    <a:pt x="436" y="409"/>
                    <a:pt x="538" y="402"/>
                    <a:pt x="627" y="420"/>
                  </a:cubicBezTo>
                  <a:cubicBezTo>
                    <a:pt x="652" y="425"/>
                    <a:pt x="662" y="448"/>
                    <a:pt x="681" y="456"/>
                  </a:cubicBezTo>
                  <a:cubicBezTo>
                    <a:pt x="692" y="461"/>
                    <a:pt x="705" y="460"/>
                    <a:pt x="717" y="462"/>
                  </a:cubicBezTo>
                  <a:cubicBezTo>
                    <a:pt x="749" y="478"/>
                    <a:pt x="769" y="500"/>
                    <a:pt x="798" y="519"/>
                  </a:cubicBezTo>
                  <a:cubicBezTo>
                    <a:pt x="803" y="503"/>
                    <a:pt x="809" y="487"/>
                    <a:pt x="813" y="471"/>
                  </a:cubicBezTo>
                  <a:cubicBezTo>
                    <a:pt x="810" y="406"/>
                    <a:pt x="803" y="351"/>
                    <a:pt x="783" y="291"/>
                  </a:cubicBezTo>
                  <a:cubicBezTo>
                    <a:pt x="775" y="266"/>
                    <a:pt x="772" y="247"/>
                    <a:pt x="753" y="228"/>
                  </a:cubicBezTo>
                  <a:cubicBezTo>
                    <a:pt x="746" y="207"/>
                    <a:pt x="734" y="191"/>
                    <a:pt x="720" y="174"/>
                  </a:cubicBezTo>
                  <a:cubicBezTo>
                    <a:pt x="713" y="166"/>
                    <a:pt x="696" y="153"/>
                    <a:pt x="696" y="153"/>
                  </a:cubicBezTo>
                  <a:cubicBezTo>
                    <a:pt x="689" y="139"/>
                    <a:pt x="679" y="126"/>
                    <a:pt x="666" y="117"/>
                  </a:cubicBezTo>
                  <a:cubicBezTo>
                    <a:pt x="650" y="93"/>
                    <a:pt x="618" y="73"/>
                    <a:pt x="594" y="57"/>
                  </a:cubicBezTo>
                  <a:cubicBezTo>
                    <a:pt x="587" y="52"/>
                    <a:pt x="571" y="39"/>
                    <a:pt x="564" y="39"/>
                  </a:cubicBezTo>
                  <a:cubicBezTo>
                    <a:pt x="511" y="36"/>
                    <a:pt x="458" y="37"/>
                    <a:pt x="405" y="36"/>
                  </a:cubicBezTo>
                  <a:cubicBezTo>
                    <a:pt x="270" y="39"/>
                    <a:pt x="183" y="0"/>
                    <a:pt x="99" y="84"/>
                  </a:cubicBezTo>
                  <a:cubicBezTo>
                    <a:pt x="92" y="112"/>
                    <a:pt x="90" y="123"/>
                    <a:pt x="69" y="144"/>
                  </a:cubicBezTo>
                  <a:cubicBezTo>
                    <a:pt x="67" y="152"/>
                    <a:pt x="68" y="161"/>
                    <a:pt x="63" y="168"/>
                  </a:cubicBezTo>
                  <a:cubicBezTo>
                    <a:pt x="53" y="182"/>
                    <a:pt x="27" y="204"/>
                    <a:pt x="27" y="204"/>
                  </a:cubicBezTo>
                  <a:cubicBezTo>
                    <a:pt x="21" y="228"/>
                    <a:pt x="18" y="228"/>
                    <a:pt x="6" y="246"/>
                  </a:cubicBezTo>
                  <a:cubicBezTo>
                    <a:pt x="2" y="272"/>
                    <a:pt x="0" y="287"/>
                    <a:pt x="27" y="294"/>
                  </a:cubicBezTo>
                  <a:cubicBezTo>
                    <a:pt x="58" y="314"/>
                    <a:pt x="83" y="337"/>
                    <a:pt x="105" y="366"/>
                  </a:cubicBezTo>
                  <a:cubicBezTo>
                    <a:pt x="111" y="392"/>
                    <a:pt x="104" y="364"/>
                    <a:pt x="114" y="390"/>
                  </a:cubicBezTo>
                  <a:cubicBezTo>
                    <a:pt x="118" y="399"/>
                    <a:pt x="123" y="417"/>
                    <a:pt x="123" y="417"/>
                  </a:cubicBezTo>
                  <a:cubicBezTo>
                    <a:pt x="127" y="452"/>
                    <a:pt x="136" y="445"/>
                    <a:pt x="111" y="450"/>
                  </a:cubicBezTo>
                  <a:close/>
                </a:path>
              </a:pathLst>
            </a:custGeom>
            <a:solidFill>
              <a:srgbClr val="0033CC"/>
            </a:solidFill>
            <a:ln w="9525">
              <a:solidFill>
                <a:srgbClr val="000099"/>
              </a:solidFill>
              <a:round/>
              <a:headEnd/>
              <a:tailEnd/>
            </a:ln>
          </p:spPr>
          <p:txBody>
            <a:bodyPr wrap="none" anchor="ctr"/>
            <a:lstStyle/>
            <a:p>
              <a:endParaRPr lang="fr-FR" smtClean="0">
                <a:solidFill>
                  <a:srgbClr val="004386"/>
                </a:solidFill>
                <a:latin typeface="Tahoma"/>
                <a:cs typeface="Tahoma"/>
              </a:endParaRPr>
            </a:p>
          </p:txBody>
        </p:sp>
        <p:sp>
          <p:nvSpPr>
            <p:cNvPr id="42" name="Freeform 84"/>
            <p:cNvSpPr>
              <a:spLocks/>
            </p:cNvSpPr>
            <p:nvPr/>
          </p:nvSpPr>
          <p:spPr bwMode="auto">
            <a:xfrm>
              <a:off x="4351973" y="4964113"/>
              <a:ext cx="304800" cy="152400"/>
            </a:xfrm>
            <a:custGeom>
              <a:avLst/>
              <a:gdLst>
                <a:gd name="T0" fmla="*/ 192 w 192"/>
                <a:gd name="T1" fmla="*/ 96 h 96"/>
                <a:gd name="T2" fmla="*/ 0 w 192"/>
                <a:gd name="T3" fmla="*/ 48 h 96"/>
                <a:gd name="T4" fmla="*/ 144 w 192"/>
                <a:gd name="T5" fmla="*/ 0 h 96"/>
                <a:gd name="T6" fmla="*/ 192 w 192"/>
                <a:gd name="T7" fmla="*/ 48 h 96"/>
                <a:gd name="T8" fmla="*/ 192 w 192"/>
                <a:gd name="T9" fmla="*/ 96 h 96"/>
                <a:gd name="T10" fmla="*/ 0 60000 65536"/>
                <a:gd name="T11" fmla="*/ 0 60000 65536"/>
                <a:gd name="T12" fmla="*/ 0 60000 65536"/>
                <a:gd name="T13" fmla="*/ 0 60000 65536"/>
                <a:gd name="T14" fmla="*/ 0 60000 65536"/>
                <a:gd name="T15" fmla="*/ 0 w 192"/>
                <a:gd name="T16" fmla="*/ 0 h 96"/>
                <a:gd name="T17" fmla="*/ 192 w 192"/>
                <a:gd name="T18" fmla="*/ 96 h 96"/>
              </a:gdLst>
              <a:ahLst/>
              <a:cxnLst>
                <a:cxn ang="T10">
                  <a:pos x="T0" y="T1"/>
                </a:cxn>
                <a:cxn ang="T11">
                  <a:pos x="T2" y="T3"/>
                </a:cxn>
                <a:cxn ang="T12">
                  <a:pos x="T4" y="T5"/>
                </a:cxn>
                <a:cxn ang="T13">
                  <a:pos x="T6" y="T7"/>
                </a:cxn>
                <a:cxn ang="T14">
                  <a:pos x="T8" y="T9"/>
                </a:cxn>
              </a:cxnLst>
              <a:rect l="T15" t="T16" r="T17" b="T18"/>
              <a:pathLst>
                <a:path w="192" h="96">
                  <a:moveTo>
                    <a:pt x="192" y="96"/>
                  </a:moveTo>
                  <a:lnTo>
                    <a:pt x="0" y="48"/>
                  </a:lnTo>
                  <a:lnTo>
                    <a:pt x="144" y="0"/>
                  </a:lnTo>
                  <a:lnTo>
                    <a:pt x="192" y="48"/>
                  </a:lnTo>
                  <a:lnTo>
                    <a:pt x="192" y="96"/>
                  </a:lnTo>
                  <a:close/>
                </a:path>
              </a:pathLst>
            </a:custGeom>
            <a:solidFill>
              <a:schemeClr val="folHlink"/>
            </a:solidFill>
            <a:ln w="9525">
              <a:solidFill>
                <a:schemeClr val="bg1"/>
              </a:solidFill>
              <a:round/>
              <a:headEnd/>
              <a:tailEnd/>
            </a:ln>
          </p:spPr>
          <p:txBody>
            <a:bodyPr wrap="none" anchor="ctr"/>
            <a:lstStyle/>
            <a:p>
              <a:endParaRPr lang="fr-FR" smtClean="0">
                <a:solidFill>
                  <a:srgbClr val="004386"/>
                </a:solidFill>
                <a:latin typeface="Tahoma"/>
                <a:cs typeface="Tahoma"/>
              </a:endParaRPr>
            </a:p>
          </p:txBody>
        </p:sp>
        <p:sp>
          <p:nvSpPr>
            <p:cNvPr id="43" name="Freeform 74"/>
            <p:cNvSpPr>
              <a:spLocks/>
            </p:cNvSpPr>
            <p:nvPr/>
          </p:nvSpPr>
          <p:spPr bwMode="auto">
            <a:xfrm>
              <a:off x="3132773" y="4265613"/>
              <a:ext cx="2781300" cy="1308100"/>
            </a:xfrm>
            <a:custGeom>
              <a:avLst/>
              <a:gdLst>
                <a:gd name="T0" fmla="*/ 0 w 1752"/>
                <a:gd name="T1" fmla="*/ 776 h 824"/>
                <a:gd name="T2" fmla="*/ 96 w 1752"/>
                <a:gd name="T3" fmla="*/ 392 h 824"/>
                <a:gd name="T4" fmla="*/ 528 w 1752"/>
                <a:gd name="T5" fmla="*/ 56 h 824"/>
                <a:gd name="T6" fmla="*/ 1200 w 1752"/>
                <a:gd name="T7" fmla="*/ 56 h 824"/>
                <a:gd name="T8" fmla="*/ 1584 w 1752"/>
                <a:gd name="T9" fmla="*/ 344 h 824"/>
                <a:gd name="T10" fmla="*/ 1728 w 1752"/>
                <a:gd name="T11" fmla="*/ 680 h 824"/>
                <a:gd name="T12" fmla="*/ 1728 w 1752"/>
                <a:gd name="T13" fmla="*/ 824 h 824"/>
                <a:gd name="T14" fmla="*/ 0 60000 65536"/>
                <a:gd name="T15" fmla="*/ 0 60000 65536"/>
                <a:gd name="T16" fmla="*/ 0 60000 65536"/>
                <a:gd name="T17" fmla="*/ 0 60000 65536"/>
                <a:gd name="T18" fmla="*/ 0 60000 65536"/>
                <a:gd name="T19" fmla="*/ 0 60000 65536"/>
                <a:gd name="T20" fmla="*/ 0 60000 65536"/>
                <a:gd name="T21" fmla="*/ 0 w 1752"/>
                <a:gd name="T22" fmla="*/ 0 h 824"/>
                <a:gd name="T23" fmla="*/ 1752 w 1752"/>
                <a:gd name="T24" fmla="*/ 824 h 8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2" h="824">
                  <a:moveTo>
                    <a:pt x="0" y="776"/>
                  </a:moveTo>
                  <a:cubicBezTo>
                    <a:pt x="4" y="644"/>
                    <a:pt x="8" y="512"/>
                    <a:pt x="96" y="392"/>
                  </a:cubicBezTo>
                  <a:cubicBezTo>
                    <a:pt x="184" y="272"/>
                    <a:pt x="344" y="112"/>
                    <a:pt x="528" y="56"/>
                  </a:cubicBezTo>
                  <a:cubicBezTo>
                    <a:pt x="712" y="0"/>
                    <a:pt x="1024" y="8"/>
                    <a:pt x="1200" y="56"/>
                  </a:cubicBezTo>
                  <a:cubicBezTo>
                    <a:pt x="1376" y="104"/>
                    <a:pt x="1496" y="240"/>
                    <a:pt x="1584" y="344"/>
                  </a:cubicBezTo>
                  <a:cubicBezTo>
                    <a:pt x="1672" y="448"/>
                    <a:pt x="1704" y="600"/>
                    <a:pt x="1728" y="680"/>
                  </a:cubicBezTo>
                  <a:cubicBezTo>
                    <a:pt x="1752" y="760"/>
                    <a:pt x="1740" y="792"/>
                    <a:pt x="1728" y="824"/>
                  </a:cubicBezTo>
                </a:path>
              </a:pathLst>
            </a:cu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fr-FR" smtClean="0">
                <a:solidFill>
                  <a:srgbClr val="004386"/>
                </a:solidFill>
                <a:latin typeface="Tahoma"/>
                <a:cs typeface="Tahoma"/>
              </a:endParaRPr>
            </a:p>
          </p:txBody>
        </p:sp>
        <p:sp>
          <p:nvSpPr>
            <p:cNvPr id="44" name="Freeform 76"/>
            <p:cNvSpPr>
              <a:spLocks/>
            </p:cNvSpPr>
            <p:nvPr/>
          </p:nvSpPr>
          <p:spPr bwMode="auto">
            <a:xfrm>
              <a:off x="3513773" y="4303713"/>
              <a:ext cx="2082800" cy="1498600"/>
            </a:xfrm>
            <a:custGeom>
              <a:avLst/>
              <a:gdLst>
                <a:gd name="T0" fmla="*/ 0 w 1312"/>
                <a:gd name="T1" fmla="*/ 896 h 944"/>
                <a:gd name="T2" fmla="*/ 48 w 1312"/>
                <a:gd name="T3" fmla="*/ 512 h 944"/>
                <a:gd name="T4" fmla="*/ 288 w 1312"/>
                <a:gd name="T5" fmla="*/ 224 h 944"/>
                <a:gd name="T6" fmla="*/ 624 w 1312"/>
                <a:gd name="T7" fmla="*/ 32 h 944"/>
                <a:gd name="T8" fmla="*/ 768 w 1312"/>
                <a:gd name="T9" fmla="*/ 32 h 944"/>
                <a:gd name="T10" fmla="*/ 1056 w 1312"/>
                <a:gd name="T11" fmla="*/ 224 h 944"/>
                <a:gd name="T12" fmla="*/ 1200 w 1312"/>
                <a:gd name="T13" fmla="*/ 416 h 944"/>
                <a:gd name="T14" fmla="*/ 1296 w 1312"/>
                <a:gd name="T15" fmla="*/ 608 h 944"/>
                <a:gd name="T16" fmla="*/ 1296 w 1312"/>
                <a:gd name="T17" fmla="*/ 848 h 944"/>
                <a:gd name="T18" fmla="*/ 1296 w 1312"/>
                <a:gd name="T19" fmla="*/ 944 h 9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12"/>
                <a:gd name="T31" fmla="*/ 0 h 944"/>
                <a:gd name="T32" fmla="*/ 1312 w 1312"/>
                <a:gd name="T33" fmla="*/ 944 h 9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12" h="944">
                  <a:moveTo>
                    <a:pt x="0" y="896"/>
                  </a:moveTo>
                  <a:cubicBezTo>
                    <a:pt x="0" y="760"/>
                    <a:pt x="0" y="624"/>
                    <a:pt x="48" y="512"/>
                  </a:cubicBezTo>
                  <a:cubicBezTo>
                    <a:pt x="96" y="400"/>
                    <a:pt x="192" y="304"/>
                    <a:pt x="288" y="224"/>
                  </a:cubicBezTo>
                  <a:cubicBezTo>
                    <a:pt x="384" y="144"/>
                    <a:pt x="544" y="64"/>
                    <a:pt x="624" y="32"/>
                  </a:cubicBezTo>
                  <a:cubicBezTo>
                    <a:pt x="704" y="0"/>
                    <a:pt x="696" y="0"/>
                    <a:pt x="768" y="32"/>
                  </a:cubicBezTo>
                  <a:cubicBezTo>
                    <a:pt x="840" y="64"/>
                    <a:pt x="984" y="160"/>
                    <a:pt x="1056" y="224"/>
                  </a:cubicBezTo>
                  <a:cubicBezTo>
                    <a:pt x="1128" y="288"/>
                    <a:pt x="1160" y="352"/>
                    <a:pt x="1200" y="416"/>
                  </a:cubicBezTo>
                  <a:cubicBezTo>
                    <a:pt x="1240" y="480"/>
                    <a:pt x="1280" y="536"/>
                    <a:pt x="1296" y="608"/>
                  </a:cubicBezTo>
                  <a:cubicBezTo>
                    <a:pt x="1312" y="680"/>
                    <a:pt x="1296" y="792"/>
                    <a:pt x="1296" y="848"/>
                  </a:cubicBezTo>
                  <a:cubicBezTo>
                    <a:pt x="1296" y="904"/>
                    <a:pt x="1296" y="924"/>
                    <a:pt x="1296" y="944"/>
                  </a:cubicBezTo>
                </a:path>
              </a:pathLst>
            </a:cu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fr-FR" smtClean="0">
                <a:solidFill>
                  <a:srgbClr val="004386"/>
                </a:solidFill>
                <a:latin typeface="Tahoma"/>
                <a:cs typeface="Tahoma"/>
              </a:endParaRPr>
            </a:p>
          </p:txBody>
        </p:sp>
        <p:sp>
          <p:nvSpPr>
            <p:cNvPr id="45" name="Freeform 77"/>
            <p:cNvSpPr>
              <a:spLocks/>
            </p:cNvSpPr>
            <p:nvPr/>
          </p:nvSpPr>
          <p:spPr bwMode="auto">
            <a:xfrm>
              <a:off x="3932873" y="4240213"/>
              <a:ext cx="812800" cy="1562100"/>
            </a:xfrm>
            <a:custGeom>
              <a:avLst/>
              <a:gdLst>
                <a:gd name="T0" fmla="*/ 24 w 512"/>
                <a:gd name="T1" fmla="*/ 696 h 984"/>
                <a:gd name="T2" fmla="*/ 24 w 512"/>
                <a:gd name="T3" fmla="*/ 360 h 984"/>
                <a:gd name="T4" fmla="*/ 168 w 512"/>
                <a:gd name="T5" fmla="*/ 168 h 984"/>
                <a:gd name="T6" fmla="*/ 360 w 512"/>
                <a:gd name="T7" fmla="*/ 24 h 984"/>
                <a:gd name="T8" fmla="*/ 456 w 512"/>
                <a:gd name="T9" fmla="*/ 312 h 984"/>
                <a:gd name="T10" fmla="*/ 504 w 512"/>
                <a:gd name="T11" fmla="*/ 600 h 984"/>
                <a:gd name="T12" fmla="*/ 504 w 512"/>
                <a:gd name="T13" fmla="*/ 888 h 984"/>
                <a:gd name="T14" fmla="*/ 504 w 512"/>
                <a:gd name="T15" fmla="*/ 984 h 984"/>
                <a:gd name="T16" fmla="*/ 0 60000 65536"/>
                <a:gd name="T17" fmla="*/ 0 60000 65536"/>
                <a:gd name="T18" fmla="*/ 0 60000 65536"/>
                <a:gd name="T19" fmla="*/ 0 60000 65536"/>
                <a:gd name="T20" fmla="*/ 0 60000 65536"/>
                <a:gd name="T21" fmla="*/ 0 60000 65536"/>
                <a:gd name="T22" fmla="*/ 0 60000 65536"/>
                <a:gd name="T23" fmla="*/ 0 60000 65536"/>
                <a:gd name="T24" fmla="*/ 0 w 512"/>
                <a:gd name="T25" fmla="*/ 0 h 984"/>
                <a:gd name="T26" fmla="*/ 512 w 512"/>
                <a:gd name="T27" fmla="*/ 984 h 9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2" h="984">
                  <a:moveTo>
                    <a:pt x="24" y="696"/>
                  </a:moveTo>
                  <a:cubicBezTo>
                    <a:pt x="12" y="572"/>
                    <a:pt x="0" y="448"/>
                    <a:pt x="24" y="360"/>
                  </a:cubicBezTo>
                  <a:cubicBezTo>
                    <a:pt x="48" y="272"/>
                    <a:pt x="112" y="224"/>
                    <a:pt x="168" y="168"/>
                  </a:cubicBezTo>
                  <a:cubicBezTo>
                    <a:pt x="224" y="112"/>
                    <a:pt x="312" y="0"/>
                    <a:pt x="360" y="24"/>
                  </a:cubicBezTo>
                  <a:cubicBezTo>
                    <a:pt x="408" y="48"/>
                    <a:pt x="432" y="216"/>
                    <a:pt x="456" y="312"/>
                  </a:cubicBezTo>
                  <a:cubicBezTo>
                    <a:pt x="480" y="408"/>
                    <a:pt x="496" y="504"/>
                    <a:pt x="504" y="600"/>
                  </a:cubicBezTo>
                  <a:cubicBezTo>
                    <a:pt x="512" y="696"/>
                    <a:pt x="504" y="824"/>
                    <a:pt x="504" y="888"/>
                  </a:cubicBezTo>
                  <a:cubicBezTo>
                    <a:pt x="504" y="952"/>
                    <a:pt x="504" y="968"/>
                    <a:pt x="504" y="984"/>
                  </a:cubicBezTo>
                </a:path>
              </a:pathLst>
            </a:cu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fr-FR" smtClean="0">
                <a:solidFill>
                  <a:srgbClr val="004386"/>
                </a:solidFill>
                <a:latin typeface="Tahoma"/>
                <a:cs typeface="Tahoma"/>
              </a:endParaRPr>
            </a:p>
          </p:txBody>
        </p:sp>
        <p:sp>
          <p:nvSpPr>
            <p:cNvPr id="46" name="Freeform 78"/>
            <p:cNvSpPr>
              <a:spLocks/>
            </p:cNvSpPr>
            <p:nvPr/>
          </p:nvSpPr>
          <p:spPr bwMode="auto">
            <a:xfrm>
              <a:off x="4047173" y="4278313"/>
              <a:ext cx="1066800" cy="1524000"/>
            </a:xfrm>
            <a:custGeom>
              <a:avLst/>
              <a:gdLst>
                <a:gd name="T0" fmla="*/ 0 w 672"/>
                <a:gd name="T1" fmla="*/ 960 h 960"/>
                <a:gd name="T2" fmla="*/ 48 w 672"/>
                <a:gd name="T3" fmla="*/ 432 h 960"/>
                <a:gd name="T4" fmla="*/ 192 w 672"/>
                <a:gd name="T5" fmla="*/ 144 h 960"/>
                <a:gd name="T6" fmla="*/ 336 w 672"/>
                <a:gd name="T7" fmla="*/ 0 h 960"/>
                <a:gd name="T8" fmla="*/ 576 w 672"/>
                <a:gd name="T9" fmla="*/ 144 h 960"/>
                <a:gd name="T10" fmla="*/ 624 w 672"/>
                <a:gd name="T11" fmla="*/ 432 h 960"/>
                <a:gd name="T12" fmla="*/ 672 w 672"/>
                <a:gd name="T13" fmla="*/ 816 h 960"/>
                <a:gd name="T14" fmla="*/ 0 60000 65536"/>
                <a:gd name="T15" fmla="*/ 0 60000 65536"/>
                <a:gd name="T16" fmla="*/ 0 60000 65536"/>
                <a:gd name="T17" fmla="*/ 0 60000 65536"/>
                <a:gd name="T18" fmla="*/ 0 60000 65536"/>
                <a:gd name="T19" fmla="*/ 0 60000 65536"/>
                <a:gd name="T20" fmla="*/ 0 60000 65536"/>
                <a:gd name="T21" fmla="*/ 0 w 672"/>
                <a:gd name="T22" fmla="*/ 0 h 960"/>
                <a:gd name="T23" fmla="*/ 672 w 672"/>
                <a:gd name="T24" fmla="*/ 960 h 9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2" h="960">
                  <a:moveTo>
                    <a:pt x="0" y="960"/>
                  </a:moveTo>
                  <a:cubicBezTo>
                    <a:pt x="8" y="764"/>
                    <a:pt x="16" y="568"/>
                    <a:pt x="48" y="432"/>
                  </a:cubicBezTo>
                  <a:cubicBezTo>
                    <a:pt x="80" y="296"/>
                    <a:pt x="144" y="216"/>
                    <a:pt x="192" y="144"/>
                  </a:cubicBezTo>
                  <a:cubicBezTo>
                    <a:pt x="240" y="72"/>
                    <a:pt x="272" y="0"/>
                    <a:pt x="336" y="0"/>
                  </a:cubicBezTo>
                  <a:cubicBezTo>
                    <a:pt x="400" y="0"/>
                    <a:pt x="528" y="72"/>
                    <a:pt x="576" y="144"/>
                  </a:cubicBezTo>
                  <a:cubicBezTo>
                    <a:pt x="624" y="216"/>
                    <a:pt x="608" y="320"/>
                    <a:pt x="624" y="432"/>
                  </a:cubicBezTo>
                  <a:cubicBezTo>
                    <a:pt x="640" y="544"/>
                    <a:pt x="656" y="680"/>
                    <a:pt x="672" y="816"/>
                  </a:cubicBezTo>
                </a:path>
              </a:pathLst>
            </a:cu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fr-FR" smtClean="0">
                <a:solidFill>
                  <a:srgbClr val="004386"/>
                </a:solidFill>
                <a:latin typeface="Tahoma"/>
                <a:cs typeface="Tahoma"/>
              </a:endParaRPr>
            </a:p>
          </p:txBody>
        </p:sp>
        <p:sp>
          <p:nvSpPr>
            <p:cNvPr id="47" name="Oval 79"/>
            <p:cNvSpPr>
              <a:spLocks noChangeArrowheads="1"/>
            </p:cNvSpPr>
            <p:nvPr/>
          </p:nvSpPr>
          <p:spPr bwMode="auto">
            <a:xfrm>
              <a:off x="3818573" y="4354513"/>
              <a:ext cx="1371600" cy="762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ahoma"/>
                <a:cs typeface="Tahoma"/>
              </a:endParaRPr>
            </a:p>
          </p:txBody>
        </p:sp>
        <p:sp>
          <p:nvSpPr>
            <p:cNvPr id="48" name="Oval 80"/>
            <p:cNvSpPr>
              <a:spLocks noChangeArrowheads="1"/>
            </p:cNvSpPr>
            <p:nvPr/>
          </p:nvSpPr>
          <p:spPr bwMode="auto">
            <a:xfrm>
              <a:off x="3513773" y="4506913"/>
              <a:ext cx="2057400" cy="3048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ahoma"/>
                <a:cs typeface="Tahoma"/>
              </a:endParaRPr>
            </a:p>
          </p:txBody>
        </p:sp>
        <p:sp>
          <p:nvSpPr>
            <p:cNvPr id="49" name="Oval 81"/>
            <p:cNvSpPr>
              <a:spLocks noChangeArrowheads="1"/>
            </p:cNvSpPr>
            <p:nvPr/>
          </p:nvSpPr>
          <p:spPr bwMode="auto">
            <a:xfrm>
              <a:off x="3285173" y="4811713"/>
              <a:ext cx="2438400" cy="3048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ahoma"/>
                <a:cs typeface="Tahoma"/>
              </a:endParaRPr>
            </a:p>
          </p:txBody>
        </p:sp>
        <p:sp>
          <p:nvSpPr>
            <p:cNvPr id="50" name="Oval 82"/>
            <p:cNvSpPr>
              <a:spLocks noChangeArrowheads="1"/>
            </p:cNvSpPr>
            <p:nvPr/>
          </p:nvSpPr>
          <p:spPr bwMode="auto">
            <a:xfrm>
              <a:off x="3132773" y="5192713"/>
              <a:ext cx="2819400" cy="304800"/>
            </a:xfrm>
            <a:prstGeom prst="ellipse">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ahoma"/>
                <a:cs typeface="Tahoma"/>
              </a:endParaRPr>
            </a:p>
          </p:txBody>
        </p:sp>
        <p:sp>
          <p:nvSpPr>
            <p:cNvPr id="51" name="Freeform 83"/>
            <p:cNvSpPr>
              <a:spLocks/>
            </p:cNvSpPr>
            <p:nvPr/>
          </p:nvSpPr>
          <p:spPr bwMode="auto">
            <a:xfrm>
              <a:off x="3096261" y="4157663"/>
              <a:ext cx="2370138" cy="1549400"/>
            </a:xfrm>
            <a:custGeom>
              <a:avLst/>
              <a:gdLst>
                <a:gd name="T0" fmla="*/ 23 w 1493"/>
                <a:gd name="T1" fmla="*/ 604 h 976"/>
                <a:gd name="T2" fmla="*/ 299 w 1493"/>
                <a:gd name="T3" fmla="*/ 652 h 976"/>
                <a:gd name="T4" fmla="*/ 371 w 1493"/>
                <a:gd name="T5" fmla="*/ 676 h 976"/>
                <a:gd name="T6" fmla="*/ 443 w 1493"/>
                <a:gd name="T7" fmla="*/ 724 h 976"/>
                <a:gd name="T8" fmla="*/ 539 w 1493"/>
                <a:gd name="T9" fmla="*/ 796 h 976"/>
                <a:gd name="T10" fmla="*/ 611 w 1493"/>
                <a:gd name="T11" fmla="*/ 844 h 976"/>
                <a:gd name="T12" fmla="*/ 719 w 1493"/>
                <a:gd name="T13" fmla="*/ 940 h 976"/>
                <a:gd name="T14" fmla="*/ 743 w 1493"/>
                <a:gd name="T15" fmla="*/ 976 h 976"/>
                <a:gd name="T16" fmla="*/ 755 w 1493"/>
                <a:gd name="T17" fmla="*/ 940 h 976"/>
                <a:gd name="T18" fmla="*/ 767 w 1493"/>
                <a:gd name="T19" fmla="*/ 772 h 976"/>
                <a:gd name="T20" fmla="*/ 803 w 1493"/>
                <a:gd name="T21" fmla="*/ 700 h 976"/>
                <a:gd name="T22" fmla="*/ 887 w 1493"/>
                <a:gd name="T23" fmla="*/ 568 h 976"/>
                <a:gd name="T24" fmla="*/ 899 w 1493"/>
                <a:gd name="T25" fmla="*/ 532 h 976"/>
                <a:gd name="T26" fmla="*/ 971 w 1493"/>
                <a:gd name="T27" fmla="*/ 616 h 976"/>
                <a:gd name="T28" fmla="*/ 1019 w 1493"/>
                <a:gd name="T29" fmla="*/ 508 h 976"/>
                <a:gd name="T30" fmla="*/ 1079 w 1493"/>
                <a:gd name="T31" fmla="*/ 436 h 976"/>
                <a:gd name="T32" fmla="*/ 1127 w 1493"/>
                <a:gd name="T33" fmla="*/ 364 h 976"/>
                <a:gd name="T34" fmla="*/ 1139 w 1493"/>
                <a:gd name="T35" fmla="*/ 328 h 976"/>
                <a:gd name="T36" fmla="*/ 1331 w 1493"/>
                <a:gd name="T37" fmla="*/ 256 h 976"/>
                <a:gd name="T38" fmla="*/ 1463 w 1493"/>
                <a:gd name="T39" fmla="*/ 268 h 976"/>
                <a:gd name="T40" fmla="*/ 1379 w 1493"/>
                <a:gd name="T41" fmla="*/ 172 h 976"/>
                <a:gd name="T42" fmla="*/ 971 w 1493"/>
                <a:gd name="T43" fmla="*/ 40 h 976"/>
                <a:gd name="T44" fmla="*/ 503 w 1493"/>
                <a:gd name="T45" fmla="*/ 76 h 976"/>
                <a:gd name="T46" fmla="*/ 359 w 1493"/>
                <a:gd name="T47" fmla="*/ 172 h 976"/>
                <a:gd name="T48" fmla="*/ 287 w 1493"/>
                <a:gd name="T49" fmla="*/ 196 h 976"/>
                <a:gd name="T50" fmla="*/ 227 w 1493"/>
                <a:gd name="T51" fmla="*/ 268 h 976"/>
                <a:gd name="T52" fmla="*/ 155 w 1493"/>
                <a:gd name="T53" fmla="*/ 292 h 976"/>
                <a:gd name="T54" fmla="*/ 83 w 1493"/>
                <a:gd name="T55" fmla="*/ 412 h 976"/>
                <a:gd name="T56" fmla="*/ 71 w 1493"/>
                <a:gd name="T57" fmla="*/ 448 h 976"/>
                <a:gd name="T58" fmla="*/ 23 w 1493"/>
                <a:gd name="T59" fmla="*/ 604 h 97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493"/>
                <a:gd name="T91" fmla="*/ 0 h 976"/>
                <a:gd name="T92" fmla="*/ 1493 w 1493"/>
                <a:gd name="T93" fmla="*/ 976 h 97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493" h="976">
                  <a:moveTo>
                    <a:pt x="23" y="604"/>
                  </a:moveTo>
                  <a:cubicBezTo>
                    <a:pt x="281" y="619"/>
                    <a:pt x="164" y="592"/>
                    <a:pt x="299" y="652"/>
                  </a:cubicBezTo>
                  <a:cubicBezTo>
                    <a:pt x="322" y="662"/>
                    <a:pt x="347" y="668"/>
                    <a:pt x="371" y="676"/>
                  </a:cubicBezTo>
                  <a:cubicBezTo>
                    <a:pt x="398" y="685"/>
                    <a:pt x="443" y="724"/>
                    <a:pt x="443" y="724"/>
                  </a:cubicBezTo>
                  <a:cubicBezTo>
                    <a:pt x="482" y="783"/>
                    <a:pt x="489" y="755"/>
                    <a:pt x="539" y="796"/>
                  </a:cubicBezTo>
                  <a:cubicBezTo>
                    <a:pt x="599" y="846"/>
                    <a:pt x="548" y="823"/>
                    <a:pt x="611" y="844"/>
                  </a:cubicBezTo>
                  <a:cubicBezTo>
                    <a:pt x="693" y="926"/>
                    <a:pt x="655" y="897"/>
                    <a:pt x="719" y="940"/>
                  </a:cubicBezTo>
                  <a:cubicBezTo>
                    <a:pt x="727" y="952"/>
                    <a:pt x="729" y="976"/>
                    <a:pt x="743" y="976"/>
                  </a:cubicBezTo>
                  <a:cubicBezTo>
                    <a:pt x="756" y="976"/>
                    <a:pt x="754" y="953"/>
                    <a:pt x="755" y="940"/>
                  </a:cubicBezTo>
                  <a:cubicBezTo>
                    <a:pt x="762" y="884"/>
                    <a:pt x="760" y="828"/>
                    <a:pt x="767" y="772"/>
                  </a:cubicBezTo>
                  <a:cubicBezTo>
                    <a:pt x="772" y="727"/>
                    <a:pt x="785" y="741"/>
                    <a:pt x="803" y="700"/>
                  </a:cubicBezTo>
                  <a:cubicBezTo>
                    <a:pt x="833" y="632"/>
                    <a:pt x="823" y="610"/>
                    <a:pt x="887" y="568"/>
                  </a:cubicBezTo>
                  <a:cubicBezTo>
                    <a:pt x="891" y="556"/>
                    <a:pt x="888" y="538"/>
                    <a:pt x="899" y="532"/>
                  </a:cubicBezTo>
                  <a:cubicBezTo>
                    <a:pt x="932" y="516"/>
                    <a:pt x="959" y="598"/>
                    <a:pt x="971" y="616"/>
                  </a:cubicBezTo>
                  <a:cubicBezTo>
                    <a:pt x="1009" y="559"/>
                    <a:pt x="990" y="594"/>
                    <a:pt x="1019" y="508"/>
                  </a:cubicBezTo>
                  <a:cubicBezTo>
                    <a:pt x="1030" y="476"/>
                    <a:pt x="1060" y="461"/>
                    <a:pt x="1079" y="436"/>
                  </a:cubicBezTo>
                  <a:cubicBezTo>
                    <a:pt x="1097" y="413"/>
                    <a:pt x="1118" y="391"/>
                    <a:pt x="1127" y="364"/>
                  </a:cubicBezTo>
                  <a:cubicBezTo>
                    <a:pt x="1131" y="352"/>
                    <a:pt x="1131" y="338"/>
                    <a:pt x="1139" y="328"/>
                  </a:cubicBezTo>
                  <a:cubicBezTo>
                    <a:pt x="1176" y="281"/>
                    <a:pt x="1273" y="270"/>
                    <a:pt x="1331" y="256"/>
                  </a:cubicBezTo>
                  <a:cubicBezTo>
                    <a:pt x="1375" y="260"/>
                    <a:pt x="1427" y="294"/>
                    <a:pt x="1463" y="268"/>
                  </a:cubicBezTo>
                  <a:cubicBezTo>
                    <a:pt x="1493" y="247"/>
                    <a:pt x="1396" y="181"/>
                    <a:pt x="1379" y="172"/>
                  </a:cubicBezTo>
                  <a:cubicBezTo>
                    <a:pt x="1248" y="106"/>
                    <a:pt x="1118" y="61"/>
                    <a:pt x="971" y="40"/>
                  </a:cubicBezTo>
                  <a:cubicBezTo>
                    <a:pt x="815" y="45"/>
                    <a:pt x="640" y="0"/>
                    <a:pt x="503" y="76"/>
                  </a:cubicBezTo>
                  <a:cubicBezTo>
                    <a:pt x="463" y="98"/>
                    <a:pt x="406" y="156"/>
                    <a:pt x="359" y="172"/>
                  </a:cubicBezTo>
                  <a:cubicBezTo>
                    <a:pt x="335" y="180"/>
                    <a:pt x="287" y="196"/>
                    <a:pt x="287" y="196"/>
                  </a:cubicBezTo>
                  <a:cubicBezTo>
                    <a:pt x="272" y="218"/>
                    <a:pt x="251" y="254"/>
                    <a:pt x="227" y="268"/>
                  </a:cubicBezTo>
                  <a:cubicBezTo>
                    <a:pt x="205" y="280"/>
                    <a:pt x="155" y="292"/>
                    <a:pt x="155" y="292"/>
                  </a:cubicBezTo>
                  <a:cubicBezTo>
                    <a:pt x="118" y="366"/>
                    <a:pt x="141" y="325"/>
                    <a:pt x="83" y="412"/>
                  </a:cubicBezTo>
                  <a:cubicBezTo>
                    <a:pt x="76" y="423"/>
                    <a:pt x="77" y="437"/>
                    <a:pt x="71" y="448"/>
                  </a:cubicBezTo>
                  <a:cubicBezTo>
                    <a:pt x="26" y="528"/>
                    <a:pt x="0" y="514"/>
                    <a:pt x="23" y="604"/>
                  </a:cubicBezTo>
                  <a:close/>
                </a:path>
              </a:pathLst>
            </a:custGeom>
            <a:solidFill>
              <a:schemeClr val="hlink"/>
            </a:solidFill>
            <a:ln w="9525">
              <a:solidFill>
                <a:schemeClr val="tx1"/>
              </a:solidFill>
              <a:round/>
              <a:headEnd/>
              <a:tailEnd/>
            </a:ln>
          </p:spPr>
          <p:txBody>
            <a:bodyPr wrap="none" anchor="ctr"/>
            <a:lstStyle/>
            <a:p>
              <a:endParaRPr lang="fr-FR" smtClean="0">
                <a:solidFill>
                  <a:srgbClr val="004386"/>
                </a:solidFill>
                <a:latin typeface="Tahoma"/>
                <a:cs typeface="Tahoma"/>
              </a:endParaRPr>
            </a:p>
          </p:txBody>
        </p:sp>
        <p:sp>
          <p:nvSpPr>
            <p:cNvPr id="52" name="Freeform 85"/>
            <p:cNvSpPr>
              <a:spLocks/>
            </p:cNvSpPr>
            <p:nvPr/>
          </p:nvSpPr>
          <p:spPr bwMode="auto">
            <a:xfrm>
              <a:off x="4010661" y="4814888"/>
              <a:ext cx="517525" cy="182562"/>
            </a:xfrm>
            <a:custGeom>
              <a:avLst/>
              <a:gdLst>
                <a:gd name="T0" fmla="*/ 326 w 326"/>
                <a:gd name="T1" fmla="*/ 115 h 115"/>
                <a:gd name="T2" fmla="*/ 179 w 326"/>
                <a:gd name="T3" fmla="*/ 91 h 115"/>
                <a:gd name="T4" fmla="*/ 11 w 326"/>
                <a:gd name="T5" fmla="*/ 46 h 115"/>
                <a:gd name="T6" fmla="*/ 152 w 326"/>
                <a:gd name="T7" fmla="*/ 28 h 115"/>
                <a:gd name="T8" fmla="*/ 167 w 326"/>
                <a:gd name="T9" fmla="*/ 46 h 115"/>
                <a:gd name="T10" fmla="*/ 0 60000 65536"/>
                <a:gd name="T11" fmla="*/ 0 60000 65536"/>
                <a:gd name="T12" fmla="*/ 0 60000 65536"/>
                <a:gd name="T13" fmla="*/ 0 60000 65536"/>
                <a:gd name="T14" fmla="*/ 0 60000 65536"/>
                <a:gd name="T15" fmla="*/ 0 w 326"/>
                <a:gd name="T16" fmla="*/ 0 h 115"/>
                <a:gd name="T17" fmla="*/ 326 w 326"/>
                <a:gd name="T18" fmla="*/ 115 h 115"/>
              </a:gdLst>
              <a:ahLst/>
              <a:cxnLst>
                <a:cxn ang="T10">
                  <a:pos x="T0" y="T1"/>
                </a:cxn>
                <a:cxn ang="T11">
                  <a:pos x="T2" y="T3"/>
                </a:cxn>
                <a:cxn ang="T12">
                  <a:pos x="T4" y="T5"/>
                </a:cxn>
                <a:cxn ang="T13">
                  <a:pos x="T6" y="T7"/>
                </a:cxn>
                <a:cxn ang="T14">
                  <a:pos x="T8" y="T9"/>
                </a:cxn>
              </a:cxnLst>
              <a:rect l="T15" t="T16" r="T17" b="T18"/>
              <a:pathLst>
                <a:path w="326" h="115">
                  <a:moveTo>
                    <a:pt x="326" y="115"/>
                  </a:moveTo>
                  <a:cubicBezTo>
                    <a:pt x="281" y="100"/>
                    <a:pt x="227" y="96"/>
                    <a:pt x="179" y="91"/>
                  </a:cubicBezTo>
                  <a:cubicBezTo>
                    <a:pt x="122" y="72"/>
                    <a:pt x="65" y="73"/>
                    <a:pt x="11" y="46"/>
                  </a:cubicBezTo>
                  <a:cubicBezTo>
                    <a:pt x="0" y="0"/>
                    <a:pt x="105" y="28"/>
                    <a:pt x="152" y="28"/>
                  </a:cubicBezTo>
                  <a:lnTo>
                    <a:pt x="167" y="46"/>
                  </a:lnTo>
                </a:path>
              </a:pathLst>
            </a:cu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fr-FR" smtClean="0">
                <a:solidFill>
                  <a:srgbClr val="004386"/>
                </a:solidFill>
                <a:latin typeface="Tahoma"/>
                <a:cs typeface="Tahoma"/>
              </a:endParaRPr>
            </a:p>
          </p:txBody>
        </p:sp>
        <p:sp>
          <p:nvSpPr>
            <p:cNvPr id="53" name="Freeform 86"/>
            <p:cNvSpPr>
              <a:spLocks/>
            </p:cNvSpPr>
            <p:nvPr/>
          </p:nvSpPr>
          <p:spPr bwMode="auto">
            <a:xfrm>
              <a:off x="3589973" y="4449763"/>
              <a:ext cx="457200" cy="133350"/>
            </a:xfrm>
            <a:custGeom>
              <a:avLst/>
              <a:gdLst>
                <a:gd name="T0" fmla="*/ 0 w 288"/>
                <a:gd name="T1" fmla="*/ 0 h 84"/>
                <a:gd name="T2" fmla="*/ 117 w 288"/>
                <a:gd name="T3" fmla="*/ 54 h 84"/>
                <a:gd name="T4" fmla="*/ 276 w 288"/>
                <a:gd name="T5" fmla="*/ 66 h 84"/>
                <a:gd name="T6" fmla="*/ 288 w 288"/>
                <a:gd name="T7" fmla="*/ 84 h 84"/>
                <a:gd name="T8" fmla="*/ 0 60000 65536"/>
                <a:gd name="T9" fmla="*/ 0 60000 65536"/>
                <a:gd name="T10" fmla="*/ 0 60000 65536"/>
                <a:gd name="T11" fmla="*/ 0 60000 65536"/>
                <a:gd name="T12" fmla="*/ 0 w 288"/>
                <a:gd name="T13" fmla="*/ 0 h 84"/>
                <a:gd name="T14" fmla="*/ 288 w 288"/>
                <a:gd name="T15" fmla="*/ 84 h 84"/>
              </a:gdLst>
              <a:ahLst/>
              <a:cxnLst>
                <a:cxn ang="T8">
                  <a:pos x="T0" y="T1"/>
                </a:cxn>
                <a:cxn ang="T9">
                  <a:pos x="T2" y="T3"/>
                </a:cxn>
                <a:cxn ang="T10">
                  <a:pos x="T4" y="T5"/>
                </a:cxn>
                <a:cxn ang="T11">
                  <a:pos x="T6" y="T7"/>
                </a:cxn>
              </a:cxnLst>
              <a:rect l="T12" t="T13" r="T14" b="T15"/>
              <a:pathLst>
                <a:path w="288" h="84">
                  <a:moveTo>
                    <a:pt x="0" y="0"/>
                  </a:moveTo>
                  <a:cubicBezTo>
                    <a:pt x="12" y="49"/>
                    <a:pt x="77" y="49"/>
                    <a:pt x="117" y="54"/>
                  </a:cubicBezTo>
                  <a:cubicBezTo>
                    <a:pt x="165" y="70"/>
                    <a:pt x="228" y="66"/>
                    <a:pt x="276" y="66"/>
                  </a:cubicBezTo>
                  <a:lnTo>
                    <a:pt x="288" y="84"/>
                  </a:lnTo>
                </a:path>
              </a:pathLst>
            </a:cu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fr-FR" smtClean="0">
                <a:solidFill>
                  <a:srgbClr val="004386"/>
                </a:solidFill>
                <a:latin typeface="Tahoma"/>
                <a:cs typeface="Tahoma"/>
              </a:endParaRPr>
            </a:p>
          </p:txBody>
        </p:sp>
        <p:sp>
          <p:nvSpPr>
            <p:cNvPr id="54" name="Freeform 87"/>
            <p:cNvSpPr>
              <a:spLocks/>
            </p:cNvSpPr>
            <p:nvPr/>
          </p:nvSpPr>
          <p:spPr bwMode="auto">
            <a:xfrm>
              <a:off x="3361373" y="4611688"/>
              <a:ext cx="328613" cy="200025"/>
            </a:xfrm>
            <a:custGeom>
              <a:avLst/>
              <a:gdLst>
                <a:gd name="T0" fmla="*/ 0 w 207"/>
                <a:gd name="T1" fmla="*/ 0 h 126"/>
                <a:gd name="T2" fmla="*/ 12 w 207"/>
                <a:gd name="T3" fmla="*/ 54 h 126"/>
                <a:gd name="T4" fmla="*/ 75 w 207"/>
                <a:gd name="T5" fmla="*/ 90 h 126"/>
                <a:gd name="T6" fmla="*/ 150 w 207"/>
                <a:gd name="T7" fmla="*/ 114 h 126"/>
                <a:gd name="T8" fmla="*/ 207 w 207"/>
                <a:gd name="T9" fmla="*/ 126 h 126"/>
                <a:gd name="T10" fmla="*/ 0 60000 65536"/>
                <a:gd name="T11" fmla="*/ 0 60000 65536"/>
                <a:gd name="T12" fmla="*/ 0 60000 65536"/>
                <a:gd name="T13" fmla="*/ 0 60000 65536"/>
                <a:gd name="T14" fmla="*/ 0 60000 65536"/>
                <a:gd name="T15" fmla="*/ 0 w 207"/>
                <a:gd name="T16" fmla="*/ 0 h 126"/>
                <a:gd name="T17" fmla="*/ 207 w 207"/>
                <a:gd name="T18" fmla="*/ 126 h 126"/>
              </a:gdLst>
              <a:ahLst/>
              <a:cxnLst>
                <a:cxn ang="T10">
                  <a:pos x="T0" y="T1"/>
                </a:cxn>
                <a:cxn ang="T11">
                  <a:pos x="T2" y="T3"/>
                </a:cxn>
                <a:cxn ang="T12">
                  <a:pos x="T4" y="T5"/>
                </a:cxn>
                <a:cxn ang="T13">
                  <a:pos x="T6" y="T7"/>
                </a:cxn>
                <a:cxn ang="T14">
                  <a:pos x="T8" y="T9"/>
                </a:cxn>
              </a:cxnLst>
              <a:rect l="T15" t="T16" r="T17" b="T18"/>
              <a:pathLst>
                <a:path w="207" h="126">
                  <a:moveTo>
                    <a:pt x="0" y="0"/>
                  </a:moveTo>
                  <a:cubicBezTo>
                    <a:pt x="2" y="19"/>
                    <a:pt x="1" y="37"/>
                    <a:pt x="12" y="54"/>
                  </a:cubicBezTo>
                  <a:cubicBezTo>
                    <a:pt x="29" y="80"/>
                    <a:pt x="47" y="84"/>
                    <a:pt x="75" y="90"/>
                  </a:cubicBezTo>
                  <a:cubicBezTo>
                    <a:pt x="100" y="96"/>
                    <a:pt x="126" y="105"/>
                    <a:pt x="150" y="114"/>
                  </a:cubicBezTo>
                  <a:cubicBezTo>
                    <a:pt x="168" y="121"/>
                    <a:pt x="190" y="117"/>
                    <a:pt x="207" y="126"/>
                  </a:cubicBezTo>
                </a:path>
              </a:pathLst>
            </a:cu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fr-FR" smtClean="0">
                <a:solidFill>
                  <a:srgbClr val="004386"/>
                </a:solidFill>
                <a:latin typeface="Tahoma"/>
                <a:cs typeface="Tahoma"/>
              </a:endParaRPr>
            </a:p>
          </p:txBody>
        </p:sp>
        <p:sp>
          <p:nvSpPr>
            <p:cNvPr id="55" name="Freeform 88"/>
            <p:cNvSpPr>
              <a:spLocks/>
            </p:cNvSpPr>
            <p:nvPr/>
          </p:nvSpPr>
          <p:spPr bwMode="auto">
            <a:xfrm>
              <a:off x="5356861" y="4478338"/>
              <a:ext cx="488950" cy="866775"/>
            </a:xfrm>
            <a:custGeom>
              <a:avLst/>
              <a:gdLst>
                <a:gd name="T0" fmla="*/ 45 w 308"/>
                <a:gd name="T1" fmla="*/ 63 h 546"/>
                <a:gd name="T2" fmla="*/ 96 w 308"/>
                <a:gd name="T3" fmla="*/ 93 h 546"/>
                <a:gd name="T4" fmla="*/ 123 w 308"/>
                <a:gd name="T5" fmla="*/ 105 h 546"/>
                <a:gd name="T6" fmla="*/ 198 w 308"/>
                <a:gd name="T7" fmla="*/ 180 h 546"/>
                <a:gd name="T8" fmla="*/ 222 w 308"/>
                <a:gd name="T9" fmla="*/ 222 h 546"/>
                <a:gd name="T10" fmla="*/ 240 w 308"/>
                <a:gd name="T11" fmla="*/ 270 h 546"/>
                <a:gd name="T12" fmla="*/ 246 w 308"/>
                <a:gd name="T13" fmla="*/ 303 h 546"/>
                <a:gd name="T14" fmla="*/ 258 w 308"/>
                <a:gd name="T15" fmla="*/ 321 h 546"/>
                <a:gd name="T16" fmla="*/ 273 w 308"/>
                <a:gd name="T17" fmla="*/ 378 h 546"/>
                <a:gd name="T18" fmla="*/ 270 w 308"/>
                <a:gd name="T19" fmla="*/ 501 h 546"/>
                <a:gd name="T20" fmla="*/ 264 w 308"/>
                <a:gd name="T21" fmla="*/ 540 h 546"/>
                <a:gd name="T22" fmla="*/ 270 w 308"/>
                <a:gd name="T23" fmla="*/ 522 h 546"/>
                <a:gd name="T24" fmla="*/ 282 w 308"/>
                <a:gd name="T25" fmla="*/ 498 h 546"/>
                <a:gd name="T26" fmla="*/ 303 w 308"/>
                <a:gd name="T27" fmla="*/ 429 h 546"/>
                <a:gd name="T28" fmla="*/ 303 w 308"/>
                <a:gd name="T29" fmla="*/ 375 h 546"/>
                <a:gd name="T30" fmla="*/ 285 w 308"/>
                <a:gd name="T31" fmla="*/ 333 h 546"/>
                <a:gd name="T32" fmla="*/ 237 w 308"/>
                <a:gd name="T33" fmla="*/ 222 h 546"/>
                <a:gd name="T34" fmla="*/ 207 w 308"/>
                <a:gd name="T35" fmla="*/ 174 h 546"/>
                <a:gd name="T36" fmla="*/ 102 w 308"/>
                <a:gd name="T37" fmla="*/ 63 h 546"/>
                <a:gd name="T38" fmla="*/ 36 w 308"/>
                <a:gd name="T39" fmla="*/ 24 h 546"/>
                <a:gd name="T40" fmla="*/ 9 w 308"/>
                <a:gd name="T41" fmla="*/ 6 h 546"/>
                <a:gd name="T42" fmla="*/ 0 w 308"/>
                <a:gd name="T43" fmla="*/ 0 h 546"/>
                <a:gd name="T44" fmla="*/ 9 w 308"/>
                <a:gd name="T45" fmla="*/ 6 h 546"/>
                <a:gd name="T46" fmla="*/ 42 w 308"/>
                <a:gd name="T47" fmla="*/ 51 h 546"/>
                <a:gd name="T48" fmla="*/ 51 w 308"/>
                <a:gd name="T49" fmla="*/ 69 h 546"/>
                <a:gd name="T50" fmla="*/ 45 w 308"/>
                <a:gd name="T51" fmla="*/ 63 h 5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8"/>
                <a:gd name="T79" fmla="*/ 0 h 546"/>
                <a:gd name="T80" fmla="*/ 308 w 308"/>
                <a:gd name="T81" fmla="*/ 546 h 5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8" h="546">
                  <a:moveTo>
                    <a:pt x="45" y="63"/>
                  </a:moveTo>
                  <a:cubicBezTo>
                    <a:pt x="67" y="56"/>
                    <a:pt x="78" y="81"/>
                    <a:pt x="96" y="93"/>
                  </a:cubicBezTo>
                  <a:cubicBezTo>
                    <a:pt x="104" y="98"/>
                    <a:pt x="123" y="105"/>
                    <a:pt x="123" y="105"/>
                  </a:cubicBezTo>
                  <a:cubicBezTo>
                    <a:pt x="148" y="130"/>
                    <a:pt x="169" y="161"/>
                    <a:pt x="198" y="180"/>
                  </a:cubicBezTo>
                  <a:cubicBezTo>
                    <a:pt x="205" y="194"/>
                    <a:pt x="217" y="207"/>
                    <a:pt x="222" y="222"/>
                  </a:cubicBezTo>
                  <a:cubicBezTo>
                    <a:pt x="227" y="238"/>
                    <a:pt x="230" y="256"/>
                    <a:pt x="240" y="270"/>
                  </a:cubicBezTo>
                  <a:cubicBezTo>
                    <a:pt x="242" y="281"/>
                    <a:pt x="242" y="293"/>
                    <a:pt x="246" y="303"/>
                  </a:cubicBezTo>
                  <a:cubicBezTo>
                    <a:pt x="249" y="310"/>
                    <a:pt x="258" y="321"/>
                    <a:pt x="258" y="321"/>
                  </a:cubicBezTo>
                  <a:cubicBezTo>
                    <a:pt x="263" y="340"/>
                    <a:pt x="268" y="359"/>
                    <a:pt x="273" y="378"/>
                  </a:cubicBezTo>
                  <a:cubicBezTo>
                    <a:pt x="272" y="419"/>
                    <a:pt x="272" y="460"/>
                    <a:pt x="270" y="501"/>
                  </a:cubicBezTo>
                  <a:cubicBezTo>
                    <a:pt x="269" y="515"/>
                    <a:pt x="267" y="527"/>
                    <a:pt x="264" y="540"/>
                  </a:cubicBezTo>
                  <a:cubicBezTo>
                    <a:pt x="263" y="546"/>
                    <a:pt x="268" y="528"/>
                    <a:pt x="270" y="522"/>
                  </a:cubicBezTo>
                  <a:cubicBezTo>
                    <a:pt x="273" y="514"/>
                    <a:pt x="278" y="506"/>
                    <a:pt x="282" y="498"/>
                  </a:cubicBezTo>
                  <a:cubicBezTo>
                    <a:pt x="292" y="478"/>
                    <a:pt x="296" y="451"/>
                    <a:pt x="303" y="429"/>
                  </a:cubicBezTo>
                  <a:cubicBezTo>
                    <a:pt x="307" y="402"/>
                    <a:pt x="308" y="408"/>
                    <a:pt x="303" y="375"/>
                  </a:cubicBezTo>
                  <a:cubicBezTo>
                    <a:pt x="301" y="361"/>
                    <a:pt x="291" y="346"/>
                    <a:pt x="285" y="333"/>
                  </a:cubicBezTo>
                  <a:cubicBezTo>
                    <a:pt x="270" y="299"/>
                    <a:pt x="269" y="244"/>
                    <a:pt x="237" y="222"/>
                  </a:cubicBezTo>
                  <a:cubicBezTo>
                    <a:pt x="232" y="202"/>
                    <a:pt x="217" y="191"/>
                    <a:pt x="207" y="174"/>
                  </a:cubicBezTo>
                  <a:cubicBezTo>
                    <a:pt x="180" y="127"/>
                    <a:pt x="144" y="96"/>
                    <a:pt x="102" y="63"/>
                  </a:cubicBezTo>
                  <a:cubicBezTo>
                    <a:pt x="81" y="47"/>
                    <a:pt x="58" y="39"/>
                    <a:pt x="36" y="24"/>
                  </a:cubicBezTo>
                  <a:cubicBezTo>
                    <a:pt x="27" y="18"/>
                    <a:pt x="18" y="12"/>
                    <a:pt x="9" y="6"/>
                  </a:cubicBezTo>
                  <a:lnTo>
                    <a:pt x="0" y="0"/>
                  </a:lnTo>
                  <a:cubicBezTo>
                    <a:pt x="0" y="0"/>
                    <a:pt x="9" y="6"/>
                    <a:pt x="9" y="6"/>
                  </a:cubicBezTo>
                  <a:cubicBezTo>
                    <a:pt x="19" y="21"/>
                    <a:pt x="32" y="35"/>
                    <a:pt x="42" y="51"/>
                  </a:cubicBezTo>
                  <a:cubicBezTo>
                    <a:pt x="42" y="51"/>
                    <a:pt x="53" y="67"/>
                    <a:pt x="51" y="69"/>
                  </a:cubicBezTo>
                  <a:cubicBezTo>
                    <a:pt x="49" y="71"/>
                    <a:pt x="47" y="65"/>
                    <a:pt x="45" y="63"/>
                  </a:cubicBezTo>
                  <a:close/>
                </a:path>
              </a:pathLst>
            </a:custGeom>
            <a:solidFill>
              <a:schemeClr val="folHlink"/>
            </a:solidFill>
            <a:ln w="9525">
              <a:solidFill>
                <a:srgbClr val="000099"/>
              </a:solidFill>
              <a:round/>
              <a:headEnd/>
              <a:tailEnd/>
            </a:ln>
          </p:spPr>
          <p:txBody>
            <a:bodyPr wrap="none" anchor="ctr"/>
            <a:lstStyle/>
            <a:p>
              <a:endParaRPr lang="fr-FR" smtClean="0">
                <a:solidFill>
                  <a:srgbClr val="004386"/>
                </a:solidFill>
                <a:latin typeface="Tahoma"/>
                <a:cs typeface="Tahoma"/>
              </a:endParaRPr>
            </a:p>
          </p:txBody>
        </p:sp>
        <p:sp>
          <p:nvSpPr>
            <p:cNvPr id="56" name="Line 91"/>
            <p:cNvSpPr>
              <a:spLocks noChangeShapeType="1"/>
            </p:cNvSpPr>
            <p:nvPr/>
          </p:nvSpPr>
          <p:spPr bwMode="auto">
            <a:xfrm>
              <a:off x="3132773" y="5268913"/>
              <a:ext cx="0" cy="762000"/>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004386"/>
                </a:solidFill>
                <a:latin typeface="Tahoma"/>
                <a:cs typeface="Tahoma"/>
              </a:endParaRPr>
            </a:p>
          </p:txBody>
        </p:sp>
        <p:sp>
          <p:nvSpPr>
            <p:cNvPr id="57" name="Line 92"/>
            <p:cNvSpPr>
              <a:spLocks noChangeShapeType="1"/>
            </p:cNvSpPr>
            <p:nvPr/>
          </p:nvSpPr>
          <p:spPr bwMode="auto">
            <a:xfrm>
              <a:off x="5936040" y="5268913"/>
              <a:ext cx="0" cy="762000"/>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004386"/>
                </a:solidFill>
                <a:latin typeface="Tahoma"/>
                <a:cs typeface="Tahoma"/>
              </a:endParaRPr>
            </a:p>
          </p:txBody>
        </p:sp>
        <p:sp>
          <p:nvSpPr>
            <p:cNvPr id="58" name="Text Box 96"/>
            <p:cNvSpPr txBox="1">
              <a:spLocks noChangeArrowheads="1"/>
            </p:cNvSpPr>
            <p:nvPr/>
          </p:nvSpPr>
          <p:spPr bwMode="auto">
            <a:xfrm rot="672930">
              <a:off x="3277378" y="5115202"/>
              <a:ext cx="50454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smtClean="0">
                  <a:solidFill>
                    <a:srgbClr val="004386"/>
                  </a:solidFill>
                  <a:latin typeface="Tahoma"/>
                  <a:cs typeface="Tahoma"/>
                </a:rPr>
                <a:t>4m</a:t>
              </a:r>
            </a:p>
          </p:txBody>
        </p:sp>
        <p:sp>
          <p:nvSpPr>
            <p:cNvPr id="59" name="Freeform 100"/>
            <p:cNvSpPr>
              <a:spLocks/>
            </p:cNvSpPr>
            <p:nvPr/>
          </p:nvSpPr>
          <p:spPr bwMode="auto">
            <a:xfrm>
              <a:off x="3056573" y="4125913"/>
              <a:ext cx="533400" cy="685800"/>
            </a:xfrm>
            <a:custGeom>
              <a:avLst/>
              <a:gdLst>
                <a:gd name="T0" fmla="*/ 0 w 336"/>
                <a:gd name="T1" fmla="*/ 432 h 432"/>
                <a:gd name="T2" fmla="*/ 144 w 336"/>
                <a:gd name="T3" fmla="*/ 144 h 432"/>
                <a:gd name="T4" fmla="*/ 336 w 336"/>
                <a:gd name="T5" fmla="*/ 0 h 432"/>
                <a:gd name="T6" fmla="*/ 0 60000 65536"/>
                <a:gd name="T7" fmla="*/ 0 60000 65536"/>
                <a:gd name="T8" fmla="*/ 0 60000 65536"/>
                <a:gd name="T9" fmla="*/ 0 w 336"/>
                <a:gd name="T10" fmla="*/ 0 h 432"/>
                <a:gd name="T11" fmla="*/ 336 w 336"/>
                <a:gd name="T12" fmla="*/ 432 h 432"/>
              </a:gdLst>
              <a:ahLst/>
              <a:cxnLst>
                <a:cxn ang="T6">
                  <a:pos x="T0" y="T1"/>
                </a:cxn>
                <a:cxn ang="T7">
                  <a:pos x="T2" y="T3"/>
                </a:cxn>
                <a:cxn ang="T8">
                  <a:pos x="T4" y="T5"/>
                </a:cxn>
              </a:cxnLst>
              <a:rect l="T9" t="T10" r="T11" b="T12"/>
              <a:pathLst>
                <a:path w="336" h="432">
                  <a:moveTo>
                    <a:pt x="0" y="432"/>
                  </a:moveTo>
                  <a:cubicBezTo>
                    <a:pt x="44" y="324"/>
                    <a:pt x="88" y="216"/>
                    <a:pt x="144" y="144"/>
                  </a:cubicBezTo>
                  <a:cubicBezTo>
                    <a:pt x="200" y="72"/>
                    <a:pt x="304" y="24"/>
                    <a:pt x="336" y="0"/>
                  </a:cubicBezTo>
                </a:path>
              </a:pathLst>
            </a:cu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fr-FR" smtClean="0">
                <a:solidFill>
                  <a:srgbClr val="004386"/>
                </a:solidFill>
                <a:latin typeface="Tahoma"/>
                <a:cs typeface="Tahoma"/>
              </a:endParaRPr>
            </a:p>
          </p:txBody>
        </p:sp>
        <p:sp>
          <p:nvSpPr>
            <p:cNvPr id="60" name="Freeform 101"/>
            <p:cNvSpPr>
              <a:spLocks/>
            </p:cNvSpPr>
            <p:nvPr/>
          </p:nvSpPr>
          <p:spPr bwMode="auto">
            <a:xfrm>
              <a:off x="4123373" y="3884613"/>
              <a:ext cx="1066800" cy="469900"/>
            </a:xfrm>
            <a:custGeom>
              <a:avLst/>
              <a:gdLst>
                <a:gd name="T0" fmla="*/ 0 w 672"/>
                <a:gd name="T1" fmla="*/ 56 h 296"/>
                <a:gd name="T2" fmla="*/ 288 w 672"/>
                <a:gd name="T3" fmla="*/ 8 h 296"/>
                <a:gd name="T4" fmla="*/ 528 w 672"/>
                <a:gd name="T5" fmla="*/ 104 h 296"/>
                <a:gd name="T6" fmla="*/ 672 w 672"/>
                <a:gd name="T7" fmla="*/ 296 h 296"/>
                <a:gd name="T8" fmla="*/ 0 60000 65536"/>
                <a:gd name="T9" fmla="*/ 0 60000 65536"/>
                <a:gd name="T10" fmla="*/ 0 60000 65536"/>
                <a:gd name="T11" fmla="*/ 0 60000 65536"/>
                <a:gd name="T12" fmla="*/ 0 w 672"/>
                <a:gd name="T13" fmla="*/ 0 h 296"/>
                <a:gd name="T14" fmla="*/ 672 w 672"/>
                <a:gd name="T15" fmla="*/ 296 h 296"/>
              </a:gdLst>
              <a:ahLst/>
              <a:cxnLst>
                <a:cxn ang="T8">
                  <a:pos x="T0" y="T1"/>
                </a:cxn>
                <a:cxn ang="T9">
                  <a:pos x="T2" y="T3"/>
                </a:cxn>
                <a:cxn ang="T10">
                  <a:pos x="T4" y="T5"/>
                </a:cxn>
                <a:cxn ang="T11">
                  <a:pos x="T6" y="T7"/>
                </a:cxn>
              </a:cxnLst>
              <a:rect l="T12" t="T13" r="T14" b="T15"/>
              <a:pathLst>
                <a:path w="672" h="296">
                  <a:moveTo>
                    <a:pt x="0" y="56"/>
                  </a:moveTo>
                  <a:cubicBezTo>
                    <a:pt x="100" y="28"/>
                    <a:pt x="200" y="0"/>
                    <a:pt x="288" y="8"/>
                  </a:cubicBezTo>
                  <a:cubicBezTo>
                    <a:pt x="376" y="16"/>
                    <a:pt x="464" y="56"/>
                    <a:pt x="528" y="104"/>
                  </a:cubicBezTo>
                  <a:cubicBezTo>
                    <a:pt x="592" y="152"/>
                    <a:pt x="632" y="224"/>
                    <a:pt x="672" y="296"/>
                  </a:cubicBezTo>
                </a:path>
              </a:pathLst>
            </a:cu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fr-FR" smtClean="0">
                <a:solidFill>
                  <a:srgbClr val="004386"/>
                </a:solidFill>
                <a:latin typeface="Tahoma"/>
                <a:cs typeface="Tahoma"/>
              </a:endParaRPr>
            </a:p>
          </p:txBody>
        </p:sp>
        <p:sp>
          <p:nvSpPr>
            <p:cNvPr id="61" name="Text Box 102"/>
            <p:cNvSpPr txBox="1">
              <a:spLocks noChangeArrowheads="1"/>
            </p:cNvSpPr>
            <p:nvPr/>
          </p:nvSpPr>
          <p:spPr bwMode="auto">
            <a:xfrm rot="20286148">
              <a:off x="3573098" y="3808690"/>
              <a:ext cx="57667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smtClean="0">
                  <a:solidFill>
                    <a:srgbClr val="004386"/>
                  </a:solidFill>
                  <a:latin typeface="Tahoma"/>
                  <a:cs typeface="Tahoma"/>
                </a:rPr>
                <a:t>5 m</a:t>
              </a:r>
            </a:p>
          </p:txBody>
        </p:sp>
        <p:sp>
          <p:nvSpPr>
            <p:cNvPr id="62" name="Text Box 120"/>
            <p:cNvSpPr txBox="1">
              <a:spLocks noChangeArrowheads="1"/>
            </p:cNvSpPr>
            <p:nvPr/>
          </p:nvSpPr>
          <p:spPr bwMode="auto">
            <a:xfrm>
              <a:off x="3813018" y="6322028"/>
              <a:ext cx="1769969"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dirty="0" smtClean="0">
                  <a:solidFill>
                    <a:srgbClr val="004386"/>
                  </a:solidFill>
                  <a:latin typeface="Tahoma"/>
                  <a:cs typeface="Tahoma"/>
                </a:rPr>
                <a:t>A = </a:t>
              </a:r>
              <a:r>
                <a:rPr lang="en-US" altLang="fr-FR" sz="1600" b="1" smtClean="0">
                  <a:solidFill>
                    <a:srgbClr val="004386"/>
                  </a:solidFill>
                  <a:latin typeface="Tahoma"/>
                  <a:cs typeface="Tahoma"/>
                </a:rPr>
                <a:t>± 2.6 m</a:t>
              </a:r>
              <a:r>
                <a:rPr lang="en-US" altLang="fr-FR" sz="1600" b="1" baseline="30000" smtClean="0">
                  <a:solidFill>
                    <a:srgbClr val="004386"/>
                  </a:solidFill>
                  <a:latin typeface="Tahoma"/>
                  <a:cs typeface="Tahoma"/>
                </a:rPr>
                <a:t>2</a:t>
              </a:r>
              <a:r>
                <a:rPr lang="en-US" altLang="fr-FR" sz="1600" b="1" smtClean="0">
                  <a:solidFill>
                    <a:srgbClr val="004386"/>
                  </a:solidFill>
                  <a:latin typeface="Tahoma"/>
                  <a:cs typeface="Tahoma"/>
                </a:rPr>
                <a:t>/</a:t>
              </a:r>
              <a:r>
                <a:rPr lang="en-US" altLang="fr-FR" sz="1600" b="1" dirty="0" smtClean="0">
                  <a:solidFill>
                    <a:srgbClr val="004386"/>
                  </a:solidFill>
                  <a:latin typeface="Tahoma"/>
                  <a:cs typeface="Tahoma"/>
                </a:rPr>
                <a:t>p</a:t>
              </a:r>
            </a:p>
          </p:txBody>
        </p:sp>
      </p:grpSp>
      <p:grpSp>
        <p:nvGrpSpPr>
          <p:cNvPr id="71" name="Group 70"/>
          <p:cNvGrpSpPr/>
          <p:nvPr/>
        </p:nvGrpSpPr>
        <p:grpSpPr>
          <a:xfrm>
            <a:off x="264876" y="1257338"/>
            <a:ext cx="2821504" cy="2919744"/>
            <a:chOff x="953136" y="1360488"/>
            <a:chExt cx="2821504" cy="2919744"/>
          </a:xfrm>
        </p:grpSpPr>
        <p:sp>
          <p:nvSpPr>
            <p:cNvPr id="13" name="Freeform 60"/>
            <p:cNvSpPr>
              <a:spLocks/>
            </p:cNvSpPr>
            <p:nvPr/>
          </p:nvSpPr>
          <p:spPr bwMode="auto">
            <a:xfrm>
              <a:off x="953136" y="3494088"/>
              <a:ext cx="2667000" cy="457200"/>
            </a:xfrm>
            <a:custGeom>
              <a:avLst/>
              <a:gdLst>
                <a:gd name="T0" fmla="*/ 0 w 1680"/>
                <a:gd name="T1" fmla="*/ 144 h 288"/>
                <a:gd name="T2" fmla="*/ 1008 w 1680"/>
                <a:gd name="T3" fmla="*/ 288 h 288"/>
                <a:gd name="T4" fmla="*/ 1680 w 1680"/>
                <a:gd name="T5" fmla="*/ 144 h 288"/>
                <a:gd name="T6" fmla="*/ 672 w 1680"/>
                <a:gd name="T7" fmla="*/ 0 h 288"/>
                <a:gd name="T8" fmla="*/ 0 w 1680"/>
                <a:gd name="T9" fmla="*/ 144 h 288"/>
                <a:gd name="T10" fmla="*/ 0 60000 65536"/>
                <a:gd name="T11" fmla="*/ 0 60000 65536"/>
                <a:gd name="T12" fmla="*/ 0 60000 65536"/>
                <a:gd name="T13" fmla="*/ 0 60000 65536"/>
                <a:gd name="T14" fmla="*/ 0 60000 65536"/>
                <a:gd name="T15" fmla="*/ 0 w 1680"/>
                <a:gd name="T16" fmla="*/ 0 h 288"/>
                <a:gd name="T17" fmla="*/ 1680 w 1680"/>
                <a:gd name="T18" fmla="*/ 288 h 288"/>
              </a:gdLst>
              <a:ahLst/>
              <a:cxnLst>
                <a:cxn ang="T10">
                  <a:pos x="T0" y="T1"/>
                </a:cxn>
                <a:cxn ang="T11">
                  <a:pos x="T2" y="T3"/>
                </a:cxn>
                <a:cxn ang="T12">
                  <a:pos x="T4" y="T5"/>
                </a:cxn>
                <a:cxn ang="T13">
                  <a:pos x="T6" y="T7"/>
                </a:cxn>
                <a:cxn ang="T14">
                  <a:pos x="T8" y="T9"/>
                </a:cxn>
              </a:cxnLst>
              <a:rect l="T15" t="T16" r="T17" b="T18"/>
              <a:pathLst>
                <a:path w="1680" h="288">
                  <a:moveTo>
                    <a:pt x="0" y="144"/>
                  </a:moveTo>
                  <a:lnTo>
                    <a:pt x="1008" y="288"/>
                  </a:lnTo>
                  <a:lnTo>
                    <a:pt x="1680" y="144"/>
                  </a:lnTo>
                  <a:lnTo>
                    <a:pt x="672" y="0"/>
                  </a:lnTo>
                  <a:lnTo>
                    <a:pt x="0" y="144"/>
                  </a:lnTo>
                  <a:close/>
                </a:path>
              </a:pathLst>
            </a:custGeom>
            <a:solidFill>
              <a:schemeClr val="accent1"/>
            </a:solidFill>
            <a:ln w="9525">
              <a:noFill/>
              <a:round/>
              <a:headEnd/>
              <a:tailEnd/>
            </a:ln>
          </p:spPr>
          <p:txBody>
            <a:bodyPr wrap="none" anchor="ctr"/>
            <a:lstStyle/>
            <a:p>
              <a:endParaRPr lang="fr-FR" smtClean="0">
                <a:solidFill>
                  <a:srgbClr val="004386"/>
                </a:solidFill>
                <a:latin typeface="Tahoma"/>
                <a:cs typeface="Tahoma"/>
              </a:endParaRPr>
            </a:p>
          </p:txBody>
        </p:sp>
        <p:sp>
          <p:nvSpPr>
            <p:cNvPr id="7" name="AutoShape 53"/>
            <p:cNvSpPr>
              <a:spLocks noChangeArrowheads="1"/>
            </p:cNvSpPr>
            <p:nvPr/>
          </p:nvSpPr>
          <p:spPr bwMode="auto">
            <a:xfrm rot="483976" flipH="1">
              <a:off x="1562736" y="1436688"/>
              <a:ext cx="2133600" cy="838200"/>
            </a:xfrm>
            <a:prstGeom prst="parallelogram">
              <a:avLst>
                <a:gd name="adj" fmla="val 63636"/>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ahoma"/>
                <a:cs typeface="Tahoma"/>
              </a:endParaRPr>
            </a:p>
          </p:txBody>
        </p:sp>
        <p:sp>
          <p:nvSpPr>
            <p:cNvPr id="9" name="Line 56"/>
            <p:cNvSpPr>
              <a:spLocks noChangeShapeType="1"/>
            </p:cNvSpPr>
            <p:nvPr/>
          </p:nvSpPr>
          <p:spPr bwMode="auto">
            <a:xfrm>
              <a:off x="1021784" y="2427288"/>
              <a:ext cx="0" cy="1143000"/>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004386"/>
                </a:solidFill>
                <a:latin typeface="Tahoma"/>
                <a:cs typeface="Tahoma"/>
              </a:endParaRPr>
            </a:p>
          </p:txBody>
        </p:sp>
        <p:sp>
          <p:nvSpPr>
            <p:cNvPr id="11" name="Line 58"/>
            <p:cNvSpPr>
              <a:spLocks noChangeShapeType="1"/>
            </p:cNvSpPr>
            <p:nvPr/>
          </p:nvSpPr>
          <p:spPr bwMode="auto">
            <a:xfrm>
              <a:off x="3594394" y="2519620"/>
              <a:ext cx="0" cy="1050667"/>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004386"/>
                </a:solidFill>
                <a:latin typeface="Tahoma"/>
                <a:cs typeface="Tahoma"/>
              </a:endParaRPr>
            </a:p>
          </p:txBody>
        </p:sp>
        <p:sp>
          <p:nvSpPr>
            <p:cNvPr id="12" name="Line 59"/>
            <p:cNvSpPr>
              <a:spLocks noChangeShapeType="1"/>
            </p:cNvSpPr>
            <p:nvPr/>
          </p:nvSpPr>
          <p:spPr bwMode="auto">
            <a:xfrm>
              <a:off x="2021523" y="2247784"/>
              <a:ext cx="0" cy="1074684"/>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004386"/>
                </a:solidFill>
                <a:latin typeface="Tahoma"/>
                <a:cs typeface="Tahoma"/>
              </a:endParaRPr>
            </a:p>
          </p:txBody>
        </p:sp>
        <p:sp>
          <p:nvSpPr>
            <p:cNvPr id="14" name="Text Box 94"/>
            <p:cNvSpPr txBox="1">
              <a:spLocks noChangeArrowheads="1"/>
            </p:cNvSpPr>
            <p:nvPr/>
          </p:nvSpPr>
          <p:spPr bwMode="auto">
            <a:xfrm rot="366457">
              <a:off x="1326341" y="2273577"/>
              <a:ext cx="50454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rgbClr val="004386"/>
                  </a:solidFill>
                  <a:latin typeface="Tahoma"/>
                  <a:cs typeface="Tahoma"/>
                </a:rPr>
                <a:t>4m</a:t>
              </a:r>
            </a:p>
          </p:txBody>
        </p:sp>
        <p:sp>
          <p:nvSpPr>
            <p:cNvPr id="15" name="Text Box 97"/>
            <p:cNvSpPr txBox="1">
              <a:spLocks noChangeArrowheads="1"/>
            </p:cNvSpPr>
            <p:nvPr/>
          </p:nvSpPr>
          <p:spPr bwMode="auto">
            <a:xfrm rot="18267692">
              <a:off x="2651625" y="1841091"/>
              <a:ext cx="772567"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chemeClr val="bg1"/>
                  </a:solidFill>
                  <a:latin typeface="Tahoma"/>
                  <a:cs typeface="Tahoma"/>
                </a:rPr>
                <a:t>2.5 m</a:t>
              </a:r>
            </a:p>
          </p:txBody>
        </p:sp>
        <p:sp>
          <p:nvSpPr>
            <p:cNvPr id="16" name="Text Box 98"/>
            <p:cNvSpPr txBox="1">
              <a:spLocks noChangeArrowheads="1"/>
            </p:cNvSpPr>
            <p:nvPr/>
          </p:nvSpPr>
          <p:spPr bwMode="auto">
            <a:xfrm rot="3749148">
              <a:off x="3176752" y="1752877"/>
              <a:ext cx="82644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smtClean="0">
                  <a:solidFill>
                    <a:srgbClr val="004386"/>
                  </a:solidFill>
                  <a:latin typeface="Tahoma"/>
                  <a:cs typeface="Tahoma"/>
                </a:rPr>
                <a:t>32.5m</a:t>
              </a:r>
            </a:p>
          </p:txBody>
        </p:sp>
        <p:sp>
          <p:nvSpPr>
            <p:cNvPr id="18" name="Text Box 118"/>
            <p:cNvSpPr txBox="1">
              <a:spLocks noChangeArrowheads="1"/>
            </p:cNvSpPr>
            <p:nvPr/>
          </p:nvSpPr>
          <p:spPr bwMode="auto">
            <a:xfrm>
              <a:off x="1490652" y="3941678"/>
              <a:ext cx="1769969"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dirty="0" smtClean="0">
                  <a:solidFill>
                    <a:srgbClr val="004386"/>
                  </a:solidFill>
                  <a:latin typeface="Tahoma"/>
                  <a:cs typeface="Tahoma"/>
                </a:rPr>
                <a:t>A = </a:t>
              </a:r>
              <a:r>
                <a:rPr lang="en-US" altLang="fr-FR" sz="1600" b="1" smtClean="0">
                  <a:solidFill>
                    <a:srgbClr val="004386"/>
                  </a:solidFill>
                  <a:latin typeface="Tahoma"/>
                  <a:cs typeface="Tahoma"/>
                </a:rPr>
                <a:t>± 3.0 m</a:t>
              </a:r>
              <a:r>
                <a:rPr lang="en-US" altLang="fr-FR" sz="1600" b="1" baseline="30000" smtClean="0">
                  <a:solidFill>
                    <a:srgbClr val="004386"/>
                  </a:solidFill>
                  <a:latin typeface="Tahoma"/>
                  <a:cs typeface="Tahoma"/>
                </a:rPr>
                <a:t>2</a:t>
              </a:r>
              <a:r>
                <a:rPr lang="en-US" altLang="fr-FR" sz="1600" b="1" smtClean="0">
                  <a:solidFill>
                    <a:srgbClr val="004386"/>
                  </a:solidFill>
                  <a:latin typeface="Tahoma"/>
                  <a:cs typeface="Tahoma"/>
                </a:rPr>
                <a:t>/</a:t>
              </a:r>
              <a:r>
                <a:rPr lang="en-US" altLang="fr-FR" sz="1600" b="1" dirty="0" smtClean="0">
                  <a:solidFill>
                    <a:srgbClr val="004386"/>
                  </a:solidFill>
                  <a:latin typeface="Tahoma"/>
                  <a:cs typeface="Tahoma"/>
                </a:rPr>
                <a:t>p</a:t>
              </a:r>
            </a:p>
          </p:txBody>
        </p:sp>
        <p:sp>
          <p:nvSpPr>
            <p:cNvPr id="8" name="AutoShape 52"/>
            <p:cNvSpPr>
              <a:spLocks noChangeArrowheads="1"/>
            </p:cNvSpPr>
            <p:nvPr/>
          </p:nvSpPr>
          <p:spPr bwMode="auto">
            <a:xfrm rot="484910">
              <a:off x="1029336" y="1360488"/>
              <a:ext cx="2133600" cy="1066800"/>
            </a:xfrm>
            <a:prstGeom prst="parallelogram">
              <a:avLst>
                <a:gd name="adj" fmla="val 50000"/>
              </a:avLst>
            </a:prstGeom>
            <a:solidFill>
              <a:schemeClr val="hlink"/>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endParaRPr lang="fr-FR" altLang="fr-FR" sz="1800" smtClean="0">
                <a:solidFill>
                  <a:srgbClr val="004386"/>
                </a:solidFill>
                <a:latin typeface="Tahoma"/>
                <a:cs typeface="Tahoma"/>
              </a:endParaRPr>
            </a:p>
          </p:txBody>
        </p:sp>
        <p:pic>
          <p:nvPicPr>
            <p:cNvPr id="68" name="Picture 67" descr="family-grou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93407" y="2674942"/>
              <a:ext cx="1269970" cy="1157850"/>
            </a:xfrm>
            <a:prstGeom prst="rect">
              <a:avLst/>
            </a:prstGeom>
          </p:spPr>
        </p:pic>
        <p:sp>
          <p:nvSpPr>
            <p:cNvPr id="10" name="Line 57"/>
            <p:cNvSpPr>
              <a:spLocks noChangeShapeType="1"/>
            </p:cNvSpPr>
            <p:nvPr/>
          </p:nvSpPr>
          <p:spPr bwMode="auto">
            <a:xfrm>
              <a:off x="2553337" y="2655888"/>
              <a:ext cx="0" cy="1058590"/>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004386"/>
                </a:solidFill>
                <a:latin typeface="Tahoma"/>
                <a:cs typeface="Tahoma"/>
              </a:endParaRPr>
            </a:p>
          </p:txBody>
        </p:sp>
      </p:grpSp>
      <p:grpSp>
        <p:nvGrpSpPr>
          <p:cNvPr id="72" name="Group 71"/>
          <p:cNvGrpSpPr/>
          <p:nvPr/>
        </p:nvGrpSpPr>
        <p:grpSpPr>
          <a:xfrm>
            <a:off x="5438400" y="1249611"/>
            <a:ext cx="3657600" cy="2895398"/>
            <a:chOff x="4755198" y="1468586"/>
            <a:chExt cx="3657600" cy="2895398"/>
          </a:xfrm>
        </p:grpSpPr>
        <p:sp>
          <p:nvSpPr>
            <p:cNvPr id="29" name="Freeform 72"/>
            <p:cNvSpPr>
              <a:spLocks/>
            </p:cNvSpPr>
            <p:nvPr/>
          </p:nvSpPr>
          <p:spPr bwMode="auto">
            <a:xfrm>
              <a:off x="4915536" y="3570288"/>
              <a:ext cx="3429000" cy="533400"/>
            </a:xfrm>
            <a:custGeom>
              <a:avLst/>
              <a:gdLst>
                <a:gd name="T0" fmla="*/ 0 w 2160"/>
                <a:gd name="T1" fmla="*/ 168 h 480"/>
                <a:gd name="T2" fmla="*/ 1680 w 2160"/>
                <a:gd name="T3" fmla="*/ 336 h 480"/>
                <a:gd name="T4" fmla="*/ 2160 w 2160"/>
                <a:gd name="T5" fmla="*/ 168 h 480"/>
                <a:gd name="T6" fmla="*/ 480 w 2160"/>
                <a:gd name="T7" fmla="*/ 0 h 480"/>
                <a:gd name="T8" fmla="*/ 0 w 2160"/>
                <a:gd name="T9" fmla="*/ 168 h 480"/>
                <a:gd name="T10" fmla="*/ 0 60000 65536"/>
                <a:gd name="T11" fmla="*/ 0 60000 65536"/>
                <a:gd name="T12" fmla="*/ 0 60000 65536"/>
                <a:gd name="T13" fmla="*/ 0 60000 65536"/>
                <a:gd name="T14" fmla="*/ 0 60000 65536"/>
                <a:gd name="T15" fmla="*/ 0 w 2160"/>
                <a:gd name="T16" fmla="*/ 0 h 480"/>
                <a:gd name="T17" fmla="*/ 2160 w 2160"/>
                <a:gd name="T18" fmla="*/ 480 h 480"/>
              </a:gdLst>
              <a:ahLst/>
              <a:cxnLst>
                <a:cxn ang="T10">
                  <a:pos x="T0" y="T1"/>
                </a:cxn>
                <a:cxn ang="T11">
                  <a:pos x="T2" y="T3"/>
                </a:cxn>
                <a:cxn ang="T12">
                  <a:pos x="T4" y="T5"/>
                </a:cxn>
                <a:cxn ang="T13">
                  <a:pos x="T6" y="T7"/>
                </a:cxn>
                <a:cxn ang="T14">
                  <a:pos x="T8" y="T9"/>
                </a:cxn>
              </a:cxnLst>
              <a:rect l="T15" t="T16" r="T17" b="T18"/>
              <a:pathLst>
                <a:path w="2160" h="480">
                  <a:moveTo>
                    <a:pt x="0" y="240"/>
                  </a:moveTo>
                  <a:lnTo>
                    <a:pt x="1680" y="480"/>
                  </a:lnTo>
                  <a:lnTo>
                    <a:pt x="2160" y="240"/>
                  </a:lnTo>
                  <a:lnTo>
                    <a:pt x="480" y="0"/>
                  </a:lnTo>
                  <a:lnTo>
                    <a:pt x="0" y="240"/>
                  </a:lnTo>
                  <a:close/>
                </a:path>
              </a:pathLst>
            </a:custGeom>
            <a:solidFill>
              <a:schemeClr val="accent1"/>
            </a:solidFill>
            <a:ln w="9525">
              <a:noFill/>
              <a:round/>
              <a:headEnd/>
              <a:tailEnd/>
            </a:ln>
          </p:spPr>
          <p:txBody>
            <a:bodyPr wrap="none" anchor="ctr"/>
            <a:lstStyle/>
            <a:p>
              <a:endParaRPr lang="fr-FR" smtClean="0">
                <a:solidFill>
                  <a:srgbClr val="004386"/>
                </a:solidFill>
                <a:latin typeface="Tahoma"/>
                <a:cs typeface="Tahoma"/>
              </a:endParaRPr>
            </a:p>
          </p:txBody>
        </p:sp>
        <p:sp>
          <p:nvSpPr>
            <p:cNvPr id="25" name="Line 67"/>
            <p:cNvSpPr>
              <a:spLocks noChangeShapeType="1"/>
            </p:cNvSpPr>
            <p:nvPr/>
          </p:nvSpPr>
          <p:spPr bwMode="auto">
            <a:xfrm>
              <a:off x="4949860" y="2789068"/>
              <a:ext cx="1588" cy="914400"/>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004386"/>
                </a:solidFill>
                <a:latin typeface="Tahoma"/>
                <a:cs typeface="Tahoma"/>
              </a:endParaRPr>
            </a:p>
          </p:txBody>
        </p:sp>
        <p:sp>
          <p:nvSpPr>
            <p:cNvPr id="26" name="Line 68"/>
            <p:cNvSpPr>
              <a:spLocks noChangeShapeType="1"/>
            </p:cNvSpPr>
            <p:nvPr/>
          </p:nvSpPr>
          <p:spPr bwMode="auto">
            <a:xfrm>
              <a:off x="5601336" y="2351088"/>
              <a:ext cx="0" cy="1143000"/>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004386"/>
                </a:solidFill>
                <a:latin typeface="Tahoma"/>
                <a:cs typeface="Tahoma"/>
              </a:endParaRPr>
            </a:p>
          </p:txBody>
        </p:sp>
        <p:sp>
          <p:nvSpPr>
            <p:cNvPr id="27" name="Line 69"/>
            <p:cNvSpPr>
              <a:spLocks noChangeShapeType="1"/>
            </p:cNvSpPr>
            <p:nvPr/>
          </p:nvSpPr>
          <p:spPr bwMode="auto">
            <a:xfrm>
              <a:off x="7583565" y="2297544"/>
              <a:ext cx="0" cy="1653744"/>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004386"/>
                </a:solidFill>
                <a:latin typeface="Tahoma"/>
                <a:cs typeface="Tahoma"/>
              </a:endParaRPr>
            </a:p>
          </p:txBody>
        </p:sp>
        <p:sp>
          <p:nvSpPr>
            <p:cNvPr id="28" name="Line 70"/>
            <p:cNvSpPr>
              <a:spLocks noChangeShapeType="1"/>
            </p:cNvSpPr>
            <p:nvPr/>
          </p:nvSpPr>
          <p:spPr bwMode="auto">
            <a:xfrm>
              <a:off x="8269365" y="1468586"/>
              <a:ext cx="0" cy="2160740"/>
            </a:xfrm>
            <a:prstGeom prst="line">
              <a:avLst/>
            </a:prstGeom>
            <a:noFill/>
            <a:ln w="9525">
              <a:solidFill>
                <a:schemeClr val="tx1"/>
              </a:solidFill>
              <a:prstDash val="dash"/>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004386"/>
                </a:solidFill>
                <a:latin typeface="Tahoma"/>
                <a:cs typeface="Tahoma"/>
              </a:endParaRPr>
            </a:p>
          </p:txBody>
        </p:sp>
        <p:sp>
          <p:nvSpPr>
            <p:cNvPr id="30" name="Text Box 95"/>
            <p:cNvSpPr txBox="1">
              <a:spLocks noChangeArrowheads="1"/>
            </p:cNvSpPr>
            <p:nvPr/>
          </p:nvSpPr>
          <p:spPr bwMode="auto">
            <a:xfrm rot="18610444">
              <a:off x="4907741" y="1892578"/>
              <a:ext cx="50454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smtClean="0">
                  <a:solidFill>
                    <a:srgbClr val="004386"/>
                  </a:solidFill>
                  <a:latin typeface="Tahoma"/>
                  <a:cs typeface="Tahoma"/>
                </a:rPr>
                <a:t>4m</a:t>
              </a:r>
            </a:p>
          </p:txBody>
        </p:sp>
        <p:sp>
          <p:nvSpPr>
            <p:cNvPr id="33" name="Text Box 119"/>
            <p:cNvSpPr txBox="1">
              <a:spLocks noChangeArrowheads="1"/>
            </p:cNvSpPr>
            <p:nvPr/>
          </p:nvSpPr>
          <p:spPr bwMode="auto">
            <a:xfrm>
              <a:off x="5753736" y="4025430"/>
              <a:ext cx="1769969"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dirty="0" smtClean="0">
                  <a:solidFill>
                    <a:schemeClr val="tx2"/>
                  </a:solidFill>
                  <a:latin typeface="Tahoma"/>
                  <a:cs typeface="Tahoma"/>
                </a:rPr>
                <a:t>A = </a:t>
              </a:r>
              <a:r>
                <a:rPr lang="en-US" altLang="fr-FR" sz="1600" b="1" smtClean="0">
                  <a:solidFill>
                    <a:schemeClr val="tx2"/>
                  </a:solidFill>
                  <a:latin typeface="Tahoma"/>
                  <a:cs typeface="Tahoma"/>
                </a:rPr>
                <a:t>± 3.4 m</a:t>
              </a:r>
              <a:r>
                <a:rPr lang="en-US" altLang="fr-FR" sz="1600" b="1" baseline="30000" smtClean="0">
                  <a:solidFill>
                    <a:schemeClr val="tx2"/>
                  </a:solidFill>
                  <a:latin typeface="Tahoma"/>
                  <a:cs typeface="Tahoma"/>
                </a:rPr>
                <a:t>2</a:t>
              </a:r>
              <a:r>
                <a:rPr lang="en-US" altLang="fr-FR" sz="1600" b="1" smtClean="0">
                  <a:solidFill>
                    <a:schemeClr val="tx2"/>
                  </a:solidFill>
                  <a:latin typeface="Tahoma"/>
                  <a:cs typeface="Tahoma"/>
                </a:rPr>
                <a:t>/</a:t>
              </a:r>
              <a:r>
                <a:rPr lang="en-US" altLang="fr-FR" sz="1600" b="1" dirty="0" smtClean="0">
                  <a:solidFill>
                    <a:schemeClr val="tx2"/>
                  </a:solidFill>
                  <a:latin typeface="Tahoma"/>
                  <a:cs typeface="Tahoma"/>
                </a:rPr>
                <a:t>p</a:t>
              </a:r>
            </a:p>
          </p:txBody>
        </p:sp>
        <p:sp>
          <p:nvSpPr>
            <p:cNvPr id="24" name="AutoShape 61"/>
            <p:cNvSpPr>
              <a:spLocks noChangeArrowheads="1"/>
            </p:cNvSpPr>
            <p:nvPr/>
          </p:nvSpPr>
          <p:spPr bwMode="auto">
            <a:xfrm rot="20934520">
              <a:off x="4755198" y="1512888"/>
              <a:ext cx="3657600" cy="838200"/>
            </a:xfrm>
            <a:prstGeom prst="parallelogram">
              <a:avLst>
                <a:gd name="adj" fmla="val 109091"/>
              </a:avLst>
            </a:prstGeom>
            <a:solidFill>
              <a:schemeClr val="folHlink"/>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rgbClr val="004386"/>
                </a:solidFill>
                <a:latin typeface="Tahoma"/>
                <a:cs typeface="Tahoma"/>
              </a:endParaRPr>
            </a:p>
          </p:txBody>
        </p:sp>
        <p:sp>
          <p:nvSpPr>
            <p:cNvPr id="31" name="Text Box 99"/>
            <p:cNvSpPr txBox="1">
              <a:spLocks noChangeArrowheads="1"/>
            </p:cNvSpPr>
            <p:nvPr/>
          </p:nvSpPr>
          <p:spPr bwMode="auto">
            <a:xfrm rot="21067917">
              <a:off x="5967048" y="2044977"/>
              <a:ext cx="57667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rgbClr val="FFFFFF"/>
                  </a:solidFill>
                  <a:latin typeface="Tahoma"/>
                  <a:cs typeface="Tahoma"/>
                </a:rPr>
                <a:t>5 m</a:t>
              </a:r>
            </a:p>
          </p:txBody>
        </p:sp>
        <p:pic>
          <p:nvPicPr>
            <p:cNvPr id="69" name="Picture 68" descr="family-group.pn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952173" y="2793438"/>
              <a:ext cx="1269970" cy="1157850"/>
            </a:xfrm>
            <a:prstGeom prst="rect">
              <a:avLst/>
            </a:prstGeom>
          </p:spPr>
        </p:pic>
      </p:grpSp>
      <p:sp>
        <p:nvSpPr>
          <p:cNvPr id="74" name="Content Placeholder 2"/>
          <p:cNvSpPr>
            <a:spLocks noGrp="1"/>
          </p:cNvSpPr>
          <p:nvPr>
            <p:ph idx="1"/>
          </p:nvPr>
        </p:nvSpPr>
        <p:spPr>
          <a:xfrm>
            <a:off x="457200" y="5912075"/>
            <a:ext cx="8118339" cy="744482"/>
          </a:xfrm>
        </p:spPr>
        <p:txBody>
          <a:bodyPr/>
          <a:lstStyle/>
          <a:p>
            <a:r>
              <a:rPr lang="en-GB" sz="1800" dirty="0" smtClean="0"/>
              <a:t>It </a:t>
            </a:r>
            <a:r>
              <a:rPr lang="en-GB" sz="1800" dirty="0"/>
              <a:t>all depends on context, climate, tradition, and how you use it! </a:t>
            </a:r>
            <a:r>
              <a:rPr lang="en-GB" sz="1800" dirty="0" smtClean="0"/>
              <a:t>The </a:t>
            </a:r>
            <a:r>
              <a:rPr lang="en-GB" sz="1800" dirty="0"/>
              <a:t>indicator is for covered shelter space, not sq. m. of plastic sheeting distributed!</a:t>
            </a:r>
          </a:p>
        </p:txBody>
      </p:sp>
    </p:spTree>
    <p:extLst>
      <p:ext uri="{BB962C8B-B14F-4D97-AF65-F5344CB8AC3E}">
        <p14:creationId xmlns:p14="http://schemas.microsoft.com/office/powerpoint/2010/main" val="94260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621856" y="1465310"/>
            <a:ext cx="7906349" cy="3497960"/>
          </a:xfrm>
          <a:prstGeom prst="rect">
            <a:avLst/>
          </a:prstGeom>
        </p:spPr>
      </p:pic>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People need a new place to live, even if only temporarily. Where do you start?</a:t>
            </a:r>
          </a:p>
        </p:txBody>
      </p:sp>
      <p:sp>
        <p:nvSpPr>
          <p:cNvPr id="6" name="Footer Placeholder 5"/>
          <p:cNvSpPr>
            <a:spLocks noGrp="1"/>
          </p:cNvSpPr>
          <p:nvPr>
            <p:ph type="ftr" sz="quarter" idx="3"/>
          </p:nvPr>
        </p:nvSpPr>
        <p:spPr/>
        <p:txBody>
          <a:bodyPr/>
          <a:lstStyle/>
          <a:p>
            <a:r>
              <a:rPr lang="en-GB" dirty="0" smtClean="0"/>
              <a:t>Module 16 – Sphere technical chapter on shelter, settlements and non-food items (NFIs)</a:t>
            </a:r>
          </a:p>
          <a:p>
            <a:r>
              <a:rPr lang="en-GB" dirty="0" smtClean="0"/>
              <a:t>Sphere Training Package 2015</a:t>
            </a:r>
          </a:p>
        </p:txBody>
      </p:sp>
      <p:sp>
        <p:nvSpPr>
          <p:cNvPr id="7" name="Text Box 16"/>
          <p:cNvSpPr txBox="1">
            <a:spLocks noChangeArrowheads="1"/>
          </p:cNvSpPr>
          <p:nvPr/>
        </p:nvSpPr>
        <p:spPr bwMode="auto">
          <a:xfrm>
            <a:off x="7608506" y="5048087"/>
            <a:ext cx="919699"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900" i="1" dirty="0" smtClean="0">
                <a:latin typeface="Tahoma"/>
                <a:cs typeface="Tahoma"/>
              </a:rPr>
              <a:t>UNHCR photo</a:t>
            </a:r>
          </a:p>
        </p:txBody>
      </p:sp>
    </p:spTree>
    <p:extLst>
      <p:ext uri="{BB962C8B-B14F-4D97-AF65-F5344CB8AC3E}">
        <p14:creationId xmlns:p14="http://schemas.microsoft.com/office/powerpoint/2010/main" val="36790393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Shelter, Settlement and NFIs problems</a:t>
            </a:r>
          </a:p>
        </p:txBody>
      </p:sp>
      <p:sp>
        <p:nvSpPr>
          <p:cNvPr id="7" name="Footer Placeholder 6"/>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pic>
        <p:nvPicPr>
          <p:cNvPr id="9" name="Picture 13" descr="http://i.telegraph.co.uk/multimedia/archive/01559/chaos_1559202i.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5800" y="1450975"/>
            <a:ext cx="7774471" cy="3822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Content Placeholder 3"/>
          <p:cNvSpPr>
            <a:spLocks noGrp="1"/>
          </p:cNvSpPr>
          <p:nvPr>
            <p:ph idx="1"/>
          </p:nvPr>
        </p:nvSpPr>
        <p:spPr>
          <a:xfrm>
            <a:off x="7511920" y="5340075"/>
            <a:ext cx="944455" cy="677535"/>
          </a:xfrm>
        </p:spPr>
        <p:txBody>
          <a:bodyPr/>
          <a:lstStyle/>
          <a:p>
            <a:pPr algn="r"/>
            <a:r>
              <a:rPr lang="en-GB" sz="900" i="1" dirty="0" smtClean="0"/>
              <a:t>Photo</a:t>
            </a:r>
            <a:r>
              <a:rPr lang="en-GB" sz="900" i="1" dirty="0"/>
              <a:t>: EPA / </a:t>
            </a:r>
            <a:r>
              <a:rPr lang="en-GB" sz="900" i="1" dirty="0" smtClean="0"/>
              <a:t/>
            </a:r>
            <a:br>
              <a:rPr lang="en-GB" sz="900" i="1" dirty="0" smtClean="0"/>
            </a:br>
            <a:r>
              <a:rPr lang="en-GB" sz="900" i="1" dirty="0" smtClean="0"/>
              <a:t>Red </a:t>
            </a:r>
            <a:r>
              <a:rPr lang="en-GB" sz="900" i="1" dirty="0"/>
              <a:t>Cross International</a:t>
            </a:r>
          </a:p>
        </p:txBody>
      </p:sp>
      <p:sp>
        <p:nvSpPr>
          <p:cNvPr id="6" name="Content Placeholder 3"/>
          <p:cNvSpPr txBox="1">
            <a:spLocks/>
          </p:cNvSpPr>
          <p:nvPr/>
        </p:nvSpPr>
        <p:spPr>
          <a:xfrm>
            <a:off x="614234" y="5340075"/>
            <a:ext cx="6822982" cy="809625"/>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1600" dirty="0" smtClean="0"/>
              <a:t>People standing amid the rubble of collapsed houses in Port-au-Prince, Haiti, after a massive 7.0 magnitude earthquake struck the </a:t>
            </a:r>
            <a:r>
              <a:rPr lang="en-GB" sz="1600" dirty="0" smtClean="0"/>
              <a:t>country.</a:t>
            </a:r>
            <a:endParaRPr lang="en-GB" sz="1600" dirty="0" smtClean="0"/>
          </a:p>
        </p:txBody>
      </p:sp>
    </p:spTree>
    <p:extLst>
      <p:ext uri="{BB962C8B-B14F-4D97-AF65-F5344CB8AC3E}">
        <p14:creationId xmlns:p14="http://schemas.microsoft.com/office/powerpoint/2010/main" val="23549197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Site selection and planning – usable area</a:t>
            </a:r>
          </a:p>
        </p:txBody>
      </p:sp>
      <p:sp>
        <p:nvSpPr>
          <p:cNvPr id="4" name="Content Placeholder 3"/>
          <p:cNvSpPr>
            <a:spLocks noGrp="1"/>
          </p:cNvSpPr>
          <p:nvPr>
            <p:ph idx="1"/>
          </p:nvPr>
        </p:nvSpPr>
        <p:spPr>
          <a:xfrm>
            <a:off x="457200" y="1340441"/>
            <a:ext cx="7863840" cy="3087581"/>
          </a:xfrm>
        </p:spPr>
        <p:txBody>
          <a:bodyPr/>
          <a:lstStyle/>
          <a:p>
            <a:pPr>
              <a:spcBef>
                <a:spcPts val="1500"/>
              </a:spcBef>
            </a:pPr>
            <a:r>
              <a:rPr lang="en-GB" dirty="0"/>
              <a:t>Some guidance </a:t>
            </a:r>
            <a:r>
              <a:rPr lang="en-GB" dirty="0" smtClean="0"/>
              <a:t>notes on usable area…</a:t>
            </a:r>
            <a:endParaRPr lang="en-GB" dirty="0"/>
          </a:p>
          <a:p>
            <a:pPr>
              <a:spcBef>
                <a:spcPts val="1500"/>
              </a:spcBef>
            </a:pPr>
            <a:r>
              <a:rPr lang="en-GB" dirty="0"/>
              <a:t>“For camp-type settlements, a </a:t>
            </a:r>
            <a:r>
              <a:rPr lang="en-GB" b="1" dirty="0">
                <a:solidFill>
                  <a:schemeClr val="tx2"/>
                </a:solidFill>
              </a:rPr>
              <a:t>minimum usable area of 45m</a:t>
            </a:r>
            <a:r>
              <a:rPr lang="en-GB" b="1" baseline="30000" dirty="0">
                <a:solidFill>
                  <a:schemeClr val="tx2"/>
                </a:solidFill>
              </a:rPr>
              <a:t>2</a:t>
            </a:r>
            <a:r>
              <a:rPr lang="en-GB" b="1" dirty="0">
                <a:solidFill>
                  <a:schemeClr val="tx2"/>
                </a:solidFill>
              </a:rPr>
              <a:t> </a:t>
            </a:r>
            <a:r>
              <a:rPr lang="en-GB" dirty="0"/>
              <a:t>for each person including household plots should be provided.”</a:t>
            </a:r>
          </a:p>
          <a:p>
            <a:pPr algn="r">
              <a:spcBef>
                <a:spcPts val="500"/>
              </a:spcBef>
            </a:pPr>
            <a:r>
              <a:rPr lang="en-GB" i="1" dirty="0"/>
              <a:t>(page 257 of the 2011 Edition)</a:t>
            </a:r>
          </a:p>
          <a:p>
            <a:pPr>
              <a:spcBef>
                <a:spcPts val="2000"/>
              </a:spcBef>
            </a:pPr>
            <a:r>
              <a:rPr lang="en-GB" dirty="0"/>
              <a:t>What exactly does this mean, and where or when does it apply? Can it be less?</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Tree>
    <p:extLst>
      <p:ext uri="{BB962C8B-B14F-4D97-AF65-F5344CB8AC3E}">
        <p14:creationId xmlns:p14="http://schemas.microsoft.com/office/powerpoint/2010/main" val="2412130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Site selection and planning – site gradient</a:t>
            </a:r>
          </a:p>
        </p:txBody>
      </p:sp>
      <p:sp>
        <p:nvSpPr>
          <p:cNvPr id="4" name="Content Placeholder 3"/>
          <p:cNvSpPr>
            <a:spLocks noGrp="1"/>
          </p:cNvSpPr>
          <p:nvPr>
            <p:ph idx="1"/>
          </p:nvPr>
        </p:nvSpPr>
        <p:spPr>
          <a:xfrm>
            <a:off x="457200" y="1340441"/>
            <a:ext cx="7985563" cy="3093787"/>
          </a:xfrm>
        </p:spPr>
        <p:txBody>
          <a:bodyPr/>
          <a:lstStyle/>
          <a:p>
            <a:pPr>
              <a:spcBef>
                <a:spcPts val="1500"/>
              </a:spcBef>
            </a:pPr>
            <a:r>
              <a:rPr lang="en-GB" dirty="0"/>
              <a:t>Some guidance </a:t>
            </a:r>
            <a:r>
              <a:rPr lang="en-GB" dirty="0" smtClean="0"/>
              <a:t>notes on site gradient…</a:t>
            </a:r>
            <a:endParaRPr lang="en-GB" dirty="0"/>
          </a:p>
          <a:p>
            <a:pPr>
              <a:spcBef>
                <a:spcPts val="1500"/>
              </a:spcBef>
            </a:pPr>
            <a:r>
              <a:rPr lang="en-GB" dirty="0"/>
              <a:t>“The </a:t>
            </a:r>
            <a:r>
              <a:rPr lang="en-GB" b="1" dirty="0">
                <a:solidFill>
                  <a:srgbClr val="004386"/>
                </a:solidFill>
              </a:rPr>
              <a:t>site gradient should not exceed 5 percent</a:t>
            </a:r>
            <a:r>
              <a:rPr lang="en-GB" dirty="0"/>
              <a:t>, unless extensive drainage and erosion control measures are taken, or </a:t>
            </a:r>
            <a:r>
              <a:rPr lang="en-GB" dirty="0" smtClean="0"/>
              <a:t>be </a:t>
            </a:r>
            <a:r>
              <a:rPr lang="en-GB" b="1" dirty="0" smtClean="0">
                <a:solidFill>
                  <a:srgbClr val="004386"/>
                </a:solidFill>
              </a:rPr>
              <a:t>less </a:t>
            </a:r>
            <a:r>
              <a:rPr lang="en-GB" b="1" dirty="0">
                <a:solidFill>
                  <a:srgbClr val="004386"/>
                </a:solidFill>
              </a:rPr>
              <a:t>than 1 percent</a:t>
            </a:r>
            <a:r>
              <a:rPr lang="en-GB" dirty="0"/>
              <a:t> to provide for adequate drainage.”</a:t>
            </a:r>
          </a:p>
          <a:p>
            <a:pPr algn="r">
              <a:spcBef>
                <a:spcPts val="1500"/>
              </a:spcBef>
            </a:pPr>
            <a:r>
              <a:rPr lang="en-GB" i="1" dirty="0"/>
              <a:t>(page 256 of the 2011 Edition)</a:t>
            </a:r>
          </a:p>
          <a:p>
            <a:pPr>
              <a:spcBef>
                <a:spcPts val="1500"/>
              </a:spcBef>
            </a:pPr>
            <a:r>
              <a:rPr lang="en-GB" dirty="0"/>
              <a:t>What exactly does this mean, and where or when does it apply? Can you visualise it?</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Tree>
    <p:extLst>
      <p:ext uri="{BB962C8B-B14F-4D97-AF65-F5344CB8AC3E}">
        <p14:creationId xmlns:p14="http://schemas.microsoft.com/office/powerpoint/2010/main" val="1660482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Site gradient</a:t>
            </a:r>
          </a:p>
        </p:txBody>
      </p:sp>
      <p:sp>
        <p:nvSpPr>
          <p:cNvPr id="4" name="Content Placeholder 3"/>
          <p:cNvSpPr>
            <a:spLocks noGrp="1"/>
          </p:cNvSpPr>
          <p:nvPr>
            <p:ph idx="1"/>
          </p:nvPr>
        </p:nvSpPr>
        <p:spPr>
          <a:xfrm>
            <a:off x="457200" y="1340442"/>
            <a:ext cx="3364620" cy="4811672"/>
          </a:xfrm>
        </p:spPr>
        <p:txBody>
          <a:bodyPr/>
          <a:lstStyle/>
          <a:p>
            <a:pPr marL="263525" lvl="1" indent="-263525">
              <a:spcBef>
                <a:spcPts val="1200"/>
              </a:spcBef>
            </a:pPr>
            <a:r>
              <a:rPr lang="en-GB" dirty="0"/>
              <a:t>Percent slope is not about degrees</a:t>
            </a:r>
            <a:r>
              <a:rPr lang="en-GB" dirty="0" smtClean="0"/>
              <a:t>.</a:t>
            </a:r>
          </a:p>
          <a:p>
            <a:pPr marL="263525" lvl="1" indent="-263525">
              <a:spcBef>
                <a:spcPts val="1200"/>
              </a:spcBef>
            </a:pPr>
            <a:r>
              <a:rPr lang="en-GB" dirty="0" smtClean="0"/>
              <a:t>Percent </a:t>
            </a:r>
            <a:r>
              <a:rPr lang="en-GB" dirty="0"/>
              <a:t>slope is the ratio of the change in elevation between two points and the horizontal distance between them. </a:t>
            </a:r>
            <a:endParaRPr lang="en-GB" dirty="0" smtClean="0"/>
          </a:p>
          <a:p>
            <a:pPr marL="263525" lvl="1" indent="-263525">
              <a:spcBef>
                <a:spcPts val="1200"/>
              </a:spcBef>
            </a:pPr>
            <a:r>
              <a:rPr lang="en-GB" dirty="0" smtClean="0"/>
              <a:t>In </a:t>
            </a:r>
            <a:r>
              <a:rPr lang="en-GB" dirty="0"/>
              <a:t>short, elevation change divided by the distance between the two points.</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grpSp>
        <p:nvGrpSpPr>
          <p:cNvPr id="27" name="Group 26"/>
          <p:cNvGrpSpPr/>
          <p:nvPr/>
        </p:nvGrpSpPr>
        <p:grpSpPr>
          <a:xfrm>
            <a:off x="3821820" y="1173697"/>
            <a:ext cx="5135285" cy="1515433"/>
            <a:chOff x="3657600" y="-3101"/>
            <a:chExt cx="5135285" cy="1515433"/>
          </a:xfrm>
        </p:grpSpPr>
        <p:sp>
          <p:nvSpPr>
            <p:cNvPr id="7" name="Isosceles Triangle 3"/>
            <p:cNvSpPr>
              <a:spLocks noChangeArrowheads="1"/>
            </p:cNvSpPr>
            <p:nvPr/>
          </p:nvSpPr>
          <p:spPr bwMode="auto">
            <a:xfrm>
              <a:off x="3657600" y="228600"/>
              <a:ext cx="4648200" cy="914400"/>
            </a:xfrm>
            <a:prstGeom prst="triangle">
              <a:avLst>
                <a:gd name="adj" fmla="val 100000"/>
              </a:avLst>
            </a:prstGeom>
            <a:solidFill>
              <a:srgbClr val="FF0000"/>
            </a:solidFill>
            <a:ln w="9525" algn="ctr">
              <a:no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chemeClr val="tx2"/>
                </a:solidFill>
                <a:latin typeface="Tahoma"/>
                <a:cs typeface="Tahoma"/>
              </a:endParaRPr>
            </a:p>
          </p:txBody>
        </p:sp>
        <p:sp>
          <p:nvSpPr>
            <p:cNvPr id="11" name="TextBox 7"/>
            <p:cNvSpPr txBox="1">
              <a:spLocks noChangeArrowheads="1"/>
            </p:cNvSpPr>
            <p:nvPr/>
          </p:nvSpPr>
          <p:spPr bwMode="auto">
            <a:xfrm>
              <a:off x="5791200" y="1143000"/>
              <a:ext cx="7565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chemeClr val="tx2"/>
                  </a:solidFill>
                  <a:latin typeface="Tahoma"/>
                  <a:cs typeface="Tahoma"/>
                </a:rPr>
                <a:t>100m</a:t>
              </a:r>
            </a:p>
          </p:txBody>
        </p:sp>
        <p:sp>
          <p:nvSpPr>
            <p:cNvPr id="15" name="TextBox 11"/>
            <p:cNvSpPr txBox="1">
              <a:spLocks noChangeArrowheads="1"/>
            </p:cNvSpPr>
            <p:nvPr/>
          </p:nvSpPr>
          <p:spPr bwMode="auto">
            <a:xfrm rot="16200000">
              <a:off x="8292943" y="597177"/>
              <a:ext cx="63055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chemeClr val="tx2"/>
                  </a:solidFill>
                  <a:latin typeface="Tahoma"/>
                  <a:cs typeface="Tahoma"/>
                </a:rPr>
                <a:t>20m</a:t>
              </a:r>
            </a:p>
          </p:txBody>
        </p:sp>
        <p:sp>
          <p:nvSpPr>
            <p:cNvPr id="19" name="TextBox 15"/>
            <p:cNvSpPr txBox="1">
              <a:spLocks noChangeArrowheads="1"/>
            </p:cNvSpPr>
            <p:nvPr/>
          </p:nvSpPr>
          <p:spPr bwMode="auto">
            <a:xfrm>
              <a:off x="6512128" y="-3101"/>
              <a:ext cx="12644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1800" dirty="0" smtClean="0">
                  <a:solidFill>
                    <a:schemeClr val="tx2"/>
                  </a:solidFill>
                  <a:latin typeface="Tahoma"/>
                  <a:cs typeface="Tahoma"/>
                </a:rPr>
                <a:t>20% slope</a:t>
              </a:r>
            </a:p>
          </p:txBody>
        </p:sp>
        <p:sp>
          <p:nvSpPr>
            <p:cNvPr id="23" name="TextBox 19"/>
            <p:cNvSpPr txBox="1">
              <a:spLocks noChangeArrowheads="1"/>
            </p:cNvSpPr>
            <p:nvPr/>
          </p:nvSpPr>
          <p:spPr bwMode="auto">
            <a:xfrm rot="20937413">
              <a:off x="4391048" y="513248"/>
              <a:ext cx="124618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chemeClr val="tx2"/>
                  </a:solidFill>
                  <a:latin typeface="Tahoma"/>
                  <a:cs typeface="Tahoma"/>
                </a:rPr>
                <a:t>Too steep!</a:t>
              </a:r>
            </a:p>
          </p:txBody>
        </p:sp>
      </p:grpSp>
      <p:grpSp>
        <p:nvGrpSpPr>
          <p:cNvPr id="28" name="Group 27"/>
          <p:cNvGrpSpPr/>
          <p:nvPr/>
        </p:nvGrpSpPr>
        <p:grpSpPr>
          <a:xfrm>
            <a:off x="3821820" y="2849967"/>
            <a:ext cx="5135285" cy="1006131"/>
            <a:chOff x="3657600" y="2177839"/>
            <a:chExt cx="5135285" cy="1006131"/>
          </a:xfrm>
        </p:grpSpPr>
        <p:sp>
          <p:nvSpPr>
            <p:cNvPr id="8" name="Isosceles Triangle 4"/>
            <p:cNvSpPr>
              <a:spLocks noChangeArrowheads="1"/>
            </p:cNvSpPr>
            <p:nvPr/>
          </p:nvSpPr>
          <p:spPr bwMode="auto">
            <a:xfrm>
              <a:off x="3657600" y="2433638"/>
              <a:ext cx="4648200" cy="457200"/>
            </a:xfrm>
            <a:prstGeom prst="triangle">
              <a:avLst>
                <a:gd name="adj" fmla="val 100000"/>
              </a:avLst>
            </a:prstGeom>
            <a:solidFill>
              <a:srgbClr val="FFCC00"/>
            </a:solidFill>
            <a:ln w="9525" algn="ctr">
              <a:no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chemeClr val="tx2"/>
                </a:solidFill>
                <a:latin typeface="Tahoma"/>
                <a:cs typeface="Tahoma"/>
              </a:endParaRPr>
            </a:p>
          </p:txBody>
        </p:sp>
        <p:sp>
          <p:nvSpPr>
            <p:cNvPr id="12" name="TextBox 8"/>
            <p:cNvSpPr txBox="1">
              <a:spLocks noChangeArrowheads="1"/>
            </p:cNvSpPr>
            <p:nvPr/>
          </p:nvSpPr>
          <p:spPr bwMode="auto">
            <a:xfrm>
              <a:off x="5791200" y="2814638"/>
              <a:ext cx="7565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smtClean="0">
                  <a:solidFill>
                    <a:schemeClr val="tx2"/>
                  </a:solidFill>
                  <a:latin typeface="Tahoma"/>
                  <a:cs typeface="Tahoma"/>
                </a:rPr>
                <a:t>100m</a:t>
              </a:r>
            </a:p>
          </p:txBody>
        </p:sp>
        <p:sp>
          <p:nvSpPr>
            <p:cNvPr id="17" name="TextBox 13"/>
            <p:cNvSpPr txBox="1">
              <a:spLocks noChangeArrowheads="1"/>
            </p:cNvSpPr>
            <p:nvPr/>
          </p:nvSpPr>
          <p:spPr bwMode="auto">
            <a:xfrm rot="16200000">
              <a:off x="8292943" y="2533927"/>
              <a:ext cx="63055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chemeClr val="tx2"/>
                  </a:solidFill>
                  <a:latin typeface="Tahoma"/>
                  <a:cs typeface="Tahoma"/>
                </a:rPr>
                <a:t>10m</a:t>
              </a:r>
            </a:p>
          </p:txBody>
        </p:sp>
        <p:sp>
          <p:nvSpPr>
            <p:cNvPr id="20" name="TextBox 16"/>
            <p:cNvSpPr txBox="1">
              <a:spLocks noChangeArrowheads="1"/>
            </p:cNvSpPr>
            <p:nvPr/>
          </p:nvSpPr>
          <p:spPr bwMode="auto">
            <a:xfrm>
              <a:off x="6512128" y="2177839"/>
              <a:ext cx="12644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1800" dirty="0" smtClean="0">
                  <a:solidFill>
                    <a:schemeClr val="tx2"/>
                  </a:solidFill>
                  <a:latin typeface="Tahoma"/>
                  <a:cs typeface="Tahoma"/>
                </a:rPr>
                <a:t>10% slope</a:t>
              </a:r>
            </a:p>
          </p:txBody>
        </p:sp>
        <p:sp>
          <p:nvSpPr>
            <p:cNvPr id="24" name="TextBox 20"/>
            <p:cNvSpPr txBox="1">
              <a:spLocks noChangeArrowheads="1"/>
            </p:cNvSpPr>
            <p:nvPr/>
          </p:nvSpPr>
          <p:spPr bwMode="auto">
            <a:xfrm rot="21244693">
              <a:off x="4382941" y="2377021"/>
              <a:ext cx="124618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chemeClr val="tx2"/>
                  </a:solidFill>
                  <a:latin typeface="Tahoma"/>
                  <a:cs typeface="Tahoma"/>
                </a:rPr>
                <a:t>Too steep!</a:t>
              </a:r>
            </a:p>
          </p:txBody>
        </p:sp>
      </p:grpSp>
      <p:grpSp>
        <p:nvGrpSpPr>
          <p:cNvPr id="29" name="Group 28"/>
          <p:cNvGrpSpPr/>
          <p:nvPr/>
        </p:nvGrpSpPr>
        <p:grpSpPr>
          <a:xfrm>
            <a:off x="3821820" y="4192119"/>
            <a:ext cx="5135285" cy="868120"/>
            <a:chOff x="3657600" y="3718532"/>
            <a:chExt cx="5135285" cy="868120"/>
          </a:xfrm>
        </p:grpSpPr>
        <p:sp>
          <p:nvSpPr>
            <p:cNvPr id="9" name="Isosceles Triangle 5"/>
            <p:cNvSpPr>
              <a:spLocks noChangeArrowheads="1"/>
            </p:cNvSpPr>
            <p:nvPr/>
          </p:nvSpPr>
          <p:spPr bwMode="auto">
            <a:xfrm>
              <a:off x="3657600" y="4038600"/>
              <a:ext cx="4648200" cy="228600"/>
            </a:xfrm>
            <a:prstGeom prst="triangle">
              <a:avLst>
                <a:gd name="adj" fmla="val 100000"/>
              </a:avLst>
            </a:prstGeom>
            <a:solidFill>
              <a:srgbClr val="33CC33"/>
            </a:solidFill>
            <a:ln w="9525" algn="ctr">
              <a:no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chemeClr val="tx2"/>
                </a:solidFill>
                <a:latin typeface="Tahoma"/>
                <a:cs typeface="Tahoma"/>
              </a:endParaRPr>
            </a:p>
          </p:txBody>
        </p:sp>
        <p:sp>
          <p:nvSpPr>
            <p:cNvPr id="13" name="TextBox 9"/>
            <p:cNvSpPr txBox="1">
              <a:spLocks noChangeArrowheads="1"/>
            </p:cNvSpPr>
            <p:nvPr/>
          </p:nvSpPr>
          <p:spPr bwMode="auto">
            <a:xfrm>
              <a:off x="5791200" y="4186238"/>
              <a:ext cx="7565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smtClean="0">
                  <a:solidFill>
                    <a:schemeClr val="tx2"/>
                  </a:solidFill>
                  <a:latin typeface="Tahoma"/>
                  <a:cs typeface="Tahoma"/>
                </a:rPr>
                <a:t>100m</a:t>
              </a:r>
            </a:p>
          </p:txBody>
        </p:sp>
        <p:sp>
          <p:nvSpPr>
            <p:cNvPr id="18" name="TextBox 14"/>
            <p:cNvSpPr txBox="1">
              <a:spLocks noChangeArrowheads="1"/>
            </p:cNvSpPr>
            <p:nvPr/>
          </p:nvSpPr>
          <p:spPr bwMode="auto">
            <a:xfrm rot="16200000">
              <a:off x="8214947" y="4008715"/>
              <a:ext cx="78654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chemeClr val="tx2"/>
                  </a:solidFill>
                  <a:latin typeface="Tahoma"/>
                  <a:cs typeface="Tahoma"/>
                </a:rPr>
                <a:t>1- 5m</a:t>
              </a:r>
            </a:p>
          </p:txBody>
        </p:sp>
        <p:sp>
          <p:nvSpPr>
            <p:cNvPr id="21" name="TextBox 17"/>
            <p:cNvSpPr txBox="1">
              <a:spLocks noChangeArrowheads="1"/>
            </p:cNvSpPr>
            <p:nvPr/>
          </p:nvSpPr>
          <p:spPr bwMode="auto">
            <a:xfrm>
              <a:off x="6356136" y="3718532"/>
              <a:ext cx="142043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1800" dirty="0" smtClean="0">
                  <a:solidFill>
                    <a:schemeClr val="tx2"/>
                  </a:solidFill>
                  <a:latin typeface="Tahoma"/>
                  <a:cs typeface="Tahoma"/>
                </a:rPr>
                <a:t>1-5 % slope</a:t>
              </a:r>
            </a:p>
          </p:txBody>
        </p:sp>
        <p:sp>
          <p:nvSpPr>
            <p:cNvPr id="25" name="TextBox 21"/>
            <p:cNvSpPr txBox="1">
              <a:spLocks noChangeArrowheads="1"/>
            </p:cNvSpPr>
            <p:nvPr/>
          </p:nvSpPr>
          <p:spPr bwMode="auto">
            <a:xfrm rot="21380519">
              <a:off x="4377765" y="3851179"/>
              <a:ext cx="120797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chemeClr val="tx2"/>
                  </a:solidFill>
                  <a:latin typeface="Tahoma"/>
                  <a:cs typeface="Tahoma"/>
                </a:rPr>
                <a:t>Just right!</a:t>
              </a:r>
            </a:p>
          </p:txBody>
        </p:sp>
      </p:grpSp>
      <p:grpSp>
        <p:nvGrpSpPr>
          <p:cNvPr id="30" name="Group 29"/>
          <p:cNvGrpSpPr/>
          <p:nvPr/>
        </p:nvGrpSpPr>
        <p:grpSpPr>
          <a:xfrm>
            <a:off x="3821820" y="5396261"/>
            <a:ext cx="5135284" cy="755853"/>
            <a:chOff x="3657600" y="5166332"/>
            <a:chExt cx="5135284" cy="755853"/>
          </a:xfrm>
        </p:grpSpPr>
        <p:sp>
          <p:nvSpPr>
            <p:cNvPr id="10" name="Isosceles Triangle 6"/>
            <p:cNvSpPr>
              <a:spLocks noChangeArrowheads="1"/>
            </p:cNvSpPr>
            <p:nvPr/>
          </p:nvSpPr>
          <p:spPr bwMode="auto">
            <a:xfrm>
              <a:off x="3657600" y="5486400"/>
              <a:ext cx="4648200" cy="76200"/>
            </a:xfrm>
            <a:prstGeom prst="triangle">
              <a:avLst>
                <a:gd name="adj" fmla="val 100000"/>
              </a:avLst>
            </a:prstGeom>
            <a:solidFill>
              <a:srgbClr val="FF0000"/>
            </a:solidFill>
            <a:ln w="9525" algn="ctr">
              <a:noFill/>
              <a:round/>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800" smtClean="0">
                <a:solidFill>
                  <a:schemeClr val="tx2"/>
                </a:solidFill>
                <a:latin typeface="Tahoma"/>
                <a:cs typeface="Tahoma"/>
              </a:endParaRPr>
            </a:p>
          </p:txBody>
        </p:sp>
        <p:sp>
          <p:nvSpPr>
            <p:cNvPr id="14" name="TextBox 10"/>
            <p:cNvSpPr txBox="1">
              <a:spLocks noChangeArrowheads="1"/>
            </p:cNvSpPr>
            <p:nvPr/>
          </p:nvSpPr>
          <p:spPr bwMode="auto">
            <a:xfrm>
              <a:off x="5791200" y="5486400"/>
              <a:ext cx="75656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smtClean="0">
                  <a:solidFill>
                    <a:schemeClr val="tx2"/>
                  </a:solidFill>
                  <a:latin typeface="Tahoma"/>
                  <a:cs typeface="Tahoma"/>
                </a:rPr>
                <a:t>100m</a:t>
              </a:r>
            </a:p>
          </p:txBody>
        </p:sp>
        <p:sp>
          <p:nvSpPr>
            <p:cNvPr id="16" name="TextBox 12"/>
            <p:cNvSpPr txBox="1">
              <a:spLocks noChangeArrowheads="1"/>
            </p:cNvSpPr>
            <p:nvPr/>
          </p:nvSpPr>
          <p:spPr bwMode="auto">
            <a:xfrm rot="16200000">
              <a:off x="8251014" y="5380315"/>
              <a:ext cx="71440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chemeClr val="tx2"/>
                  </a:solidFill>
                  <a:latin typeface="Tahoma"/>
                  <a:cs typeface="Tahoma"/>
                </a:rPr>
                <a:t>0-1m</a:t>
              </a:r>
            </a:p>
          </p:txBody>
        </p:sp>
        <p:sp>
          <p:nvSpPr>
            <p:cNvPr id="22" name="TextBox 18"/>
            <p:cNvSpPr txBox="1">
              <a:spLocks noChangeArrowheads="1"/>
            </p:cNvSpPr>
            <p:nvPr/>
          </p:nvSpPr>
          <p:spPr bwMode="auto">
            <a:xfrm>
              <a:off x="6356136" y="5166332"/>
              <a:ext cx="142043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a:r>
                <a:rPr lang="en-US" altLang="fr-FR" sz="1800" dirty="0" smtClean="0">
                  <a:solidFill>
                    <a:schemeClr val="tx2"/>
                  </a:solidFill>
                  <a:latin typeface="Tahoma"/>
                  <a:cs typeface="Tahoma"/>
                </a:rPr>
                <a:t>0-1 % slope</a:t>
              </a:r>
            </a:p>
          </p:txBody>
        </p:sp>
        <p:sp>
          <p:nvSpPr>
            <p:cNvPr id="26" name="TextBox 22"/>
            <p:cNvSpPr txBox="1">
              <a:spLocks noChangeArrowheads="1"/>
            </p:cNvSpPr>
            <p:nvPr/>
          </p:nvSpPr>
          <p:spPr bwMode="auto">
            <a:xfrm>
              <a:off x="4367213" y="5170556"/>
              <a:ext cx="101996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800" dirty="0" smtClean="0">
                  <a:solidFill>
                    <a:schemeClr val="tx2"/>
                  </a:solidFill>
                  <a:latin typeface="Tahoma"/>
                  <a:cs typeface="Tahoma"/>
                </a:rPr>
                <a:t>Too flat!</a:t>
              </a:r>
            </a:p>
          </p:txBody>
        </p:sp>
      </p:grpSp>
    </p:spTree>
    <p:extLst>
      <p:ext uri="{BB962C8B-B14F-4D97-AF65-F5344CB8AC3E}">
        <p14:creationId xmlns:p14="http://schemas.microsoft.com/office/powerpoint/2010/main" val="13558885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Site size</a:t>
            </a:r>
          </a:p>
        </p:txBody>
      </p:sp>
      <p:sp>
        <p:nvSpPr>
          <p:cNvPr id="4" name="Content Placeholder 3"/>
          <p:cNvSpPr>
            <a:spLocks noGrp="1"/>
          </p:cNvSpPr>
          <p:nvPr>
            <p:ph idx="1"/>
          </p:nvPr>
        </p:nvSpPr>
        <p:spPr>
          <a:xfrm>
            <a:off x="457199" y="1340442"/>
            <a:ext cx="4006910" cy="4449169"/>
          </a:xfrm>
        </p:spPr>
        <p:txBody>
          <a:bodyPr/>
          <a:lstStyle/>
          <a:p>
            <a:r>
              <a:rPr lang="en-GB" dirty="0"/>
              <a:t>Q. How big should a site be to host 20,000 displaced people in an emergency camp</a:t>
            </a:r>
            <a:r>
              <a:rPr lang="en-GB" dirty="0" smtClean="0"/>
              <a:t>?</a:t>
            </a:r>
            <a:endParaRPr lang="en-GB" dirty="0"/>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pic>
        <p:nvPicPr>
          <p:cNvPr id="34" name="Picture 33"/>
          <p:cNvPicPr>
            <a:picLocks noChangeAspect="1"/>
          </p:cNvPicPr>
          <p:nvPr/>
        </p:nvPicPr>
        <p:blipFill>
          <a:blip r:embed="rId3"/>
          <a:stretch>
            <a:fillRect/>
          </a:stretch>
        </p:blipFill>
        <p:spPr>
          <a:xfrm>
            <a:off x="457201" y="2637435"/>
            <a:ext cx="4006908" cy="1772753"/>
          </a:xfrm>
          <a:prstGeom prst="rect">
            <a:avLst/>
          </a:prstGeom>
        </p:spPr>
      </p:pic>
      <p:sp>
        <p:nvSpPr>
          <p:cNvPr id="35" name="Content Placeholder 3"/>
          <p:cNvSpPr txBox="1">
            <a:spLocks/>
          </p:cNvSpPr>
          <p:nvPr/>
        </p:nvSpPr>
        <p:spPr>
          <a:xfrm>
            <a:off x="4829943" y="1340443"/>
            <a:ext cx="3144244" cy="123426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2000"/>
              </a:spcBef>
            </a:pPr>
            <a:r>
              <a:rPr lang="en-GB" dirty="0" smtClean="0"/>
              <a:t>A. Sphere guidance for sufficient site space is 45m</a:t>
            </a:r>
            <a:r>
              <a:rPr lang="en-GB" baseline="30000" dirty="0" smtClean="0"/>
              <a:t>2</a:t>
            </a:r>
            <a:r>
              <a:rPr lang="en-GB" dirty="0" smtClean="0"/>
              <a:t> / person.</a:t>
            </a:r>
            <a:endParaRPr lang="en-GB" dirty="0"/>
          </a:p>
        </p:txBody>
      </p:sp>
      <p:grpSp>
        <p:nvGrpSpPr>
          <p:cNvPr id="39" name="Group 38"/>
          <p:cNvGrpSpPr/>
          <p:nvPr/>
        </p:nvGrpSpPr>
        <p:grpSpPr>
          <a:xfrm>
            <a:off x="4819423" y="2637435"/>
            <a:ext cx="3715954" cy="3359787"/>
            <a:chOff x="4819423" y="2637435"/>
            <a:chExt cx="3715954" cy="3359787"/>
          </a:xfrm>
        </p:grpSpPr>
        <p:sp>
          <p:nvSpPr>
            <p:cNvPr id="21" name="Rectangle 3" descr="Green marble"/>
            <p:cNvSpPr>
              <a:spLocks noChangeArrowheads="1"/>
            </p:cNvSpPr>
            <p:nvPr/>
          </p:nvSpPr>
          <p:spPr bwMode="auto">
            <a:xfrm>
              <a:off x="4819423" y="2637435"/>
              <a:ext cx="3271069" cy="2962476"/>
            </a:xfrm>
            <a:prstGeom prst="rect">
              <a:avLst/>
            </a:prstGeom>
            <a:blipFill dpi="0" rotWithShape="0">
              <a:blip r:embed="rId4"/>
              <a:srcRect/>
              <a:tile tx="0" ty="0" sx="100000" sy="100000" flip="none" algn="tl"/>
            </a:blip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ahoma"/>
                <a:cs typeface="Tahoma"/>
              </a:endParaRPr>
            </a:p>
          </p:txBody>
        </p:sp>
        <p:sp>
          <p:nvSpPr>
            <p:cNvPr id="24" name="Text Box 12"/>
            <p:cNvSpPr txBox="1">
              <a:spLocks noChangeArrowheads="1"/>
            </p:cNvSpPr>
            <p:nvPr/>
          </p:nvSpPr>
          <p:spPr bwMode="auto">
            <a:xfrm>
              <a:off x="4942229" y="3501490"/>
              <a:ext cx="3091057" cy="6668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400" dirty="0" smtClean="0">
                  <a:solidFill>
                    <a:schemeClr val="bg1"/>
                  </a:solidFill>
                  <a:latin typeface="Tahoma"/>
                  <a:cs typeface="Tahoma"/>
                </a:rPr>
                <a:t>20,000 X 45m</a:t>
              </a:r>
              <a:r>
                <a:rPr lang="en-US" altLang="fr-FR" sz="1400" baseline="30000" dirty="0" smtClean="0">
                  <a:solidFill>
                    <a:schemeClr val="bg1"/>
                  </a:solidFill>
                  <a:latin typeface="Tahoma"/>
                  <a:cs typeface="Tahoma"/>
                </a:rPr>
                <a:t>2</a:t>
              </a:r>
              <a:r>
                <a:rPr lang="en-US" altLang="fr-FR" sz="1400" dirty="0" smtClean="0">
                  <a:solidFill>
                    <a:schemeClr val="bg1"/>
                  </a:solidFill>
                  <a:latin typeface="Tahoma"/>
                  <a:cs typeface="Tahoma"/>
                </a:rPr>
                <a:t>/p = 900,000 m</a:t>
              </a:r>
              <a:r>
                <a:rPr lang="en-US" altLang="fr-FR" sz="1400" baseline="30000" dirty="0" smtClean="0">
                  <a:solidFill>
                    <a:schemeClr val="bg1"/>
                  </a:solidFill>
                  <a:latin typeface="Tahoma"/>
                  <a:cs typeface="Tahoma"/>
                </a:rPr>
                <a:t>2</a:t>
              </a:r>
              <a:endParaRPr lang="en-US" altLang="fr-FR" sz="1400" baseline="30000" dirty="0">
                <a:solidFill>
                  <a:schemeClr val="bg1"/>
                </a:solidFill>
                <a:latin typeface="Tahoma"/>
                <a:cs typeface="Tahoma"/>
              </a:endParaRPr>
            </a:p>
            <a:p>
              <a:pPr algn="ctr"/>
              <a:endParaRPr lang="en-US" altLang="fr-FR" sz="1400" baseline="30000" dirty="0" smtClean="0">
                <a:solidFill>
                  <a:schemeClr val="bg1"/>
                </a:solidFill>
                <a:latin typeface="Tahoma"/>
                <a:cs typeface="Tahoma"/>
              </a:endParaRPr>
            </a:p>
            <a:p>
              <a:pPr algn="ctr"/>
              <a:r>
                <a:rPr lang="en-US" altLang="fr-FR" sz="1400" dirty="0" smtClean="0">
                  <a:solidFill>
                    <a:schemeClr val="bg1"/>
                  </a:solidFill>
                  <a:latin typeface="Tahoma"/>
                  <a:cs typeface="Tahoma"/>
                </a:rPr>
                <a:t>Let’s say our site is 900m x 1,000 m</a:t>
              </a:r>
            </a:p>
          </p:txBody>
        </p:sp>
        <p:sp>
          <p:nvSpPr>
            <p:cNvPr id="25" name="Text Box 13"/>
            <p:cNvSpPr txBox="1">
              <a:spLocks noChangeArrowheads="1"/>
            </p:cNvSpPr>
            <p:nvPr/>
          </p:nvSpPr>
          <p:spPr bwMode="auto">
            <a:xfrm>
              <a:off x="5752911" y="5723347"/>
              <a:ext cx="1343658" cy="27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smtClean="0">
                  <a:solidFill>
                    <a:srgbClr val="004386"/>
                  </a:solidFill>
                  <a:latin typeface="Tahoma"/>
                  <a:cs typeface="Tahoma"/>
                </a:rPr>
                <a:t>1,000 m = 1 km</a:t>
              </a:r>
            </a:p>
          </p:txBody>
        </p:sp>
        <p:sp>
          <p:nvSpPr>
            <p:cNvPr id="26" name="Text Box 14"/>
            <p:cNvSpPr txBox="1">
              <a:spLocks noChangeArrowheads="1"/>
            </p:cNvSpPr>
            <p:nvPr/>
          </p:nvSpPr>
          <p:spPr bwMode="auto">
            <a:xfrm rot="16200000">
              <a:off x="7726611" y="4037668"/>
              <a:ext cx="1343658" cy="27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smtClean="0">
                  <a:solidFill>
                    <a:srgbClr val="004386"/>
                  </a:solidFill>
                  <a:latin typeface="Tahoma"/>
                  <a:cs typeface="Tahoma"/>
                </a:rPr>
                <a:t>900 m = 0.9 km</a:t>
              </a:r>
            </a:p>
          </p:txBody>
        </p:sp>
        <p:cxnSp>
          <p:nvCxnSpPr>
            <p:cNvPr id="36" name="Straight Arrow Connector 35"/>
            <p:cNvCxnSpPr/>
            <p:nvPr/>
          </p:nvCxnSpPr>
          <p:spPr>
            <a:xfrm>
              <a:off x="4819423" y="5720959"/>
              <a:ext cx="3295572"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p:nvPr/>
          </p:nvCxnSpPr>
          <p:spPr>
            <a:xfrm flipV="1">
              <a:off x="8240232" y="2637435"/>
              <a:ext cx="0" cy="2962476"/>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429895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The building block approach</a:t>
            </a:r>
          </a:p>
        </p:txBody>
      </p:sp>
      <p:sp>
        <p:nvSpPr>
          <p:cNvPr id="4" name="Content Placeholder 3"/>
          <p:cNvSpPr>
            <a:spLocks noGrp="1"/>
          </p:cNvSpPr>
          <p:nvPr>
            <p:ph idx="1"/>
          </p:nvPr>
        </p:nvSpPr>
        <p:spPr/>
        <p:txBody>
          <a:bodyPr/>
          <a:lstStyle/>
          <a:p>
            <a:pPr>
              <a:spcBef>
                <a:spcPts val="1500"/>
              </a:spcBef>
            </a:pPr>
            <a:r>
              <a:rPr lang="en-GB" dirty="0"/>
              <a:t>What about those firebreaks, distances between dwellings, etc. listed in the indicators?</a:t>
            </a:r>
          </a:p>
          <a:p>
            <a:pPr>
              <a:spcBef>
                <a:spcPts val="1500"/>
              </a:spcBef>
            </a:pPr>
            <a:r>
              <a:rPr lang="en-GB" dirty="0"/>
              <a:t>These indicators are based on something called the ‘</a:t>
            </a:r>
            <a:r>
              <a:rPr lang="en-GB" b="1" dirty="0"/>
              <a:t>building block</a:t>
            </a:r>
            <a:r>
              <a:rPr lang="en-GB" dirty="0"/>
              <a:t>’ approach to site layout design. </a:t>
            </a:r>
            <a:endParaRPr lang="en-GB" dirty="0" smtClean="0"/>
          </a:p>
          <a:p>
            <a:pPr>
              <a:spcBef>
                <a:spcPts val="1500"/>
              </a:spcBef>
            </a:pPr>
            <a:r>
              <a:rPr lang="en-GB" dirty="0" smtClean="0"/>
              <a:t>In </a:t>
            </a:r>
            <a:r>
              <a:rPr lang="en-GB" dirty="0"/>
              <a:t>general, it works like this…</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Tree>
    <p:extLst>
      <p:ext uri="{BB962C8B-B14F-4D97-AF65-F5344CB8AC3E}">
        <p14:creationId xmlns:p14="http://schemas.microsoft.com/office/powerpoint/2010/main" val="7312934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409361" cy="1081760"/>
          </a:xfrm>
        </p:spPr>
        <p:txBody>
          <a:bodyPr/>
          <a:lstStyle/>
          <a:p>
            <a:pPr rtl="0"/>
            <a:r>
              <a:rPr lang="en-GB" b="1" i="0" u="none" strike="noStrike" baseline="0" dirty="0" smtClean="0">
                <a:solidFill>
                  <a:srgbClr val="1F497D"/>
                </a:solidFill>
                <a:latin typeface="Tahoma"/>
                <a:ea typeface="ＭＳ 明朝"/>
              </a:rPr>
              <a:t>The building block approach – master planning</a:t>
            </a:r>
          </a:p>
        </p:txBody>
      </p:sp>
      <p:sp>
        <p:nvSpPr>
          <p:cNvPr id="4" name="Content Placeholder 3"/>
          <p:cNvSpPr>
            <a:spLocks noGrp="1"/>
          </p:cNvSpPr>
          <p:nvPr>
            <p:ph idx="1"/>
          </p:nvPr>
        </p:nvSpPr>
        <p:spPr/>
        <p:txBody>
          <a:bodyPr/>
          <a:lstStyle/>
          <a:p>
            <a:pPr>
              <a:spcBef>
                <a:spcPts val="3000"/>
              </a:spcBef>
              <a:tabLst>
                <a:tab pos="1258888" algn="l"/>
                <a:tab pos="1797050" algn="l"/>
                <a:tab pos="3317875" algn="l"/>
                <a:tab pos="3856038" algn="l"/>
              </a:tabLst>
            </a:pPr>
            <a:r>
              <a:rPr lang="en-GB" dirty="0"/>
              <a:t>Dwelling	=	1 family	</a:t>
            </a:r>
            <a:r>
              <a:rPr lang="en-GB" dirty="0" smtClean="0">
                <a:latin typeface="Arial Unicode MS"/>
                <a:cs typeface="Arial Unicode MS"/>
              </a:rPr>
              <a:t>≃</a:t>
            </a:r>
            <a:r>
              <a:rPr lang="en-GB" dirty="0"/>
              <a:t>	5 persons</a:t>
            </a:r>
          </a:p>
          <a:p>
            <a:pPr>
              <a:spcBef>
                <a:spcPts val="3000"/>
              </a:spcBef>
              <a:tabLst>
                <a:tab pos="1258888" algn="l"/>
                <a:tab pos="1797050" algn="l"/>
                <a:tab pos="3317875" algn="l"/>
                <a:tab pos="3856038" algn="l"/>
              </a:tabLst>
            </a:pPr>
            <a:r>
              <a:rPr lang="en-GB" dirty="0"/>
              <a:t>Cluster	=	16 families	</a:t>
            </a:r>
            <a:r>
              <a:rPr lang="en-GB" dirty="0">
                <a:latin typeface="Arial Unicode MS"/>
                <a:cs typeface="Arial Unicode MS"/>
              </a:rPr>
              <a:t>≃</a:t>
            </a:r>
            <a:r>
              <a:rPr lang="en-GB" dirty="0"/>
              <a:t>	80 persons</a:t>
            </a:r>
          </a:p>
          <a:p>
            <a:pPr>
              <a:spcBef>
                <a:spcPts val="3000"/>
              </a:spcBef>
              <a:tabLst>
                <a:tab pos="1258888" algn="l"/>
                <a:tab pos="1797050" algn="l"/>
                <a:tab pos="3317875" algn="l"/>
                <a:tab pos="3856038" algn="l"/>
              </a:tabLst>
            </a:pPr>
            <a:r>
              <a:rPr lang="en-GB" dirty="0"/>
              <a:t>Block	=	16 clusters	</a:t>
            </a:r>
            <a:r>
              <a:rPr lang="en-GB" dirty="0">
                <a:latin typeface="Arial Unicode MS"/>
                <a:cs typeface="Arial Unicode MS"/>
              </a:rPr>
              <a:t>≃</a:t>
            </a:r>
            <a:r>
              <a:rPr lang="en-GB" dirty="0"/>
              <a:t>	1,250 persons</a:t>
            </a:r>
          </a:p>
          <a:p>
            <a:pPr>
              <a:spcBef>
                <a:spcPts val="3000"/>
              </a:spcBef>
              <a:tabLst>
                <a:tab pos="1258888" algn="l"/>
                <a:tab pos="1797050" algn="l"/>
                <a:tab pos="3317875" algn="l"/>
                <a:tab pos="3856038" algn="l"/>
              </a:tabLst>
            </a:pPr>
            <a:r>
              <a:rPr lang="en-GB" dirty="0"/>
              <a:t>Sector	=	4 families	</a:t>
            </a:r>
            <a:r>
              <a:rPr lang="en-GB" dirty="0">
                <a:latin typeface="Arial Unicode MS"/>
                <a:cs typeface="Arial Unicode MS"/>
              </a:rPr>
              <a:t>≃</a:t>
            </a:r>
            <a:r>
              <a:rPr lang="en-GB" dirty="0"/>
              <a:t>	5,000 persons</a:t>
            </a:r>
          </a:p>
          <a:p>
            <a:pPr>
              <a:spcBef>
                <a:spcPts val="3000"/>
              </a:spcBef>
              <a:tabLst>
                <a:tab pos="1258888" algn="l"/>
                <a:tab pos="1797050" algn="l"/>
                <a:tab pos="3317875" algn="l"/>
                <a:tab pos="3856038" algn="l"/>
              </a:tabLst>
            </a:pPr>
            <a:r>
              <a:rPr lang="en-GB" dirty="0"/>
              <a:t>Camp	=	4 sectors	</a:t>
            </a:r>
            <a:r>
              <a:rPr lang="en-GB" dirty="0">
                <a:latin typeface="Arial Unicode MS"/>
                <a:cs typeface="Arial Unicode MS"/>
              </a:rPr>
              <a:t>≃</a:t>
            </a:r>
            <a:r>
              <a:rPr lang="en-GB" dirty="0"/>
              <a:t>	20,000 persons</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
        <p:nvSpPr>
          <p:cNvPr id="7" name="Down Arrow 6"/>
          <p:cNvSpPr/>
          <p:nvPr/>
        </p:nvSpPr>
        <p:spPr>
          <a:xfrm>
            <a:off x="583052" y="1762055"/>
            <a:ext cx="629668" cy="320374"/>
          </a:xfrm>
          <a:prstGeom prst="downArrow">
            <a:avLst/>
          </a:prstGeom>
          <a:solidFill>
            <a:srgbClr val="628FC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Down Arrow 7"/>
          <p:cNvSpPr/>
          <p:nvPr/>
        </p:nvSpPr>
        <p:spPr>
          <a:xfrm>
            <a:off x="583052" y="2479082"/>
            <a:ext cx="629668" cy="320374"/>
          </a:xfrm>
          <a:prstGeom prst="downArrow">
            <a:avLst/>
          </a:prstGeom>
          <a:solidFill>
            <a:srgbClr val="628FC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9" name="Down Arrow 8"/>
          <p:cNvSpPr/>
          <p:nvPr/>
        </p:nvSpPr>
        <p:spPr>
          <a:xfrm>
            <a:off x="583052" y="3196109"/>
            <a:ext cx="629668" cy="320374"/>
          </a:xfrm>
          <a:prstGeom prst="downArrow">
            <a:avLst/>
          </a:prstGeom>
          <a:solidFill>
            <a:srgbClr val="628FC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Down Arrow 9"/>
          <p:cNvSpPr/>
          <p:nvPr/>
        </p:nvSpPr>
        <p:spPr>
          <a:xfrm>
            <a:off x="583052" y="3913136"/>
            <a:ext cx="629668" cy="320374"/>
          </a:xfrm>
          <a:prstGeom prst="downArrow">
            <a:avLst/>
          </a:prstGeom>
          <a:solidFill>
            <a:srgbClr val="628FC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36062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7" grpId="0" animBg="1"/>
      <p:bldP spid="8" grpId="0" animBg="1"/>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dirty="0">
                <a:solidFill>
                  <a:srgbClr val="1F497D"/>
                </a:solidFill>
                <a:ea typeface="ＭＳ 明朝"/>
              </a:rPr>
              <a:t>D</a:t>
            </a:r>
            <a:r>
              <a:rPr lang="en-GB" b="1" i="0" u="none" strike="noStrike" baseline="0" dirty="0" smtClean="0">
                <a:solidFill>
                  <a:srgbClr val="1F497D"/>
                </a:solidFill>
                <a:latin typeface="Tahoma"/>
                <a:ea typeface="ＭＳ 明朝"/>
              </a:rPr>
              <a:t>welling</a:t>
            </a:r>
          </a:p>
        </p:txBody>
      </p:sp>
      <p:sp>
        <p:nvSpPr>
          <p:cNvPr id="4" name="Content Placeholder 3"/>
          <p:cNvSpPr>
            <a:spLocks noGrp="1"/>
          </p:cNvSpPr>
          <p:nvPr>
            <p:ph idx="1"/>
          </p:nvPr>
        </p:nvSpPr>
        <p:spPr>
          <a:xfrm>
            <a:off x="457200" y="1340443"/>
            <a:ext cx="3718666" cy="2954884"/>
          </a:xfrm>
        </p:spPr>
        <p:txBody>
          <a:bodyPr/>
          <a:lstStyle/>
          <a:p>
            <a:pPr>
              <a:spcBef>
                <a:spcPts val="1500"/>
              </a:spcBef>
            </a:pPr>
            <a:r>
              <a:rPr lang="en-GB" dirty="0" smtClean="0"/>
              <a:t>Example:</a:t>
            </a:r>
            <a:endParaRPr lang="en-GB" dirty="0"/>
          </a:p>
          <a:p>
            <a:pPr>
              <a:spcBef>
                <a:spcPts val="1500"/>
              </a:spcBef>
            </a:pPr>
            <a:r>
              <a:rPr lang="en-GB" dirty="0"/>
              <a:t>One </a:t>
            </a:r>
            <a:r>
              <a:rPr lang="en-GB" dirty="0" smtClean="0"/>
              <a:t>tent</a:t>
            </a:r>
            <a:br>
              <a:rPr lang="en-GB" dirty="0" smtClean="0"/>
            </a:br>
            <a:r>
              <a:rPr lang="en-GB" dirty="0" smtClean="0"/>
              <a:t>Size </a:t>
            </a:r>
            <a:r>
              <a:rPr lang="en-GB" dirty="0"/>
              <a:t>= </a:t>
            </a:r>
            <a:r>
              <a:rPr lang="en-GB" dirty="0" smtClean="0"/>
              <a:t>17.5m</a:t>
            </a:r>
            <a:r>
              <a:rPr lang="en-GB" baseline="30000" dirty="0" smtClean="0"/>
              <a:t>2</a:t>
            </a:r>
            <a:r>
              <a:rPr lang="en-GB" dirty="0" smtClean="0"/>
              <a:t> </a:t>
            </a:r>
            <a:br>
              <a:rPr lang="en-GB" dirty="0" smtClean="0"/>
            </a:br>
            <a:r>
              <a:rPr lang="en-GB" dirty="0" smtClean="0"/>
              <a:t>= </a:t>
            </a:r>
            <a:r>
              <a:rPr lang="en-GB" dirty="0"/>
              <a:t>1 </a:t>
            </a:r>
            <a:r>
              <a:rPr lang="en-GB" dirty="0" smtClean="0"/>
              <a:t>dwelling</a:t>
            </a:r>
            <a:endParaRPr lang="en-GB" dirty="0"/>
          </a:p>
          <a:p>
            <a:pPr>
              <a:spcBef>
                <a:spcPts val="1500"/>
              </a:spcBef>
            </a:pPr>
            <a:r>
              <a:rPr lang="en-GB" dirty="0"/>
              <a:t>Shelter space per person </a:t>
            </a:r>
            <a:r>
              <a:rPr lang="en-GB" dirty="0" smtClean="0"/>
              <a:t/>
            </a:r>
            <a:br>
              <a:rPr lang="en-GB" dirty="0" smtClean="0"/>
            </a:br>
            <a:r>
              <a:rPr lang="en-GB" dirty="0" smtClean="0"/>
              <a:t>= 3.5m</a:t>
            </a:r>
            <a:r>
              <a:rPr lang="en-GB" baseline="30000" dirty="0" smtClean="0"/>
              <a:t>2</a:t>
            </a:r>
            <a:r>
              <a:rPr lang="en-GB" dirty="0" smtClean="0"/>
              <a:t> </a:t>
            </a:r>
            <a:br>
              <a:rPr lang="en-GB" dirty="0" smtClean="0"/>
            </a:br>
            <a:r>
              <a:rPr lang="en-GB" dirty="0" smtClean="0"/>
              <a:t>(</a:t>
            </a:r>
            <a:r>
              <a:rPr lang="en-GB" dirty="0"/>
              <a:t>if there are 5 in the family)</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grpSp>
        <p:nvGrpSpPr>
          <p:cNvPr id="46" name="Group 45"/>
          <p:cNvGrpSpPr/>
          <p:nvPr/>
        </p:nvGrpSpPr>
        <p:grpSpPr>
          <a:xfrm>
            <a:off x="4421894" y="1235107"/>
            <a:ext cx="3857757" cy="4580562"/>
            <a:chOff x="4798967" y="1480513"/>
            <a:chExt cx="3857757" cy="4580562"/>
          </a:xfrm>
        </p:grpSpPr>
        <p:sp>
          <p:nvSpPr>
            <p:cNvPr id="8" name="Rectangle 5" descr="10%"/>
            <p:cNvSpPr>
              <a:spLocks noChangeArrowheads="1"/>
            </p:cNvSpPr>
            <p:nvPr/>
          </p:nvSpPr>
          <p:spPr bwMode="auto">
            <a:xfrm>
              <a:off x="5361152" y="1947863"/>
              <a:ext cx="3295572" cy="3963988"/>
            </a:xfrm>
            <a:prstGeom prst="rect">
              <a:avLst/>
            </a:prstGeom>
            <a:pattFill prst="pct10">
              <a:fgClr>
                <a:schemeClr val="accent1"/>
              </a:fgClr>
              <a:bgClr>
                <a:schemeClr val="bg1"/>
              </a:bgClr>
            </a:pattFill>
            <a:ln w="12700">
              <a:solidFill>
                <a:schemeClr val="tx1"/>
              </a:solidFill>
              <a:miter lim="800000"/>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0" name="Rectangle 7"/>
            <p:cNvSpPr>
              <a:spLocks noChangeArrowheads="1"/>
            </p:cNvSpPr>
            <p:nvPr/>
          </p:nvSpPr>
          <p:spPr bwMode="auto">
            <a:xfrm rot="16200000">
              <a:off x="4711303" y="3736330"/>
              <a:ext cx="528649" cy="3533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75584" tIns="37792" rIns="75584" bIns="37792">
              <a:spAutoFit/>
            </a:bodyPr>
            <a:lstStyle>
              <a:lvl1pPr defTabSz="889000">
                <a:defRPr sz="2400">
                  <a:solidFill>
                    <a:schemeClr val="tx1"/>
                  </a:solidFill>
                  <a:latin typeface="Times New Roman" pitchFamily="18" charset="0"/>
                </a:defRPr>
              </a:lvl1pPr>
              <a:lvl2pPr marL="742950" indent="-285750" defTabSz="889000">
                <a:defRPr sz="2400">
                  <a:solidFill>
                    <a:schemeClr val="tx1"/>
                  </a:solidFill>
                  <a:latin typeface="Times New Roman" pitchFamily="18" charset="0"/>
                </a:defRPr>
              </a:lvl2pPr>
              <a:lvl3pPr marL="1143000" indent="-228600" defTabSz="889000">
                <a:defRPr sz="2400">
                  <a:solidFill>
                    <a:schemeClr val="tx1"/>
                  </a:solidFill>
                  <a:latin typeface="Times New Roman" pitchFamily="18" charset="0"/>
                </a:defRPr>
              </a:lvl3pPr>
              <a:lvl4pPr marL="1600200" indent="-228600" defTabSz="889000">
                <a:defRPr sz="2400">
                  <a:solidFill>
                    <a:schemeClr val="tx1"/>
                  </a:solidFill>
                  <a:latin typeface="Times New Roman" pitchFamily="18" charset="0"/>
                </a:defRPr>
              </a:lvl4pPr>
              <a:lvl5pPr marL="2057400" indent="-228600" defTabSz="889000">
                <a:defRPr sz="2400">
                  <a:solidFill>
                    <a:schemeClr val="tx1"/>
                  </a:solidFill>
                  <a:latin typeface="Times New Roman" pitchFamily="18" charset="0"/>
                </a:defRPr>
              </a:lvl5pPr>
              <a:lvl6pPr marL="2514600" indent="-228600" defTabSz="889000" eaLnBrk="0" fontAlgn="base" hangingPunct="0">
                <a:spcBef>
                  <a:spcPct val="0"/>
                </a:spcBef>
                <a:spcAft>
                  <a:spcPct val="0"/>
                </a:spcAft>
                <a:defRPr sz="2400">
                  <a:solidFill>
                    <a:schemeClr val="tx1"/>
                  </a:solidFill>
                  <a:latin typeface="Times New Roman" pitchFamily="18" charset="0"/>
                </a:defRPr>
              </a:lvl6pPr>
              <a:lvl7pPr marL="2971800" indent="-228600" defTabSz="889000" eaLnBrk="0" fontAlgn="base" hangingPunct="0">
                <a:spcBef>
                  <a:spcPct val="0"/>
                </a:spcBef>
                <a:spcAft>
                  <a:spcPct val="0"/>
                </a:spcAft>
                <a:defRPr sz="2400">
                  <a:solidFill>
                    <a:schemeClr val="tx1"/>
                  </a:solidFill>
                  <a:latin typeface="Times New Roman" pitchFamily="18" charset="0"/>
                </a:defRPr>
              </a:lvl7pPr>
              <a:lvl8pPr marL="3429000" indent="-228600" defTabSz="889000" eaLnBrk="0" fontAlgn="base" hangingPunct="0">
                <a:spcBef>
                  <a:spcPct val="0"/>
                </a:spcBef>
                <a:spcAft>
                  <a:spcPct val="0"/>
                </a:spcAft>
                <a:defRPr sz="2400">
                  <a:solidFill>
                    <a:schemeClr val="tx1"/>
                  </a:solidFill>
                  <a:latin typeface="Times New Roman" pitchFamily="18" charset="0"/>
                </a:defRPr>
              </a:lvl8pPr>
              <a:lvl9pPr marL="3886200" indent="-228600" defTabSz="8890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800" dirty="0" smtClean="0">
                  <a:solidFill>
                    <a:schemeClr val="tx2"/>
                  </a:solidFill>
                  <a:latin typeface="Tahoma"/>
                  <a:cs typeface="Tahoma"/>
                </a:rPr>
                <a:t>5 M</a:t>
              </a:r>
              <a:endParaRPr lang="en-US" altLang="fr-FR" sz="1800" u="sng" dirty="0" smtClean="0">
                <a:solidFill>
                  <a:schemeClr val="tx2"/>
                </a:solidFill>
                <a:latin typeface="Tahoma"/>
                <a:cs typeface="Tahoma"/>
              </a:endParaRPr>
            </a:p>
          </p:txBody>
        </p:sp>
        <p:sp>
          <p:nvSpPr>
            <p:cNvPr id="12" name="Rectangle 9"/>
            <p:cNvSpPr>
              <a:spLocks noChangeArrowheads="1"/>
            </p:cNvSpPr>
            <p:nvPr/>
          </p:nvSpPr>
          <p:spPr bwMode="auto">
            <a:xfrm>
              <a:off x="6670201" y="1480513"/>
              <a:ext cx="724541" cy="3533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75584" tIns="37792" rIns="75584" bIns="37792">
              <a:spAutoFit/>
            </a:bodyPr>
            <a:lstStyle>
              <a:lvl1pPr defTabSz="889000">
                <a:defRPr sz="2400">
                  <a:solidFill>
                    <a:schemeClr val="tx1"/>
                  </a:solidFill>
                  <a:latin typeface="Times New Roman" pitchFamily="18" charset="0"/>
                </a:defRPr>
              </a:lvl1pPr>
              <a:lvl2pPr marL="742950" indent="-285750" defTabSz="889000">
                <a:defRPr sz="2400">
                  <a:solidFill>
                    <a:schemeClr val="tx1"/>
                  </a:solidFill>
                  <a:latin typeface="Times New Roman" pitchFamily="18" charset="0"/>
                </a:defRPr>
              </a:lvl2pPr>
              <a:lvl3pPr marL="1143000" indent="-228600" defTabSz="889000">
                <a:defRPr sz="2400">
                  <a:solidFill>
                    <a:schemeClr val="tx1"/>
                  </a:solidFill>
                  <a:latin typeface="Times New Roman" pitchFamily="18" charset="0"/>
                </a:defRPr>
              </a:lvl3pPr>
              <a:lvl4pPr marL="1600200" indent="-228600" defTabSz="889000">
                <a:defRPr sz="2400">
                  <a:solidFill>
                    <a:schemeClr val="tx1"/>
                  </a:solidFill>
                  <a:latin typeface="Times New Roman" pitchFamily="18" charset="0"/>
                </a:defRPr>
              </a:lvl4pPr>
              <a:lvl5pPr marL="2057400" indent="-228600" defTabSz="889000">
                <a:defRPr sz="2400">
                  <a:solidFill>
                    <a:schemeClr val="tx1"/>
                  </a:solidFill>
                  <a:latin typeface="Times New Roman" pitchFamily="18" charset="0"/>
                </a:defRPr>
              </a:lvl5pPr>
              <a:lvl6pPr marL="2514600" indent="-228600" defTabSz="889000" eaLnBrk="0" fontAlgn="base" hangingPunct="0">
                <a:spcBef>
                  <a:spcPct val="0"/>
                </a:spcBef>
                <a:spcAft>
                  <a:spcPct val="0"/>
                </a:spcAft>
                <a:defRPr sz="2400">
                  <a:solidFill>
                    <a:schemeClr val="tx1"/>
                  </a:solidFill>
                  <a:latin typeface="Times New Roman" pitchFamily="18" charset="0"/>
                </a:defRPr>
              </a:lvl6pPr>
              <a:lvl7pPr marL="2971800" indent="-228600" defTabSz="889000" eaLnBrk="0" fontAlgn="base" hangingPunct="0">
                <a:spcBef>
                  <a:spcPct val="0"/>
                </a:spcBef>
                <a:spcAft>
                  <a:spcPct val="0"/>
                </a:spcAft>
                <a:defRPr sz="2400">
                  <a:solidFill>
                    <a:schemeClr val="tx1"/>
                  </a:solidFill>
                  <a:latin typeface="Times New Roman" pitchFamily="18" charset="0"/>
                </a:defRPr>
              </a:lvl7pPr>
              <a:lvl8pPr marL="3429000" indent="-228600" defTabSz="889000" eaLnBrk="0" fontAlgn="base" hangingPunct="0">
                <a:spcBef>
                  <a:spcPct val="0"/>
                </a:spcBef>
                <a:spcAft>
                  <a:spcPct val="0"/>
                </a:spcAft>
                <a:defRPr sz="2400">
                  <a:solidFill>
                    <a:schemeClr val="tx1"/>
                  </a:solidFill>
                  <a:latin typeface="Times New Roman" pitchFamily="18" charset="0"/>
                </a:defRPr>
              </a:lvl8pPr>
              <a:lvl9pPr marL="3886200" indent="-228600" defTabSz="889000" eaLnBrk="0" fontAlgn="base" hangingPunct="0">
                <a:spcBef>
                  <a:spcPct val="0"/>
                </a:spcBef>
                <a:spcAft>
                  <a:spcPct val="0"/>
                </a:spcAft>
                <a:defRPr sz="2400">
                  <a:solidFill>
                    <a:schemeClr val="tx1"/>
                  </a:solidFill>
                  <a:latin typeface="Times New Roman" pitchFamily="18" charset="0"/>
                </a:defRPr>
              </a:lvl9pPr>
            </a:lstStyle>
            <a:p>
              <a:pPr algn="ctr"/>
              <a:r>
                <a:rPr lang="en-US" altLang="fr-FR" sz="1800" dirty="0" smtClean="0">
                  <a:solidFill>
                    <a:schemeClr val="tx2"/>
                  </a:solidFill>
                  <a:latin typeface="Tahoma"/>
                  <a:cs typeface="Tahoma"/>
                </a:rPr>
                <a:t>3.5 M </a:t>
              </a:r>
              <a:endParaRPr lang="en-US" altLang="fr-FR" sz="1800" u="sng" dirty="0" smtClean="0">
                <a:solidFill>
                  <a:schemeClr val="tx2"/>
                </a:solidFill>
                <a:latin typeface="Tahoma"/>
                <a:cs typeface="Tahoma"/>
              </a:endParaRPr>
            </a:p>
          </p:txBody>
        </p:sp>
        <p:sp>
          <p:nvSpPr>
            <p:cNvPr id="13" name="Rectangle 10"/>
            <p:cNvSpPr>
              <a:spLocks noChangeArrowheads="1"/>
            </p:cNvSpPr>
            <p:nvPr/>
          </p:nvSpPr>
          <p:spPr bwMode="auto">
            <a:xfrm>
              <a:off x="5434355" y="2017713"/>
              <a:ext cx="1752567" cy="2260600"/>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4" name="Rectangle 11"/>
            <p:cNvSpPr>
              <a:spLocks noChangeArrowheads="1"/>
            </p:cNvSpPr>
            <p:nvPr/>
          </p:nvSpPr>
          <p:spPr bwMode="auto">
            <a:xfrm>
              <a:off x="7271608" y="2017713"/>
              <a:ext cx="841117" cy="1550988"/>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5" name="Rectangle 12"/>
            <p:cNvSpPr>
              <a:spLocks noChangeArrowheads="1"/>
            </p:cNvSpPr>
            <p:nvPr/>
          </p:nvSpPr>
          <p:spPr bwMode="auto">
            <a:xfrm>
              <a:off x="7271608" y="3651250"/>
              <a:ext cx="1310478" cy="414338"/>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6" name="Oval 13"/>
            <p:cNvSpPr>
              <a:spLocks noChangeArrowheads="1"/>
            </p:cNvSpPr>
            <p:nvPr/>
          </p:nvSpPr>
          <p:spPr bwMode="auto">
            <a:xfrm>
              <a:off x="7271608"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7" name="Oval 14"/>
            <p:cNvSpPr>
              <a:spLocks noChangeArrowheads="1"/>
            </p:cNvSpPr>
            <p:nvPr/>
          </p:nvSpPr>
          <p:spPr bwMode="auto">
            <a:xfrm>
              <a:off x="7639058"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8" name="Oval 15"/>
            <p:cNvSpPr>
              <a:spLocks noChangeArrowheads="1"/>
            </p:cNvSpPr>
            <p:nvPr/>
          </p:nvSpPr>
          <p:spPr bwMode="auto">
            <a:xfrm>
              <a:off x="7933306"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19" name="Oval 16"/>
            <p:cNvSpPr>
              <a:spLocks noChangeArrowheads="1"/>
            </p:cNvSpPr>
            <p:nvPr/>
          </p:nvSpPr>
          <p:spPr bwMode="auto">
            <a:xfrm>
              <a:off x="8300757"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20" name="Rectangle 17"/>
            <p:cNvSpPr>
              <a:spLocks noChangeArrowheads="1"/>
            </p:cNvSpPr>
            <p:nvPr/>
          </p:nvSpPr>
          <p:spPr bwMode="auto">
            <a:xfrm>
              <a:off x="7639058" y="5141913"/>
              <a:ext cx="943027" cy="698500"/>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21" name="Rectangle 18"/>
            <p:cNvSpPr>
              <a:spLocks noChangeArrowheads="1"/>
            </p:cNvSpPr>
            <p:nvPr/>
          </p:nvSpPr>
          <p:spPr bwMode="auto">
            <a:xfrm>
              <a:off x="7933306" y="4503738"/>
              <a:ext cx="648780" cy="414338"/>
            </a:xfrm>
            <a:prstGeom prst="rect">
              <a:avLst/>
            </a:prstGeom>
            <a:solidFill>
              <a:srgbClr val="DADADA"/>
            </a:solidFill>
            <a:ln w="12700">
              <a:solidFill>
                <a:schemeClr val="tx1"/>
              </a:solidFill>
              <a:miter lim="800000"/>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22" name="Oval 19"/>
            <p:cNvSpPr>
              <a:spLocks noChangeArrowheads="1"/>
            </p:cNvSpPr>
            <p:nvPr/>
          </p:nvSpPr>
          <p:spPr bwMode="auto">
            <a:xfrm>
              <a:off x="8154350" y="4575175"/>
              <a:ext cx="281329" cy="27146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23" name="Freeform 20"/>
            <p:cNvSpPr>
              <a:spLocks/>
            </p:cNvSpPr>
            <p:nvPr/>
          </p:nvSpPr>
          <p:spPr bwMode="auto">
            <a:xfrm>
              <a:off x="6677371" y="5775325"/>
              <a:ext cx="1435" cy="285750"/>
            </a:xfrm>
            <a:custGeom>
              <a:avLst/>
              <a:gdLst>
                <a:gd name="T0" fmla="*/ 0 w 1"/>
                <a:gd name="T1" fmla="*/ 0 h 193"/>
                <a:gd name="T2" fmla="*/ 0 w 1"/>
                <a:gd name="T3" fmla="*/ 179 h 193"/>
                <a:gd name="T4" fmla="*/ 0 60000 65536"/>
                <a:gd name="T5" fmla="*/ 0 60000 65536"/>
                <a:gd name="T6" fmla="*/ 0 w 1"/>
                <a:gd name="T7" fmla="*/ 0 h 193"/>
                <a:gd name="T8" fmla="*/ 1 w 1"/>
                <a:gd name="T9" fmla="*/ 193 h 193"/>
              </a:gdLst>
              <a:ahLst/>
              <a:cxnLst>
                <a:cxn ang="T4">
                  <a:pos x="T0" y="T1"/>
                </a:cxn>
                <a:cxn ang="T5">
                  <a:pos x="T2" y="T3"/>
                </a:cxn>
              </a:cxnLst>
              <a:rect l="T6" t="T7" r="T8" b="T9"/>
              <a:pathLst>
                <a:path w="1" h="193">
                  <a:moveTo>
                    <a:pt x="0" y="0"/>
                  </a:moveTo>
                  <a:lnTo>
                    <a:pt x="0" y="192"/>
                  </a:lnTo>
                </a:path>
              </a:pathLst>
            </a:custGeom>
            <a:noFill/>
            <a:ln w="12700" cap="rnd" cmpd="sng">
              <a:solidFill>
                <a:schemeClr val="tx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wrap="none" lIns="75584" tIns="37792" rIns="75584" bIns="37792">
              <a:spAutoFit/>
            </a:bodyPr>
            <a:lstStyle/>
            <a:p>
              <a:endParaRPr lang="fr-FR" smtClean="0">
                <a:solidFill>
                  <a:srgbClr val="CCECFF"/>
                </a:solidFill>
              </a:endParaRPr>
            </a:p>
          </p:txBody>
        </p:sp>
        <p:sp>
          <p:nvSpPr>
            <p:cNvPr id="24" name="Freeform 21"/>
            <p:cNvSpPr>
              <a:spLocks/>
            </p:cNvSpPr>
            <p:nvPr/>
          </p:nvSpPr>
          <p:spPr bwMode="auto">
            <a:xfrm>
              <a:off x="7339069" y="5775325"/>
              <a:ext cx="1435" cy="285750"/>
            </a:xfrm>
            <a:custGeom>
              <a:avLst/>
              <a:gdLst>
                <a:gd name="T0" fmla="*/ 0 w 1"/>
                <a:gd name="T1" fmla="*/ 0 h 193"/>
                <a:gd name="T2" fmla="*/ 0 w 1"/>
                <a:gd name="T3" fmla="*/ 179 h 193"/>
                <a:gd name="T4" fmla="*/ 0 60000 65536"/>
                <a:gd name="T5" fmla="*/ 0 60000 65536"/>
                <a:gd name="T6" fmla="*/ 0 w 1"/>
                <a:gd name="T7" fmla="*/ 0 h 193"/>
                <a:gd name="T8" fmla="*/ 1 w 1"/>
                <a:gd name="T9" fmla="*/ 193 h 193"/>
              </a:gdLst>
              <a:ahLst/>
              <a:cxnLst>
                <a:cxn ang="T4">
                  <a:pos x="T0" y="T1"/>
                </a:cxn>
                <a:cxn ang="T5">
                  <a:pos x="T2" y="T3"/>
                </a:cxn>
              </a:cxnLst>
              <a:rect l="T6" t="T7" r="T8" b="T9"/>
              <a:pathLst>
                <a:path w="1" h="193">
                  <a:moveTo>
                    <a:pt x="0" y="0"/>
                  </a:moveTo>
                  <a:lnTo>
                    <a:pt x="0" y="192"/>
                  </a:lnTo>
                </a:path>
              </a:pathLst>
            </a:custGeom>
            <a:noFill/>
            <a:ln w="12700" cap="rnd" cmpd="sng">
              <a:solidFill>
                <a:schemeClr val="tx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wrap="none" lIns="75584" tIns="37792" rIns="75584" bIns="37792">
              <a:spAutoFit/>
            </a:bodyPr>
            <a:lstStyle/>
            <a:p>
              <a:endParaRPr lang="fr-FR" smtClean="0">
                <a:solidFill>
                  <a:srgbClr val="CCECFF"/>
                </a:solidFill>
              </a:endParaRPr>
            </a:p>
          </p:txBody>
        </p:sp>
        <p:sp>
          <p:nvSpPr>
            <p:cNvPr id="25" name="Rectangle 22"/>
            <p:cNvSpPr>
              <a:spLocks noChangeArrowheads="1"/>
            </p:cNvSpPr>
            <p:nvPr/>
          </p:nvSpPr>
          <p:spPr bwMode="auto">
            <a:xfrm>
              <a:off x="7668950" y="5333281"/>
              <a:ext cx="846544" cy="3225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75584" tIns="37792" rIns="75584" bIns="37792">
              <a:spAutoFit/>
            </a:bodyPr>
            <a:lstStyle>
              <a:lvl1pPr defTabSz="889000">
                <a:defRPr sz="2400">
                  <a:solidFill>
                    <a:schemeClr val="tx1"/>
                  </a:solidFill>
                  <a:latin typeface="Times New Roman" pitchFamily="18" charset="0"/>
                </a:defRPr>
              </a:lvl1pPr>
              <a:lvl2pPr marL="742950" indent="-285750" defTabSz="889000">
                <a:defRPr sz="2400">
                  <a:solidFill>
                    <a:schemeClr val="tx1"/>
                  </a:solidFill>
                  <a:latin typeface="Times New Roman" pitchFamily="18" charset="0"/>
                </a:defRPr>
              </a:lvl2pPr>
              <a:lvl3pPr marL="1143000" indent="-228600" defTabSz="889000">
                <a:defRPr sz="2400">
                  <a:solidFill>
                    <a:schemeClr val="tx1"/>
                  </a:solidFill>
                  <a:latin typeface="Times New Roman" pitchFamily="18" charset="0"/>
                </a:defRPr>
              </a:lvl3pPr>
              <a:lvl4pPr marL="1600200" indent="-228600" defTabSz="889000">
                <a:defRPr sz="2400">
                  <a:solidFill>
                    <a:schemeClr val="tx1"/>
                  </a:solidFill>
                  <a:latin typeface="Times New Roman" pitchFamily="18" charset="0"/>
                </a:defRPr>
              </a:lvl4pPr>
              <a:lvl5pPr marL="2057400" indent="-228600" defTabSz="889000">
                <a:defRPr sz="2400">
                  <a:solidFill>
                    <a:schemeClr val="tx1"/>
                  </a:solidFill>
                  <a:latin typeface="Times New Roman" pitchFamily="18" charset="0"/>
                </a:defRPr>
              </a:lvl5pPr>
              <a:lvl6pPr marL="2514600" indent="-228600" defTabSz="889000" eaLnBrk="0" fontAlgn="base" hangingPunct="0">
                <a:spcBef>
                  <a:spcPct val="0"/>
                </a:spcBef>
                <a:spcAft>
                  <a:spcPct val="0"/>
                </a:spcAft>
                <a:defRPr sz="2400">
                  <a:solidFill>
                    <a:schemeClr val="tx1"/>
                  </a:solidFill>
                  <a:latin typeface="Times New Roman" pitchFamily="18" charset="0"/>
                </a:defRPr>
              </a:lvl6pPr>
              <a:lvl7pPr marL="2971800" indent="-228600" defTabSz="889000" eaLnBrk="0" fontAlgn="base" hangingPunct="0">
                <a:spcBef>
                  <a:spcPct val="0"/>
                </a:spcBef>
                <a:spcAft>
                  <a:spcPct val="0"/>
                </a:spcAft>
                <a:defRPr sz="2400">
                  <a:solidFill>
                    <a:schemeClr val="tx1"/>
                  </a:solidFill>
                  <a:latin typeface="Times New Roman" pitchFamily="18" charset="0"/>
                </a:defRPr>
              </a:lvl7pPr>
              <a:lvl8pPr marL="3429000" indent="-228600" defTabSz="889000" eaLnBrk="0" fontAlgn="base" hangingPunct="0">
                <a:spcBef>
                  <a:spcPct val="0"/>
                </a:spcBef>
                <a:spcAft>
                  <a:spcPct val="0"/>
                </a:spcAft>
                <a:defRPr sz="2400">
                  <a:solidFill>
                    <a:schemeClr val="tx1"/>
                  </a:solidFill>
                  <a:latin typeface="Times New Roman" pitchFamily="18" charset="0"/>
                </a:defRPr>
              </a:lvl8pPr>
              <a:lvl9pPr marL="3886200" indent="-228600" defTabSz="889000" eaLnBrk="0" fontAlgn="base" hangingPunct="0">
                <a:spcBef>
                  <a:spcPct val="0"/>
                </a:spcBef>
                <a:spcAft>
                  <a:spcPct val="0"/>
                </a:spcAft>
                <a:defRPr sz="2400">
                  <a:solidFill>
                    <a:schemeClr val="tx1"/>
                  </a:solidFill>
                  <a:latin typeface="Times New Roman" pitchFamily="18" charset="0"/>
                </a:defRPr>
              </a:lvl9pPr>
            </a:lstStyle>
            <a:p>
              <a:r>
                <a:rPr lang="en-US" altLang="fr-FR" sz="1600" dirty="0" smtClean="0">
                  <a:solidFill>
                    <a:schemeClr val="tx2"/>
                  </a:solidFill>
                  <a:latin typeface="Tahoma"/>
                  <a:cs typeface="Tahoma"/>
                </a:rPr>
                <a:t>Storage</a:t>
              </a:r>
            </a:p>
          </p:txBody>
        </p:sp>
        <p:sp>
          <p:nvSpPr>
            <p:cNvPr id="26" name="Rectangle 23"/>
            <p:cNvSpPr>
              <a:spLocks noChangeArrowheads="1"/>
            </p:cNvSpPr>
            <p:nvPr/>
          </p:nvSpPr>
          <p:spPr bwMode="auto">
            <a:xfrm>
              <a:off x="6945450" y="4483539"/>
              <a:ext cx="978491" cy="5687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75584" tIns="37792" rIns="75584" bIns="37792">
              <a:spAutoFit/>
            </a:bodyPr>
            <a:lstStyle>
              <a:lvl1pPr defTabSz="889000">
                <a:defRPr sz="2400">
                  <a:solidFill>
                    <a:schemeClr val="tx1"/>
                  </a:solidFill>
                  <a:latin typeface="Times New Roman" pitchFamily="18" charset="0"/>
                </a:defRPr>
              </a:lvl1pPr>
              <a:lvl2pPr marL="742950" indent="-285750" defTabSz="889000">
                <a:defRPr sz="2400">
                  <a:solidFill>
                    <a:schemeClr val="tx1"/>
                  </a:solidFill>
                  <a:latin typeface="Times New Roman" pitchFamily="18" charset="0"/>
                </a:defRPr>
              </a:lvl2pPr>
              <a:lvl3pPr marL="1143000" indent="-228600" defTabSz="889000">
                <a:defRPr sz="2400">
                  <a:solidFill>
                    <a:schemeClr val="tx1"/>
                  </a:solidFill>
                  <a:latin typeface="Times New Roman" pitchFamily="18" charset="0"/>
                </a:defRPr>
              </a:lvl3pPr>
              <a:lvl4pPr marL="1600200" indent="-228600" defTabSz="889000">
                <a:defRPr sz="2400">
                  <a:solidFill>
                    <a:schemeClr val="tx1"/>
                  </a:solidFill>
                  <a:latin typeface="Times New Roman" pitchFamily="18" charset="0"/>
                </a:defRPr>
              </a:lvl4pPr>
              <a:lvl5pPr marL="2057400" indent="-228600" defTabSz="889000">
                <a:defRPr sz="2400">
                  <a:solidFill>
                    <a:schemeClr val="tx1"/>
                  </a:solidFill>
                  <a:latin typeface="Times New Roman" pitchFamily="18" charset="0"/>
                </a:defRPr>
              </a:lvl5pPr>
              <a:lvl6pPr marL="2514600" indent="-228600" defTabSz="889000" eaLnBrk="0" fontAlgn="base" hangingPunct="0">
                <a:spcBef>
                  <a:spcPct val="0"/>
                </a:spcBef>
                <a:spcAft>
                  <a:spcPct val="0"/>
                </a:spcAft>
                <a:defRPr sz="2400">
                  <a:solidFill>
                    <a:schemeClr val="tx1"/>
                  </a:solidFill>
                  <a:latin typeface="Times New Roman" pitchFamily="18" charset="0"/>
                </a:defRPr>
              </a:lvl6pPr>
              <a:lvl7pPr marL="2971800" indent="-228600" defTabSz="889000" eaLnBrk="0" fontAlgn="base" hangingPunct="0">
                <a:spcBef>
                  <a:spcPct val="0"/>
                </a:spcBef>
                <a:spcAft>
                  <a:spcPct val="0"/>
                </a:spcAft>
                <a:defRPr sz="2400">
                  <a:solidFill>
                    <a:schemeClr val="tx1"/>
                  </a:solidFill>
                  <a:latin typeface="Times New Roman" pitchFamily="18" charset="0"/>
                </a:defRPr>
              </a:lvl7pPr>
              <a:lvl8pPr marL="3429000" indent="-228600" defTabSz="889000" eaLnBrk="0" fontAlgn="base" hangingPunct="0">
                <a:spcBef>
                  <a:spcPct val="0"/>
                </a:spcBef>
                <a:spcAft>
                  <a:spcPct val="0"/>
                </a:spcAft>
                <a:defRPr sz="2400">
                  <a:solidFill>
                    <a:schemeClr val="tx1"/>
                  </a:solidFill>
                  <a:latin typeface="Times New Roman" pitchFamily="18" charset="0"/>
                </a:defRPr>
              </a:lvl8pPr>
              <a:lvl9pPr marL="3886200" indent="-228600" defTabSz="889000" eaLnBrk="0" fontAlgn="base" hangingPunct="0">
                <a:spcBef>
                  <a:spcPct val="0"/>
                </a:spcBef>
                <a:spcAft>
                  <a:spcPct val="0"/>
                </a:spcAft>
                <a:defRPr sz="2400">
                  <a:solidFill>
                    <a:schemeClr val="tx1"/>
                  </a:solidFill>
                  <a:latin typeface="Times New Roman" pitchFamily="18" charset="0"/>
                </a:defRPr>
              </a:lvl9pPr>
            </a:lstStyle>
            <a:p>
              <a:pPr algn="r"/>
              <a:r>
                <a:rPr lang="en-US" altLang="fr-FR" sz="1600" dirty="0" smtClean="0">
                  <a:solidFill>
                    <a:schemeClr val="tx2"/>
                  </a:solidFill>
                  <a:latin typeface="Tahoma"/>
                  <a:cs typeface="Tahoma"/>
                </a:rPr>
                <a:t>Cooking/</a:t>
              </a:r>
              <a:br>
                <a:rPr lang="en-US" altLang="fr-FR" sz="1600" dirty="0" smtClean="0">
                  <a:solidFill>
                    <a:schemeClr val="tx2"/>
                  </a:solidFill>
                  <a:latin typeface="Tahoma"/>
                  <a:cs typeface="Tahoma"/>
                </a:rPr>
              </a:br>
              <a:r>
                <a:rPr lang="en-US" altLang="fr-FR" sz="1600" dirty="0" smtClean="0">
                  <a:solidFill>
                    <a:schemeClr val="tx2"/>
                  </a:solidFill>
                  <a:latin typeface="Tahoma"/>
                  <a:cs typeface="Tahoma"/>
                </a:rPr>
                <a:t>Heating</a:t>
              </a:r>
            </a:p>
          </p:txBody>
        </p:sp>
        <p:grpSp>
          <p:nvGrpSpPr>
            <p:cNvPr id="27" name="Group 24"/>
            <p:cNvGrpSpPr>
              <a:grpSpLocks/>
            </p:cNvGrpSpPr>
            <p:nvPr/>
          </p:nvGrpSpPr>
          <p:grpSpPr bwMode="auto">
            <a:xfrm>
              <a:off x="5504687" y="2178050"/>
              <a:ext cx="574141" cy="1824038"/>
              <a:chOff x="1210" y="1540"/>
              <a:chExt cx="375" cy="1232"/>
            </a:xfrm>
          </p:grpSpPr>
          <p:sp>
            <p:nvSpPr>
              <p:cNvPr id="40" name="Freeform 25"/>
              <p:cNvSpPr>
                <a:spLocks/>
              </p:cNvSpPr>
              <p:nvPr/>
            </p:nvSpPr>
            <p:spPr bwMode="auto">
              <a:xfrm>
                <a:off x="1210" y="1774"/>
                <a:ext cx="375" cy="998"/>
              </a:xfrm>
              <a:custGeom>
                <a:avLst/>
                <a:gdLst>
                  <a:gd name="T0" fmla="*/ 293 w 375"/>
                  <a:gd name="T1" fmla="*/ 0 h 999"/>
                  <a:gd name="T2" fmla="*/ 308 w 375"/>
                  <a:gd name="T3" fmla="*/ 3 h 999"/>
                  <a:gd name="T4" fmla="*/ 323 w 375"/>
                  <a:gd name="T5" fmla="*/ 8 h 999"/>
                  <a:gd name="T6" fmla="*/ 336 w 375"/>
                  <a:gd name="T7" fmla="*/ 16 h 999"/>
                  <a:gd name="T8" fmla="*/ 352 w 375"/>
                  <a:gd name="T9" fmla="*/ 30 h 999"/>
                  <a:gd name="T10" fmla="*/ 365 w 375"/>
                  <a:gd name="T11" fmla="*/ 47 h 999"/>
                  <a:gd name="T12" fmla="*/ 374 w 375"/>
                  <a:gd name="T13" fmla="*/ 70 h 999"/>
                  <a:gd name="T14" fmla="*/ 374 w 375"/>
                  <a:gd name="T15" fmla="*/ 453 h 999"/>
                  <a:gd name="T16" fmla="*/ 371 w 375"/>
                  <a:gd name="T17" fmla="*/ 466 h 999"/>
                  <a:gd name="T18" fmla="*/ 363 w 375"/>
                  <a:gd name="T19" fmla="*/ 479 h 999"/>
                  <a:gd name="T20" fmla="*/ 350 w 375"/>
                  <a:gd name="T21" fmla="*/ 488 h 999"/>
                  <a:gd name="T22" fmla="*/ 336 w 375"/>
                  <a:gd name="T23" fmla="*/ 489 h 999"/>
                  <a:gd name="T24" fmla="*/ 324 w 375"/>
                  <a:gd name="T25" fmla="*/ 485 h 999"/>
                  <a:gd name="T26" fmla="*/ 315 w 375"/>
                  <a:gd name="T27" fmla="*/ 474 h 999"/>
                  <a:gd name="T28" fmla="*/ 310 w 375"/>
                  <a:gd name="T29" fmla="*/ 464 h 999"/>
                  <a:gd name="T30" fmla="*/ 308 w 375"/>
                  <a:gd name="T31" fmla="*/ 452 h 999"/>
                  <a:gd name="T32" fmla="*/ 287 w 375"/>
                  <a:gd name="T33" fmla="*/ 942 h 999"/>
                  <a:gd name="T34" fmla="*/ 282 w 375"/>
                  <a:gd name="T35" fmla="*/ 966 h 999"/>
                  <a:gd name="T36" fmla="*/ 272 w 375"/>
                  <a:gd name="T37" fmla="*/ 985 h 999"/>
                  <a:gd name="T38" fmla="*/ 257 w 375"/>
                  <a:gd name="T39" fmla="*/ 994 h 999"/>
                  <a:gd name="T40" fmla="*/ 243 w 375"/>
                  <a:gd name="T41" fmla="*/ 998 h 999"/>
                  <a:gd name="T42" fmla="*/ 227 w 375"/>
                  <a:gd name="T43" fmla="*/ 994 h 999"/>
                  <a:gd name="T44" fmla="*/ 214 w 375"/>
                  <a:gd name="T45" fmla="*/ 985 h 999"/>
                  <a:gd name="T46" fmla="*/ 204 w 375"/>
                  <a:gd name="T47" fmla="*/ 969 h 999"/>
                  <a:gd name="T48" fmla="*/ 199 w 375"/>
                  <a:gd name="T49" fmla="*/ 955 h 999"/>
                  <a:gd name="T50" fmla="*/ 176 w 375"/>
                  <a:gd name="T51" fmla="*/ 477 h 999"/>
                  <a:gd name="T52" fmla="*/ 174 w 375"/>
                  <a:gd name="T53" fmla="*/ 959 h 999"/>
                  <a:gd name="T54" fmla="*/ 164 w 375"/>
                  <a:gd name="T55" fmla="*/ 980 h 999"/>
                  <a:gd name="T56" fmla="*/ 148 w 375"/>
                  <a:gd name="T57" fmla="*/ 994 h 999"/>
                  <a:gd name="T58" fmla="*/ 129 w 375"/>
                  <a:gd name="T59" fmla="*/ 998 h 999"/>
                  <a:gd name="T60" fmla="*/ 113 w 375"/>
                  <a:gd name="T61" fmla="*/ 994 h 999"/>
                  <a:gd name="T62" fmla="*/ 100 w 375"/>
                  <a:gd name="T63" fmla="*/ 982 h 999"/>
                  <a:gd name="T64" fmla="*/ 91 w 375"/>
                  <a:gd name="T65" fmla="*/ 966 h 999"/>
                  <a:gd name="T66" fmla="*/ 87 w 375"/>
                  <a:gd name="T67" fmla="*/ 947 h 999"/>
                  <a:gd name="T68" fmla="*/ 66 w 375"/>
                  <a:gd name="T69" fmla="*/ 452 h 999"/>
                  <a:gd name="T70" fmla="*/ 62 w 375"/>
                  <a:gd name="T71" fmla="*/ 468 h 999"/>
                  <a:gd name="T72" fmla="*/ 57 w 375"/>
                  <a:gd name="T73" fmla="*/ 476 h 999"/>
                  <a:gd name="T74" fmla="*/ 49 w 375"/>
                  <a:gd name="T75" fmla="*/ 485 h 999"/>
                  <a:gd name="T76" fmla="*/ 41 w 375"/>
                  <a:gd name="T77" fmla="*/ 489 h 999"/>
                  <a:gd name="T78" fmla="*/ 30 w 375"/>
                  <a:gd name="T79" fmla="*/ 490 h 999"/>
                  <a:gd name="T80" fmla="*/ 20 w 375"/>
                  <a:gd name="T81" fmla="*/ 487 h 999"/>
                  <a:gd name="T82" fmla="*/ 13 w 375"/>
                  <a:gd name="T83" fmla="*/ 481 h 999"/>
                  <a:gd name="T84" fmla="*/ 6 w 375"/>
                  <a:gd name="T85" fmla="*/ 472 h 999"/>
                  <a:gd name="T86" fmla="*/ 2 w 375"/>
                  <a:gd name="T87" fmla="*/ 462 h 999"/>
                  <a:gd name="T88" fmla="*/ 0 w 375"/>
                  <a:gd name="T89" fmla="*/ 81 h 999"/>
                  <a:gd name="T90" fmla="*/ 9 w 375"/>
                  <a:gd name="T91" fmla="*/ 50 h 999"/>
                  <a:gd name="T92" fmla="*/ 23 w 375"/>
                  <a:gd name="T93" fmla="*/ 30 h 999"/>
                  <a:gd name="T94" fmla="*/ 46 w 375"/>
                  <a:gd name="T95" fmla="*/ 12 h 999"/>
                  <a:gd name="T96" fmla="*/ 72 w 375"/>
                  <a:gd name="T97" fmla="*/ 3 h 9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5"/>
                  <a:gd name="T148" fmla="*/ 0 h 999"/>
                  <a:gd name="T149" fmla="*/ 375 w 375"/>
                  <a:gd name="T150" fmla="*/ 999 h 9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5" h="999">
                    <a:moveTo>
                      <a:pt x="90" y="0"/>
                    </a:moveTo>
                    <a:lnTo>
                      <a:pt x="287" y="0"/>
                    </a:lnTo>
                    <a:lnTo>
                      <a:pt x="293" y="0"/>
                    </a:lnTo>
                    <a:lnTo>
                      <a:pt x="298" y="1"/>
                    </a:lnTo>
                    <a:lnTo>
                      <a:pt x="302" y="2"/>
                    </a:lnTo>
                    <a:lnTo>
                      <a:pt x="308" y="3"/>
                    </a:lnTo>
                    <a:lnTo>
                      <a:pt x="313" y="4"/>
                    </a:lnTo>
                    <a:lnTo>
                      <a:pt x="317" y="6"/>
                    </a:lnTo>
                    <a:lnTo>
                      <a:pt x="323" y="8"/>
                    </a:lnTo>
                    <a:lnTo>
                      <a:pt x="328" y="11"/>
                    </a:lnTo>
                    <a:lnTo>
                      <a:pt x="332" y="13"/>
                    </a:lnTo>
                    <a:lnTo>
                      <a:pt x="336" y="16"/>
                    </a:lnTo>
                    <a:lnTo>
                      <a:pt x="342" y="20"/>
                    </a:lnTo>
                    <a:lnTo>
                      <a:pt x="347" y="24"/>
                    </a:lnTo>
                    <a:lnTo>
                      <a:pt x="352" y="30"/>
                    </a:lnTo>
                    <a:lnTo>
                      <a:pt x="357" y="36"/>
                    </a:lnTo>
                    <a:lnTo>
                      <a:pt x="361" y="41"/>
                    </a:lnTo>
                    <a:lnTo>
                      <a:pt x="365" y="47"/>
                    </a:lnTo>
                    <a:lnTo>
                      <a:pt x="369" y="56"/>
                    </a:lnTo>
                    <a:lnTo>
                      <a:pt x="371" y="61"/>
                    </a:lnTo>
                    <a:lnTo>
                      <a:pt x="374" y="70"/>
                    </a:lnTo>
                    <a:lnTo>
                      <a:pt x="374" y="77"/>
                    </a:lnTo>
                    <a:lnTo>
                      <a:pt x="374" y="84"/>
                    </a:lnTo>
                    <a:lnTo>
                      <a:pt x="374" y="453"/>
                    </a:lnTo>
                    <a:lnTo>
                      <a:pt x="373" y="457"/>
                    </a:lnTo>
                    <a:lnTo>
                      <a:pt x="372" y="462"/>
                    </a:lnTo>
                    <a:lnTo>
                      <a:pt x="371" y="466"/>
                    </a:lnTo>
                    <a:lnTo>
                      <a:pt x="369" y="470"/>
                    </a:lnTo>
                    <a:lnTo>
                      <a:pt x="366" y="475"/>
                    </a:lnTo>
                    <a:lnTo>
                      <a:pt x="363" y="479"/>
                    </a:lnTo>
                    <a:lnTo>
                      <a:pt x="358" y="483"/>
                    </a:lnTo>
                    <a:lnTo>
                      <a:pt x="354" y="487"/>
                    </a:lnTo>
                    <a:lnTo>
                      <a:pt x="350" y="488"/>
                    </a:lnTo>
                    <a:lnTo>
                      <a:pt x="345" y="490"/>
                    </a:lnTo>
                    <a:lnTo>
                      <a:pt x="340" y="490"/>
                    </a:lnTo>
                    <a:lnTo>
                      <a:pt x="336" y="489"/>
                    </a:lnTo>
                    <a:lnTo>
                      <a:pt x="331" y="488"/>
                    </a:lnTo>
                    <a:lnTo>
                      <a:pt x="327" y="486"/>
                    </a:lnTo>
                    <a:lnTo>
                      <a:pt x="324" y="485"/>
                    </a:lnTo>
                    <a:lnTo>
                      <a:pt x="320" y="481"/>
                    </a:lnTo>
                    <a:lnTo>
                      <a:pt x="317" y="478"/>
                    </a:lnTo>
                    <a:lnTo>
                      <a:pt x="315" y="474"/>
                    </a:lnTo>
                    <a:lnTo>
                      <a:pt x="313" y="470"/>
                    </a:lnTo>
                    <a:lnTo>
                      <a:pt x="311" y="467"/>
                    </a:lnTo>
                    <a:lnTo>
                      <a:pt x="310" y="464"/>
                    </a:lnTo>
                    <a:lnTo>
                      <a:pt x="309" y="460"/>
                    </a:lnTo>
                    <a:lnTo>
                      <a:pt x="309" y="457"/>
                    </a:lnTo>
                    <a:lnTo>
                      <a:pt x="308" y="452"/>
                    </a:lnTo>
                    <a:lnTo>
                      <a:pt x="309" y="169"/>
                    </a:lnTo>
                    <a:lnTo>
                      <a:pt x="287" y="169"/>
                    </a:lnTo>
                    <a:lnTo>
                      <a:pt x="287" y="942"/>
                    </a:lnTo>
                    <a:lnTo>
                      <a:pt x="287" y="949"/>
                    </a:lnTo>
                    <a:lnTo>
                      <a:pt x="285" y="958"/>
                    </a:lnTo>
                    <a:lnTo>
                      <a:pt x="282" y="966"/>
                    </a:lnTo>
                    <a:lnTo>
                      <a:pt x="279" y="974"/>
                    </a:lnTo>
                    <a:lnTo>
                      <a:pt x="276" y="979"/>
                    </a:lnTo>
                    <a:lnTo>
                      <a:pt x="272" y="985"/>
                    </a:lnTo>
                    <a:lnTo>
                      <a:pt x="267" y="988"/>
                    </a:lnTo>
                    <a:lnTo>
                      <a:pt x="262" y="993"/>
                    </a:lnTo>
                    <a:lnTo>
                      <a:pt x="257" y="994"/>
                    </a:lnTo>
                    <a:lnTo>
                      <a:pt x="252" y="997"/>
                    </a:lnTo>
                    <a:lnTo>
                      <a:pt x="248" y="997"/>
                    </a:lnTo>
                    <a:lnTo>
                      <a:pt x="243" y="998"/>
                    </a:lnTo>
                    <a:lnTo>
                      <a:pt x="239" y="998"/>
                    </a:lnTo>
                    <a:lnTo>
                      <a:pt x="233" y="997"/>
                    </a:lnTo>
                    <a:lnTo>
                      <a:pt x="227" y="994"/>
                    </a:lnTo>
                    <a:lnTo>
                      <a:pt x="222" y="991"/>
                    </a:lnTo>
                    <a:lnTo>
                      <a:pt x="217" y="988"/>
                    </a:lnTo>
                    <a:lnTo>
                      <a:pt x="214" y="985"/>
                    </a:lnTo>
                    <a:lnTo>
                      <a:pt x="210" y="980"/>
                    </a:lnTo>
                    <a:lnTo>
                      <a:pt x="207" y="975"/>
                    </a:lnTo>
                    <a:lnTo>
                      <a:pt x="204" y="969"/>
                    </a:lnTo>
                    <a:lnTo>
                      <a:pt x="201" y="965"/>
                    </a:lnTo>
                    <a:lnTo>
                      <a:pt x="200" y="959"/>
                    </a:lnTo>
                    <a:lnTo>
                      <a:pt x="199" y="955"/>
                    </a:lnTo>
                    <a:lnTo>
                      <a:pt x="199" y="948"/>
                    </a:lnTo>
                    <a:lnTo>
                      <a:pt x="199" y="477"/>
                    </a:lnTo>
                    <a:lnTo>
                      <a:pt x="176" y="477"/>
                    </a:lnTo>
                    <a:lnTo>
                      <a:pt x="175" y="945"/>
                    </a:lnTo>
                    <a:lnTo>
                      <a:pt x="175" y="952"/>
                    </a:lnTo>
                    <a:lnTo>
                      <a:pt x="174" y="959"/>
                    </a:lnTo>
                    <a:lnTo>
                      <a:pt x="171" y="966"/>
                    </a:lnTo>
                    <a:lnTo>
                      <a:pt x="168" y="973"/>
                    </a:lnTo>
                    <a:lnTo>
                      <a:pt x="164" y="980"/>
                    </a:lnTo>
                    <a:lnTo>
                      <a:pt x="159" y="985"/>
                    </a:lnTo>
                    <a:lnTo>
                      <a:pt x="154" y="991"/>
                    </a:lnTo>
                    <a:lnTo>
                      <a:pt x="148" y="994"/>
                    </a:lnTo>
                    <a:lnTo>
                      <a:pt x="142" y="997"/>
                    </a:lnTo>
                    <a:lnTo>
                      <a:pt x="135" y="998"/>
                    </a:lnTo>
                    <a:lnTo>
                      <a:pt x="129" y="998"/>
                    </a:lnTo>
                    <a:lnTo>
                      <a:pt x="123" y="997"/>
                    </a:lnTo>
                    <a:lnTo>
                      <a:pt x="119" y="996"/>
                    </a:lnTo>
                    <a:lnTo>
                      <a:pt x="113" y="994"/>
                    </a:lnTo>
                    <a:lnTo>
                      <a:pt x="109" y="991"/>
                    </a:lnTo>
                    <a:lnTo>
                      <a:pt x="105" y="986"/>
                    </a:lnTo>
                    <a:lnTo>
                      <a:pt x="100" y="982"/>
                    </a:lnTo>
                    <a:lnTo>
                      <a:pt x="97" y="977"/>
                    </a:lnTo>
                    <a:lnTo>
                      <a:pt x="94" y="971"/>
                    </a:lnTo>
                    <a:lnTo>
                      <a:pt x="91" y="966"/>
                    </a:lnTo>
                    <a:lnTo>
                      <a:pt x="90" y="960"/>
                    </a:lnTo>
                    <a:lnTo>
                      <a:pt x="89" y="956"/>
                    </a:lnTo>
                    <a:lnTo>
                      <a:pt x="87" y="947"/>
                    </a:lnTo>
                    <a:lnTo>
                      <a:pt x="88" y="169"/>
                    </a:lnTo>
                    <a:lnTo>
                      <a:pt x="66" y="169"/>
                    </a:lnTo>
                    <a:lnTo>
                      <a:pt x="66" y="452"/>
                    </a:lnTo>
                    <a:lnTo>
                      <a:pt x="65" y="457"/>
                    </a:lnTo>
                    <a:lnTo>
                      <a:pt x="64" y="462"/>
                    </a:lnTo>
                    <a:lnTo>
                      <a:pt x="62" y="468"/>
                    </a:lnTo>
                    <a:lnTo>
                      <a:pt x="60" y="472"/>
                    </a:lnTo>
                    <a:lnTo>
                      <a:pt x="59" y="474"/>
                    </a:lnTo>
                    <a:lnTo>
                      <a:pt x="57" y="476"/>
                    </a:lnTo>
                    <a:lnTo>
                      <a:pt x="54" y="479"/>
                    </a:lnTo>
                    <a:lnTo>
                      <a:pt x="53" y="482"/>
                    </a:lnTo>
                    <a:lnTo>
                      <a:pt x="49" y="485"/>
                    </a:lnTo>
                    <a:lnTo>
                      <a:pt x="47" y="486"/>
                    </a:lnTo>
                    <a:lnTo>
                      <a:pt x="44" y="488"/>
                    </a:lnTo>
                    <a:lnTo>
                      <a:pt x="41" y="489"/>
                    </a:lnTo>
                    <a:lnTo>
                      <a:pt x="38" y="490"/>
                    </a:lnTo>
                    <a:lnTo>
                      <a:pt x="35" y="490"/>
                    </a:lnTo>
                    <a:lnTo>
                      <a:pt x="30" y="490"/>
                    </a:lnTo>
                    <a:lnTo>
                      <a:pt x="27" y="489"/>
                    </a:lnTo>
                    <a:lnTo>
                      <a:pt x="24" y="488"/>
                    </a:lnTo>
                    <a:lnTo>
                      <a:pt x="20" y="487"/>
                    </a:lnTo>
                    <a:lnTo>
                      <a:pt x="18" y="485"/>
                    </a:lnTo>
                    <a:lnTo>
                      <a:pt x="16" y="483"/>
                    </a:lnTo>
                    <a:lnTo>
                      <a:pt x="13" y="481"/>
                    </a:lnTo>
                    <a:lnTo>
                      <a:pt x="11" y="479"/>
                    </a:lnTo>
                    <a:lnTo>
                      <a:pt x="8" y="475"/>
                    </a:lnTo>
                    <a:lnTo>
                      <a:pt x="6" y="472"/>
                    </a:lnTo>
                    <a:lnTo>
                      <a:pt x="5" y="468"/>
                    </a:lnTo>
                    <a:lnTo>
                      <a:pt x="3" y="466"/>
                    </a:lnTo>
                    <a:lnTo>
                      <a:pt x="2" y="462"/>
                    </a:lnTo>
                    <a:lnTo>
                      <a:pt x="1" y="458"/>
                    </a:lnTo>
                    <a:lnTo>
                      <a:pt x="0" y="453"/>
                    </a:lnTo>
                    <a:lnTo>
                      <a:pt x="0" y="81"/>
                    </a:lnTo>
                    <a:lnTo>
                      <a:pt x="2" y="70"/>
                    </a:lnTo>
                    <a:lnTo>
                      <a:pt x="5" y="59"/>
                    </a:lnTo>
                    <a:lnTo>
                      <a:pt x="9" y="50"/>
                    </a:lnTo>
                    <a:lnTo>
                      <a:pt x="13" y="42"/>
                    </a:lnTo>
                    <a:lnTo>
                      <a:pt x="17" y="36"/>
                    </a:lnTo>
                    <a:lnTo>
                      <a:pt x="23" y="30"/>
                    </a:lnTo>
                    <a:lnTo>
                      <a:pt x="31" y="22"/>
                    </a:lnTo>
                    <a:lnTo>
                      <a:pt x="39" y="16"/>
                    </a:lnTo>
                    <a:lnTo>
                      <a:pt x="46" y="12"/>
                    </a:lnTo>
                    <a:lnTo>
                      <a:pt x="53" y="9"/>
                    </a:lnTo>
                    <a:lnTo>
                      <a:pt x="63" y="5"/>
                    </a:lnTo>
                    <a:lnTo>
                      <a:pt x="72" y="3"/>
                    </a:lnTo>
                    <a:lnTo>
                      <a:pt x="81" y="1"/>
                    </a:lnTo>
                    <a:lnTo>
                      <a:pt x="90" y="0"/>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41" name="Oval 26"/>
              <p:cNvSpPr>
                <a:spLocks noChangeArrowheads="1"/>
              </p:cNvSpPr>
              <p:nvPr/>
            </p:nvSpPr>
            <p:spPr bwMode="auto">
              <a:xfrm>
                <a:off x="1315" y="1540"/>
                <a:ext cx="152" cy="193"/>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grpSp>
          <p:nvGrpSpPr>
            <p:cNvPr id="28" name="Group 27"/>
            <p:cNvGrpSpPr>
              <a:grpSpLocks/>
            </p:cNvGrpSpPr>
            <p:nvPr/>
          </p:nvGrpSpPr>
          <p:grpSpPr bwMode="auto">
            <a:xfrm>
              <a:off x="6361594" y="2178050"/>
              <a:ext cx="690405" cy="1820863"/>
              <a:chOff x="1761" y="1540"/>
              <a:chExt cx="448" cy="1230"/>
            </a:xfrm>
          </p:grpSpPr>
          <p:sp>
            <p:nvSpPr>
              <p:cNvPr id="38" name="Freeform 28"/>
              <p:cNvSpPr>
                <a:spLocks/>
              </p:cNvSpPr>
              <p:nvPr/>
            </p:nvSpPr>
            <p:spPr bwMode="auto">
              <a:xfrm>
                <a:off x="1761" y="1774"/>
                <a:ext cx="448" cy="996"/>
              </a:xfrm>
              <a:custGeom>
                <a:avLst/>
                <a:gdLst>
                  <a:gd name="T0" fmla="*/ 335 w 450"/>
                  <a:gd name="T1" fmla="*/ 1 h 997"/>
                  <a:gd name="T2" fmla="*/ 349 w 450"/>
                  <a:gd name="T3" fmla="*/ 7 h 997"/>
                  <a:gd name="T4" fmla="*/ 362 w 450"/>
                  <a:gd name="T5" fmla="*/ 19 h 997"/>
                  <a:gd name="T6" fmla="*/ 373 w 450"/>
                  <a:gd name="T7" fmla="*/ 33 h 997"/>
                  <a:gd name="T8" fmla="*/ 380 w 450"/>
                  <a:gd name="T9" fmla="*/ 50 h 997"/>
                  <a:gd name="T10" fmla="*/ 386 w 450"/>
                  <a:gd name="T11" fmla="*/ 70 h 997"/>
                  <a:gd name="T12" fmla="*/ 448 w 450"/>
                  <a:gd name="T13" fmla="*/ 375 h 997"/>
                  <a:gd name="T14" fmla="*/ 448 w 450"/>
                  <a:gd name="T15" fmla="*/ 394 h 997"/>
                  <a:gd name="T16" fmla="*/ 442 w 450"/>
                  <a:gd name="T17" fmla="*/ 411 h 997"/>
                  <a:gd name="T18" fmla="*/ 429 w 450"/>
                  <a:gd name="T19" fmla="*/ 423 h 997"/>
                  <a:gd name="T20" fmla="*/ 415 w 450"/>
                  <a:gd name="T21" fmla="*/ 426 h 997"/>
                  <a:gd name="T22" fmla="*/ 403 w 450"/>
                  <a:gd name="T23" fmla="*/ 422 h 997"/>
                  <a:gd name="T24" fmla="*/ 391 w 450"/>
                  <a:gd name="T25" fmla="*/ 412 h 997"/>
                  <a:gd name="T26" fmla="*/ 384 w 450"/>
                  <a:gd name="T27" fmla="*/ 395 h 997"/>
                  <a:gd name="T28" fmla="*/ 408 w 450"/>
                  <a:gd name="T29" fmla="*/ 616 h 997"/>
                  <a:gd name="T30" fmla="*/ 325 w 450"/>
                  <a:gd name="T31" fmla="*/ 957 h 997"/>
                  <a:gd name="T32" fmla="*/ 319 w 450"/>
                  <a:gd name="T33" fmla="*/ 975 h 997"/>
                  <a:gd name="T34" fmla="*/ 307 w 450"/>
                  <a:gd name="T35" fmla="*/ 989 h 997"/>
                  <a:gd name="T36" fmla="*/ 294 w 450"/>
                  <a:gd name="T37" fmla="*/ 995 h 997"/>
                  <a:gd name="T38" fmla="*/ 281 w 450"/>
                  <a:gd name="T39" fmla="*/ 995 h 997"/>
                  <a:gd name="T40" fmla="*/ 266 w 450"/>
                  <a:gd name="T41" fmla="*/ 989 h 997"/>
                  <a:gd name="T42" fmla="*/ 256 w 450"/>
                  <a:gd name="T43" fmla="*/ 978 h 997"/>
                  <a:gd name="T44" fmla="*/ 249 w 450"/>
                  <a:gd name="T45" fmla="*/ 965 h 997"/>
                  <a:gd name="T46" fmla="*/ 246 w 450"/>
                  <a:gd name="T47" fmla="*/ 950 h 997"/>
                  <a:gd name="T48" fmla="*/ 206 w 450"/>
                  <a:gd name="T49" fmla="*/ 950 h 997"/>
                  <a:gd name="T50" fmla="*/ 203 w 450"/>
                  <a:gd name="T51" fmla="*/ 965 h 997"/>
                  <a:gd name="T52" fmla="*/ 195 w 450"/>
                  <a:gd name="T53" fmla="*/ 980 h 997"/>
                  <a:gd name="T54" fmla="*/ 183 w 450"/>
                  <a:gd name="T55" fmla="*/ 991 h 997"/>
                  <a:gd name="T56" fmla="*/ 169 w 450"/>
                  <a:gd name="T57" fmla="*/ 996 h 997"/>
                  <a:gd name="T58" fmla="*/ 155 w 450"/>
                  <a:gd name="T59" fmla="*/ 995 h 997"/>
                  <a:gd name="T60" fmla="*/ 142 w 450"/>
                  <a:gd name="T61" fmla="*/ 987 h 997"/>
                  <a:gd name="T62" fmla="*/ 134 w 450"/>
                  <a:gd name="T63" fmla="*/ 977 h 997"/>
                  <a:gd name="T64" fmla="*/ 127 w 450"/>
                  <a:gd name="T65" fmla="*/ 960 h 997"/>
                  <a:gd name="T66" fmla="*/ 125 w 450"/>
                  <a:gd name="T67" fmla="*/ 618 h 997"/>
                  <a:gd name="T68" fmla="*/ 125 w 450"/>
                  <a:gd name="T69" fmla="*/ 140 h 997"/>
                  <a:gd name="T70" fmla="*/ 62 w 450"/>
                  <a:gd name="T71" fmla="*/ 414 h 997"/>
                  <a:gd name="T72" fmla="*/ 52 w 450"/>
                  <a:gd name="T73" fmla="*/ 428 h 997"/>
                  <a:gd name="T74" fmla="*/ 37 w 450"/>
                  <a:gd name="T75" fmla="*/ 434 h 997"/>
                  <a:gd name="T76" fmla="*/ 23 w 450"/>
                  <a:gd name="T77" fmla="*/ 431 h 997"/>
                  <a:gd name="T78" fmla="*/ 9 w 450"/>
                  <a:gd name="T79" fmla="*/ 421 h 997"/>
                  <a:gd name="T80" fmla="*/ 2 w 450"/>
                  <a:gd name="T81" fmla="*/ 407 h 997"/>
                  <a:gd name="T82" fmla="*/ 0 w 450"/>
                  <a:gd name="T83" fmla="*/ 391 h 997"/>
                  <a:gd name="T84" fmla="*/ 64 w 450"/>
                  <a:gd name="T85" fmla="*/ 84 h 997"/>
                  <a:gd name="T86" fmla="*/ 67 w 450"/>
                  <a:gd name="T87" fmla="*/ 64 h 997"/>
                  <a:gd name="T88" fmla="*/ 71 w 450"/>
                  <a:gd name="T89" fmla="*/ 47 h 997"/>
                  <a:gd name="T90" fmla="*/ 81 w 450"/>
                  <a:gd name="T91" fmla="*/ 28 h 997"/>
                  <a:gd name="T92" fmla="*/ 93 w 450"/>
                  <a:gd name="T93" fmla="*/ 14 h 997"/>
                  <a:gd name="T94" fmla="*/ 107 w 450"/>
                  <a:gd name="T95" fmla="*/ 4 h 9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50"/>
                  <a:gd name="T145" fmla="*/ 0 h 997"/>
                  <a:gd name="T146" fmla="*/ 450 w 450"/>
                  <a:gd name="T147" fmla="*/ 997 h 99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50" h="997">
                    <a:moveTo>
                      <a:pt x="123" y="0"/>
                    </a:moveTo>
                    <a:lnTo>
                      <a:pt x="329" y="0"/>
                    </a:lnTo>
                    <a:lnTo>
                      <a:pt x="335" y="1"/>
                    </a:lnTo>
                    <a:lnTo>
                      <a:pt x="339" y="3"/>
                    </a:lnTo>
                    <a:lnTo>
                      <a:pt x="344" y="4"/>
                    </a:lnTo>
                    <a:lnTo>
                      <a:pt x="349" y="7"/>
                    </a:lnTo>
                    <a:lnTo>
                      <a:pt x="354" y="10"/>
                    </a:lnTo>
                    <a:lnTo>
                      <a:pt x="358" y="14"/>
                    </a:lnTo>
                    <a:lnTo>
                      <a:pt x="362" y="19"/>
                    </a:lnTo>
                    <a:lnTo>
                      <a:pt x="367" y="23"/>
                    </a:lnTo>
                    <a:lnTo>
                      <a:pt x="370" y="28"/>
                    </a:lnTo>
                    <a:lnTo>
                      <a:pt x="373" y="33"/>
                    </a:lnTo>
                    <a:lnTo>
                      <a:pt x="376" y="38"/>
                    </a:lnTo>
                    <a:lnTo>
                      <a:pt x="378" y="44"/>
                    </a:lnTo>
                    <a:lnTo>
                      <a:pt x="380" y="50"/>
                    </a:lnTo>
                    <a:lnTo>
                      <a:pt x="382" y="54"/>
                    </a:lnTo>
                    <a:lnTo>
                      <a:pt x="383" y="62"/>
                    </a:lnTo>
                    <a:lnTo>
                      <a:pt x="386" y="70"/>
                    </a:lnTo>
                    <a:lnTo>
                      <a:pt x="386" y="78"/>
                    </a:lnTo>
                    <a:lnTo>
                      <a:pt x="388" y="87"/>
                    </a:lnTo>
                    <a:lnTo>
                      <a:pt x="448" y="375"/>
                    </a:lnTo>
                    <a:lnTo>
                      <a:pt x="449" y="381"/>
                    </a:lnTo>
                    <a:lnTo>
                      <a:pt x="449" y="388"/>
                    </a:lnTo>
                    <a:lnTo>
                      <a:pt x="448" y="394"/>
                    </a:lnTo>
                    <a:lnTo>
                      <a:pt x="447" y="400"/>
                    </a:lnTo>
                    <a:lnTo>
                      <a:pt x="445" y="405"/>
                    </a:lnTo>
                    <a:lnTo>
                      <a:pt x="442" y="411"/>
                    </a:lnTo>
                    <a:lnTo>
                      <a:pt x="438" y="416"/>
                    </a:lnTo>
                    <a:lnTo>
                      <a:pt x="433" y="420"/>
                    </a:lnTo>
                    <a:lnTo>
                      <a:pt x="429" y="423"/>
                    </a:lnTo>
                    <a:lnTo>
                      <a:pt x="425" y="425"/>
                    </a:lnTo>
                    <a:lnTo>
                      <a:pt x="420" y="426"/>
                    </a:lnTo>
                    <a:lnTo>
                      <a:pt x="415" y="426"/>
                    </a:lnTo>
                    <a:lnTo>
                      <a:pt x="411" y="425"/>
                    </a:lnTo>
                    <a:lnTo>
                      <a:pt x="406" y="424"/>
                    </a:lnTo>
                    <a:lnTo>
                      <a:pt x="403" y="422"/>
                    </a:lnTo>
                    <a:lnTo>
                      <a:pt x="398" y="419"/>
                    </a:lnTo>
                    <a:lnTo>
                      <a:pt x="394" y="416"/>
                    </a:lnTo>
                    <a:lnTo>
                      <a:pt x="391" y="412"/>
                    </a:lnTo>
                    <a:lnTo>
                      <a:pt x="388" y="406"/>
                    </a:lnTo>
                    <a:lnTo>
                      <a:pt x="386" y="400"/>
                    </a:lnTo>
                    <a:lnTo>
                      <a:pt x="384" y="395"/>
                    </a:lnTo>
                    <a:lnTo>
                      <a:pt x="326" y="141"/>
                    </a:lnTo>
                    <a:lnTo>
                      <a:pt x="306" y="141"/>
                    </a:lnTo>
                    <a:lnTo>
                      <a:pt x="408" y="616"/>
                    </a:lnTo>
                    <a:lnTo>
                      <a:pt x="325" y="616"/>
                    </a:lnTo>
                    <a:lnTo>
                      <a:pt x="326" y="950"/>
                    </a:lnTo>
                    <a:lnTo>
                      <a:pt x="325" y="957"/>
                    </a:lnTo>
                    <a:lnTo>
                      <a:pt x="324" y="963"/>
                    </a:lnTo>
                    <a:lnTo>
                      <a:pt x="322" y="969"/>
                    </a:lnTo>
                    <a:lnTo>
                      <a:pt x="319" y="975"/>
                    </a:lnTo>
                    <a:lnTo>
                      <a:pt x="315" y="980"/>
                    </a:lnTo>
                    <a:lnTo>
                      <a:pt x="312" y="984"/>
                    </a:lnTo>
                    <a:lnTo>
                      <a:pt x="307" y="989"/>
                    </a:lnTo>
                    <a:lnTo>
                      <a:pt x="303" y="992"/>
                    </a:lnTo>
                    <a:lnTo>
                      <a:pt x="299" y="994"/>
                    </a:lnTo>
                    <a:lnTo>
                      <a:pt x="294" y="995"/>
                    </a:lnTo>
                    <a:lnTo>
                      <a:pt x="289" y="996"/>
                    </a:lnTo>
                    <a:lnTo>
                      <a:pt x="285" y="996"/>
                    </a:lnTo>
                    <a:lnTo>
                      <a:pt x="281" y="995"/>
                    </a:lnTo>
                    <a:lnTo>
                      <a:pt x="275" y="995"/>
                    </a:lnTo>
                    <a:lnTo>
                      <a:pt x="270" y="992"/>
                    </a:lnTo>
                    <a:lnTo>
                      <a:pt x="266" y="989"/>
                    </a:lnTo>
                    <a:lnTo>
                      <a:pt x="263" y="986"/>
                    </a:lnTo>
                    <a:lnTo>
                      <a:pt x="258" y="983"/>
                    </a:lnTo>
                    <a:lnTo>
                      <a:pt x="256" y="978"/>
                    </a:lnTo>
                    <a:lnTo>
                      <a:pt x="253" y="975"/>
                    </a:lnTo>
                    <a:lnTo>
                      <a:pt x="250" y="969"/>
                    </a:lnTo>
                    <a:lnTo>
                      <a:pt x="249" y="965"/>
                    </a:lnTo>
                    <a:lnTo>
                      <a:pt x="247" y="960"/>
                    </a:lnTo>
                    <a:lnTo>
                      <a:pt x="246" y="955"/>
                    </a:lnTo>
                    <a:lnTo>
                      <a:pt x="246" y="950"/>
                    </a:lnTo>
                    <a:lnTo>
                      <a:pt x="246" y="618"/>
                    </a:lnTo>
                    <a:lnTo>
                      <a:pt x="206" y="618"/>
                    </a:lnTo>
                    <a:lnTo>
                      <a:pt x="206" y="950"/>
                    </a:lnTo>
                    <a:lnTo>
                      <a:pt x="205" y="955"/>
                    </a:lnTo>
                    <a:lnTo>
                      <a:pt x="204" y="960"/>
                    </a:lnTo>
                    <a:lnTo>
                      <a:pt x="203" y="965"/>
                    </a:lnTo>
                    <a:lnTo>
                      <a:pt x="200" y="970"/>
                    </a:lnTo>
                    <a:lnTo>
                      <a:pt x="197" y="975"/>
                    </a:lnTo>
                    <a:lnTo>
                      <a:pt x="195" y="980"/>
                    </a:lnTo>
                    <a:lnTo>
                      <a:pt x="192" y="984"/>
                    </a:lnTo>
                    <a:lnTo>
                      <a:pt x="187" y="988"/>
                    </a:lnTo>
                    <a:lnTo>
                      <a:pt x="183" y="991"/>
                    </a:lnTo>
                    <a:lnTo>
                      <a:pt x="178" y="994"/>
                    </a:lnTo>
                    <a:lnTo>
                      <a:pt x="174" y="995"/>
                    </a:lnTo>
                    <a:lnTo>
                      <a:pt x="169" y="996"/>
                    </a:lnTo>
                    <a:lnTo>
                      <a:pt x="164" y="996"/>
                    </a:lnTo>
                    <a:lnTo>
                      <a:pt x="160" y="995"/>
                    </a:lnTo>
                    <a:lnTo>
                      <a:pt x="155" y="995"/>
                    </a:lnTo>
                    <a:lnTo>
                      <a:pt x="151" y="992"/>
                    </a:lnTo>
                    <a:lnTo>
                      <a:pt x="146" y="990"/>
                    </a:lnTo>
                    <a:lnTo>
                      <a:pt x="142" y="987"/>
                    </a:lnTo>
                    <a:lnTo>
                      <a:pt x="139" y="984"/>
                    </a:lnTo>
                    <a:lnTo>
                      <a:pt x="135" y="980"/>
                    </a:lnTo>
                    <a:lnTo>
                      <a:pt x="134" y="977"/>
                    </a:lnTo>
                    <a:lnTo>
                      <a:pt x="131" y="972"/>
                    </a:lnTo>
                    <a:lnTo>
                      <a:pt x="128" y="966"/>
                    </a:lnTo>
                    <a:lnTo>
                      <a:pt x="127" y="960"/>
                    </a:lnTo>
                    <a:lnTo>
                      <a:pt x="125" y="955"/>
                    </a:lnTo>
                    <a:lnTo>
                      <a:pt x="125" y="950"/>
                    </a:lnTo>
                    <a:lnTo>
                      <a:pt x="125" y="618"/>
                    </a:lnTo>
                    <a:lnTo>
                      <a:pt x="45" y="618"/>
                    </a:lnTo>
                    <a:lnTo>
                      <a:pt x="145" y="140"/>
                    </a:lnTo>
                    <a:lnTo>
                      <a:pt x="125" y="140"/>
                    </a:lnTo>
                    <a:lnTo>
                      <a:pt x="66" y="399"/>
                    </a:lnTo>
                    <a:lnTo>
                      <a:pt x="64" y="407"/>
                    </a:lnTo>
                    <a:lnTo>
                      <a:pt x="62" y="414"/>
                    </a:lnTo>
                    <a:lnTo>
                      <a:pt x="59" y="419"/>
                    </a:lnTo>
                    <a:lnTo>
                      <a:pt x="55" y="424"/>
                    </a:lnTo>
                    <a:lnTo>
                      <a:pt x="52" y="428"/>
                    </a:lnTo>
                    <a:lnTo>
                      <a:pt x="48" y="430"/>
                    </a:lnTo>
                    <a:lnTo>
                      <a:pt x="42" y="432"/>
                    </a:lnTo>
                    <a:lnTo>
                      <a:pt x="37" y="434"/>
                    </a:lnTo>
                    <a:lnTo>
                      <a:pt x="30" y="433"/>
                    </a:lnTo>
                    <a:lnTo>
                      <a:pt x="26" y="432"/>
                    </a:lnTo>
                    <a:lnTo>
                      <a:pt x="23" y="431"/>
                    </a:lnTo>
                    <a:lnTo>
                      <a:pt x="17" y="429"/>
                    </a:lnTo>
                    <a:lnTo>
                      <a:pt x="13" y="426"/>
                    </a:lnTo>
                    <a:lnTo>
                      <a:pt x="9" y="421"/>
                    </a:lnTo>
                    <a:lnTo>
                      <a:pt x="6" y="417"/>
                    </a:lnTo>
                    <a:lnTo>
                      <a:pt x="4" y="412"/>
                    </a:lnTo>
                    <a:lnTo>
                      <a:pt x="2" y="407"/>
                    </a:lnTo>
                    <a:lnTo>
                      <a:pt x="1" y="402"/>
                    </a:lnTo>
                    <a:lnTo>
                      <a:pt x="0" y="396"/>
                    </a:lnTo>
                    <a:lnTo>
                      <a:pt x="0" y="391"/>
                    </a:lnTo>
                    <a:lnTo>
                      <a:pt x="1" y="387"/>
                    </a:lnTo>
                    <a:lnTo>
                      <a:pt x="2" y="382"/>
                    </a:lnTo>
                    <a:lnTo>
                      <a:pt x="64" y="84"/>
                    </a:lnTo>
                    <a:lnTo>
                      <a:pt x="65" y="76"/>
                    </a:lnTo>
                    <a:lnTo>
                      <a:pt x="66" y="70"/>
                    </a:lnTo>
                    <a:lnTo>
                      <a:pt x="67" y="64"/>
                    </a:lnTo>
                    <a:lnTo>
                      <a:pt x="68" y="59"/>
                    </a:lnTo>
                    <a:lnTo>
                      <a:pt x="70" y="52"/>
                    </a:lnTo>
                    <a:lnTo>
                      <a:pt x="71" y="47"/>
                    </a:lnTo>
                    <a:lnTo>
                      <a:pt x="74" y="39"/>
                    </a:lnTo>
                    <a:lnTo>
                      <a:pt x="77" y="33"/>
                    </a:lnTo>
                    <a:lnTo>
                      <a:pt x="81" y="28"/>
                    </a:lnTo>
                    <a:lnTo>
                      <a:pt x="84" y="23"/>
                    </a:lnTo>
                    <a:lnTo>
                      <a:pt x="89" y="19"/>
                    </a:lnTo>
                    <a:lnTo>
                      <a:pt x="93" y="14"/>
                    </a:lnTo>
                    <a:lnTo>
                      <a:pt x="96" y="11"/>
                    </a:lnTo>
                    <a:lnTo>
                      <a:pt x="103" y="7"/>
                    </a:lnTo>
                    <a:lnTo>
                      <a:pt x="107" y="4"/>
                    </a:lnTo>
                    <a:lnTo>
                      <a:pt x="114" y="2"/>
                    </a:lnTo>
                    <a:lnTo>
                      <a:pt x="123" y="0"/>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39" name="Oval 29"/>
              <p:cNvSpPr>
                <a:spLocks noChangeArrowheads="1"/>
              </p:cNvSpPr>
              <p:nvPr/>
            </p:nvSpPr>
            <p:spPr bwMode="auto">
              <a:xfrm>
                <a:off x="1914" y="1540"/>
                <a:ext cx="152" cy="193"/>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grpSp>
          <p:nvGrpSpPr>
            <p:cNvPr id="29" name="Group 30"/>
            <p:cNvGrpSpPr>
              <a:grpSpLocks/>
            </p:cNvGrpSpPr>
            <p:nvPr/>
          </p:nvGrpSpPr>
          <p:grpSpPr bwMode="auto">
            <a:xfrm>
              <a:off x="5770228" y="4994275"/>
              <a:ext cx="1125317" cy="514350"/>
              <a:chOff x="4501" y="1117"/>
              <a:chExt cx="784" cy="324"/>
            </a:xfrm>
          </p:grpSpPr>
          <p:sp>
            <p:nvSpPr>
              <p:cNvPr id="36" name="Freeform 31"/>
              <p:cNvSpPr>
                <a:spLocks/>
              </p:cNvSpPr>
              <p:nvPr/>
            </p:nvSpPr>
            <p:spPr bwMode="auto">
              <a:xfrm>
                <a:off x="4501" y="1117"/>
                <a:ext cx="636" cy="324"/>
              </a:xfrm>
              <a:custGeom>
                <a:avLst/>
                <a:gdLst>
                  <a:gd name="T0" fmla="*/ 635 w 596"/>
                  <a:gd name="T1" fmla="*/ 253 h 348"/>
                  <a:gd name="T2" fmla="*/ 633 w 596"/>
                  <a:gd name="T3" fmla="*/ 266 h 348"/>
                  <a:gd name="T4" fmla="*/ 630 w 596"/>
                  <a:gd name="T5" fmla="*/ 279 h 348"/>
                  <a:gd name="T6" fmla="*/ 624 w 596"/>
                  <a:gd name="T7" fmla="*/ 290 h 348"/>
                  <a:gd name="T8" fmla="*/ 616 w 596"/>
                  <a:gd name="T9" fmla="*/ 304 h 348"/>
                  <a:gd name="T10" fmla="*/ 605 w 596"/>
                  <a:gd name="T11" fmla="*/ 316 h 348"/>
                  <a:gd name="T12" fmla="*/ 590 w 596"/>
                  <a:gd name="T13" fmla="*/ 323 h 348"/>
                  <a:gd name="T14" fmla="*/ 347 w 596"/>
                  <a:gd name="T15" fmla="*/ 323 h 348"/>
                  <a:gd name="T16" fmla="*/ 338 w 596"/>
                  <a:gd name="T17" fmla="*/ 320 h 348"/>
                  <a:gd name="T18" fmla="*/ 330 w 596"/>
                  <a:gd name="T19" fmla="*/ 314 h 348"/>
                  <a:gd name="T20" fmla="*/ 324 w 596"/>
                  <a:gd name="T21" fmla="*/ 302 h 348"/>
                  <a:gd name="T22" fmla="*/ 323 w 596"/>
                  <a:gd name="T23" fmla="*/ 290 h 348"/>
                  <a:gd name="T24" fmla="*/ 327 w 596"/>
                  <a:gd name="T25" fmla="*/ 279 h 348"/>
                  <a:gd name="T26" fmla="*/ 333 w 596"/>
                  <a:gd name="T27" fmla="*/ 272 h 348"/>
                  <a:gd name="T28" fmla="*/ 339 w 596"/>
                  <a:gd name="T29" fmla="*/ 268 h 348"/>
                  <a:gd name="T30" fmla="*/ 348 w 596"/>
                  <a:gd name="T31" fmla="*/ 266 h 348"/>
                  <a:gd name="T32" fmla="*/ 36 w 596"/>
                  <a:gd name="T33" fmla="*/ 248 h 348"/>
                  <a:gd name="T34" fmla="*/ 20 w 596"/>
                  <a:gd name="T35" fmla="*/ 244 h 348"/>
                  <a:gd name="T36" fmla="*/ 9 w 596"/>
                  <a:gd name="T37" fmla="*/ 235 h 348"/>
                  <a:gd name="T38" fmla="*/ 2 w 596"/>
                  <a:gd name="T39" fmla="*/ 222 h 348"/>
                  <a:gd name="T40" fmla="*/ 0 w 596"/>
                  <a:gd name="T41" fmla="*/ 210 h 348"/>
                  <a:gd name="T42" fmla="*/ 2 w 596"/>
                  <a:gd name="T43" fmla="*/ 196 h 348"/>
                  <a:gd name="T44" fmla="*/ 9 w 596"/>
                  <a:gd name="T45" fmla="*/ 184 h 348"/>
                  <a:gd name="T46" fmla="*/ 18 w 596"/>
                  <a:gd name="T47" fmla="*/ 176 h 348"/>
                  <a:gd name="T48" fmla="*/ 28 w 596"/>
                  <a:gd name="T49" fmla="*/ 172 h 348"/>
                  <a:gd name="T50" fmla="*/ 332 w 596"/>
                  <a:gd name="T51" fmla="*/ 152 h 348"/>
                  <a:gd name="T52" fmla="*/ 25 w 596"/>
                  <a:gd name="T53" fmla="*/ 150 h 348"/>
                  <a:gd name="T54" fmla="*/ 12 w 596"/>
                  <a:gd name="T55" fmla="*/ 142 h 348"/>
                  <a:gd name="T56" fmla="*/ 2 w 596"/>
                  <a:gd name="T57" fmla="*/ 128 h 348"/>
                  <a:gd name="T58" fmla="*/ 0 w 596"/>
                  <a:gd name="T59" fmla="*/ 112 h 348"/>
                  <a:gd name="T60" fmla="*/ 3 w 596"/>
                  <a:gd name="T61" fmla="*/ 98 h 348"/>
                  <a:gd name="T62" fmla="*/ 11 w 596"/>
                  <a:gd name="T63" fmla="*/ 87 h 348"/>
                  <a:gd name="T64" fmla="*/ 20 w 596"/>
                  <a:gd name="T65" fmla="*/ 79 h 348"/>
                  <a:gd name="T66" fmla="*/ 32 w 596"/>
                  <a:gd name="T67" fmla="*/ 75 h 348"/>
                  <a:gd name="T68" fmla="*/ 348 w 596"/>
                  <a:gd name="T69" fmla="*/ 57 h 348"/>
                  <a:gd name="T70" fmla="*/ 337 w 596"/>
                  <a:gd name="T71" fmla="*/ 53 h 348"/>
                  <a:gd name="T72" fmla="*/ 332 w 596"/>
                  <a:gd name="T73" fmla="*/ 49 h 348"/>
                  <a:gd name="T74" fmla="*/ 327 w 596"/>
                  <a:gd name="T75" fmla="*/ 43 h 348"/>
                  <a:gd name="T76" fmla="*/ 323 w 596"/>
                  <a:gd name="T77" fmla="*/ 35 h 348"/>
                  <a:gd name="T78" fmla="*/ 323 w 596"/>
                  <a:gd name="T79" fmla="*/ 25 h 348"/>
                  <a:gd name="T80" fmla="*/ 325 w 596"/>
                  <a:gd name="T81" fmla="*/ 18 h 348"/>
                  <a:gd name="T82" fmla="*/ 329 w 596"/>
                  <a:gd name="T83" fmla="*/ 11 h 348"/>
                  <a:gd name="T84" fmla="*/ 335 w 596"/>
                  <a:gd name="T85" fmla="*/ 6 h 348"/>
                  <a:gd name="T86" fmla="*/ 341 w 596"/>
                  <a:gd name="T87" fmla="*/ 2 h 348"/>
                  <a:gd name="T88" fmla="*/ 583 w 596"/>
                  <a:gd name="T89" fmla="*/ 0 h 348"/>
                  <a:gd name="T90" fmla="*/ 603 w 596"/>
                  <a:gd name="T91" fmla="*/ 7 h 348"/>
                  <a:gd name="T92" fmla="*/ 616 w 596"/>
                  <a:gd name="T93" fmla="*/ 20 h 348"/>
                  <a:gd name="T94" fmla="*/ 627 w 596"/>
                  <a:gd name="T95" fmla="*/ 40 h 348"/>
                  <a:gd name="T96" fmla="*/ 633 w 596"/>
                  <a:gd name="T97" fmla="*/ 62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6"/>
                  <a:gd name="T148" fmla="*/ 0 h 348"/>
                  <a:gd name="T149" fmla="*/ 596 w 596"/>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6" h="348">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37" name="Oval 32"/>
              <p:cNvSpPr>
                <a:spLocks noChangeArrowheads="1"/>
              </p:cNvSpPr>
              <p:nvPr/>
            </p:nvSpPr>
            <p:spPr bwMode="auto">
              <a:xfrm>
                <a:off x="5163" y="1208"/>
                <a:ext cx="122" cy="131"/>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30" name="Freeform 33"/>
            <p:cNvSpPr>
              <a:spLocks/>
            </p:cNvSpPr>
            <p:nvPr/>
          </p:nvSpPr>
          <p:spPr bwMode="auto">
            <a:xfrm>
              <a:off x="5754439" y="4308475"/>
              <a:ext cx="911450" cy="619125"/>
            </a:xfrm>
            <a:custGeom>
              <a:avLst/>
              <a:gdLst>
                <a:gd name="T0" fmla="*/ 633 w 595"/>
                <a:gd name="T1" fmla="*/ 290 h 418"/>
                <a:gd name="T2" fmla="*/ 630 w 595"/>
                <a:gd name="T3" fmla="*/ 302 h 418"/>
                <a:gd name="T4" fmla="*/ 622 w 595"/>
                <a:gd name="T5" fmla="*/ 314 h 418"/>
                <a:gd name="T6" fmla="*/ 613 w 595"/>
                <a:gd name="T7" fmla="*/ 323 h 418"/>
                <a:gd name="T8" fmla="*/ 602 w 595"/>
                <a:gd name="T9" fmla="*/ 329 h 418"/>
                <a:gd name="T10" fmla="*/ 589 w 595"/>
                <a:gd name="T11" fmla="*/ 334 h 418"/>
                <a:gd name="T12" fmla="*/ 395 w 595"/>
                <a:gd name="T13" fmla="*/ 388 h 418"/>
                <a:gd name="T14" fmla="*/ 383 w 595"/>
                <a:gd name="T15" fmla="*/ 388 h 418"/>
                <a:gd name="T16" fmla="*/ 372 w 595"/>
                <a:gd name="T17" fmla="*/ 383 h 418"/>
                <a:gd name="T18" fmla="*/ 365 w 595"/>
                <a:gd name="T19" fmla="*/ 372 h 418"/>
                <a:gd name="T20" fmla="*/ 363 w 595"/>
                <a:gd name="T21" fmla="*/ 360 h 418"/>
                <a:gd name="T22" fmla="*/ 365 w 595"/>
                <a:gd name="T23" fmla="*/ 349 h 418"/>
                <a:gd name="T24" fmla="*/ 371 w 595"/>
                <a:gd name="T25" fmla="*/ 339 h 418"/>
                <a:gd name="T26" fmla="*/ 382 w 595"/>
                <a:gd name="T27" fmla="*/ 333 h 418"/>
                <a:gd name="T28" fmla="*/ 242 w 595"/>
                <a:gd name="T29" fmla="*/ 354 h 418"/>
                <a:gd name="T30" fmla="*/ 25 w 595"/>
                <a:gd name="T31" fmla="*/ 282 h 418"/>
                <a:gd name="T32" fmla="*/ 13 w 595"/>
                <a:gd name="T33" fmla="*/ 276 h 418"/>
                <a:gd name="T34" fmla="*/ 4 w 595"/>
                <a:gd name="T35" fmla="*/ 266 h 418"/>
                <a:gd name="T36" fmla="*/ 1 w 595"/>
                <a:gd name="T37" fmla="*/ 255 h 418"/>
                <a:gd name="T38" fmla="*/ 0 w 595"/>
                <a:gd name="T39" fmla="*/ 244 h 418"/>
                <a:gd name="T40" fmla="*/ 4 w 595"/>
                <a:gd name="T41" fmla="*/ 230 h 418"/>
                <a:gd name="T42" fmla="*/ 12 w 595"/>
                <a:gd name="T43" fmla="*/ 221 h 418"/>
                <a:gd name="T44" fmla="*/ 20 w 595"/>
                <a:gd name="T45" fmla="*/ 216 h 418"/>
                <a:gd name="T46" fmla="*/ 29 w 595"/>
                <a:gd name="T47" fmla="*/ 213 h 418"/>
                <a:gd name="T48" fmla="*/ 29 w 595"/>
                <a:gd name="T49" fmla="*/ 178 h 418"/>
                <a:gd name="T50" fmla="*/ 20 w 595"/>
                <a:gd name="T51" fmla="*/ 175 h 418"/>
                <a:gd name="T52" fmla="*/ 10 w 595"/>
                <a:gd name="T53" fmla="*/ 169 h 418"/>
                <a:gd name="T54" fmla="*/ 3 w 595"/>
                <a:gd name="T55" fmla="*/ 159 h 418"/>
                <a:gd name="T56" fmla="*/ 0 w 595"/>
                <a:gd name="T57" fmla="*/ 146 h 418"/>
                <a:gd name="T58" fmla="*/ 1 w 595"/>
                <a:gd name="T59" fmla="*/ 134 h 418"/>
                <a:gd name="T60" fmla="*/ 5 w 595"/>
                <a:gd name="T61" fmla="*/ 123 h 418"/>
                <a:gd name="T62" fmla="*/ 12 w 595"/>
                <a:gd name="T63" fmla="*/ 116 h 418"/>
                <a:gd name="T64" fmla="*/ 22 w 595"/>
                <a:gd name="T65" fmla="*/ 110 h 418"/>
                <a:gd name="T66" fmla="*/ 240 w 595"/>
                <a:gd name="T67" fmla="*/ 108 h 418"/>
                <a:gd name="T68" fmla="*/ 544 w 595"/>
                <a:gd name="T69" fmla="*/ 108 h 418"/>
                <a:gd name="T70" fmla="*/ 370 w 595"/>
                <a:gd name="T71" fmla="*/ 53 h 418"/>
                <a:gd name="T72" fmla="*/ 362 w 595"/>
                <a:gd name="T73" fmla="*/ 45 h 418"/>
                <a:gd name="T74" fmla="*/ 358 w 595"/>
                <a:gd name="T75" fmla="*/ 33 h 418"/>
                <a:gd name="T76" fmla="*/ 360 w 595"/>
                <a:gd name="T77" fmla="*/ 20 h 418"/>
                <a:gd name="T78" fmla="*/ 366 w 595"/>
                <a:gd name="T79" fmla="*/ 8 h 418"/>
                <a:gd name="T80" fmla="*/ 375 w 595"/>
                <a:gd name="T81" fmla="*/ 2 h 418"/>
                <a:gd name="T82" fmla="*/ 385 w 595"/>
                <a:gd name="T83" fmla="*/ 0 h 418"/>
                <a:gd name="T84" fmla="*/ 581 w 595"/>
                <a:gd name="T85" fmla="*/ 56 h 418"/>
                <a:gd name="T86" fmla="*/ 593 w 595"/>
                <a:gd name="T87" fmla="*/ 58 h 418"/>
                <a:gd name="T88" fmla="*/ 604 w 595"/>
                <a:gd name="T89" fmla="*/ 62 h 418"/>
                <a:gd name="T90" fmla="*/ 616 w 595"/>
                <a:gd name="T91" fmla="*/ 70 h 418"/>
                <a:gd name="T92" fmla="*/ 625 w 595"/>
                <a:gd name="T93" fmla="*/ 80 h 418"/>
                <a:gd name="T94" fmla="*/ 631 w 595"/>
                <a:gd name="T95" fmla="*/ 93 h 4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95"/>
                <a:gd name="T145" fmla="*/ 0 h 418"/>
                <a:gd name="T146" fmla="*/ 595 w 595"/>
                <a:gd name="T147" fmla="*/ 418 h 41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95" h="418">
                  <a:moveTo>
                    <a:pt x="594" y="114"/>
                  </a:moveTo>
                  <a:lnTo>
                    <a:pt x="594" y="306"/>
                  </a:lnTo>
                  <a:lnTo>
                    <a:pt x="593" y="311"/>
                  </a:lnTo>
                  <a:lnTo>
                    <a:pt x="592" y="315"/>
                  </a:lnTo>
                  <a:lnTo>
                    <a:pt x="591" y="319"/>
                  </a:lnTo>
                  <a:lnTo>
                    <a:pt x="590" y="324"/>
                  </a:lnTo>
                  <a:lnTo>
                    <a:pt x="588" y="329"/>
                  </a:lnTo>
                  <a:lnTo>
                    <a:pt x="586" y="332"/>
                  </a:lnTo>
                  <a:lnTo>
                    <a:pt x="583" y="337"/>
                  </a:lnTo>
                  <a:lnTo>
                    <a:pt x="580" y="340"/>
                  </a:lnTo>
                  <a:lnTo>
                    <a:pt x="577" y="344"/>
                  </a:lnTo>
                  <a:lnTo>
                    <a:pt x="574" y="346"/>
                  </a:lnTo>
                  <a:lnTo>
                    <a:pt x="571" y="349"/>
                  </a:lnTo>
                  <a:lnTo>
                    <a:pt x="568" y="351"/>
                  </a:lnTo>
                  <a:lnTo>
                    <a:pt x="564" y="353"/>
                  </a:lnTo>
                  <a:lnTo>
                    <a:pt x="562" y="355"/>
                  </a:lnTo>
                  <a:lnTo>
                    <a:pt x="557" y="356"/>
                  </a:lnTo>
                  <a:lnTo>
                    <a:pt x="552" y="358"/>
                  </a:lnTo>
                  <a:lnTo>
                    <a:pt x="548" y="359"/>
                  </a:lnTo>
                  <a:lnTo>
                    <a:pt x="542" y="360"/>
                  </a:lnTo>
                  <a:lnTo>
                    <a:pt x="370" y="416"/>
                  </a:lnTo>
                  <a:lnTo>
                    <a:pt x="367" y="417"/>
                  </a:lnTo>
                  <a:lnTo>
                    <a:pt x="363" y="417"/>
                  </a:lnTo>
                  <a:lnTo>
                    <a:pt x="359" y="416"/>
                  </a:lnTo>
                  <a:lnTo>
                    <a:pt x="355" y="415"/>
                  </a:lnTo>
                  <a:lnTo>
                    <a:pt x="352" y="413"/>
                  </a:lnTo>
                  <a:lnTo>
                    <a:pt x="349" y="411"/>
                  </a:lnTo>
                  <a:lnTo>
                    <a:pt x="346" y="407"/>
                  </a:lnTo>
                  <a:lnTo>
                    <a:pt x="343" y="402"/>
                  </a:lnTo>
                  <a:lnTo>
                    <a:pt x="342" y="399"/>
                  </a:lnTo>
                  <a:lnTo>
                    <a:pt x="341" y="394"/>
                  </a:lnTo>
                  <a:lnTo>
                    <a:pt x="340" y="390"/>
                  </a:lnTo>
                  <a:lnTo>
                    <a:pt x="340" y="386"/>
                  </a:lnTo>
                  <a:lnTo>
                    <a:pt x="340" y="381"/>
                  </a:lnTo>
                  <a:lnTo>
                    <a:pt x="341" y="377"/>
                  </a:lnTo>
                  <a:lnTo>
                    <a:pt x="342" y="374"/>
                  </a:lnTo>
                  <a:lnTo>
                    <a:pt x="344" y="370"/>
                  </a:lnTo>
                  <a:lnTo>
                    <a:pt x="346" y="366"/>
                  </a:lnTo>
                  <a:lnTo>
                    <a:pt x="348" y="363"/>
                  </a:lnTo>
                  <a:lnTo>
                    <a:pt x="352" y="360"/>
                  </a:lnTo>
                  <a:lnTo>
                    <a:pt x="355" y="358"/>
                  </a:lnTo>
                  <a:lnTo>
                    <a:pt x="358" y="357"/>
                  </a:lnTo>
                  <a:lnTo>
                    <a:pt x="510" y="303"/>
                  </a:lnTo>
                  <a:lnTo>
                    <a:pt x="510" y="284"/>
                  </a:lnTo>
                  <a:lnTo>
                    <a:pt x="227" y="379"/>
                  </a:lnTo>
                  <a:lnTo>
                    <a:pt x="227" y="302"/>
                  </a:lnTo>
                  <a:lnTo>
                    <a:pt x="27" y="303"/>
                  </a:lnTo>
                  <a:lnTo>
                    <a:pt x="23" y="302"/>
                  </a:lnTo>
                  <a:lnTo>
                    <a:pt x="19" y="301"/>
                  </a:lnTo>
                  <a:lnTo>
                    <a:pt x="16" y="299"/>
                  </a:lnTo>
                  <a:lnTo>
                    <a:pt x="12" y="296"/>
                  </a:lnTo>
                  <a:lnTo>
                    <a:pt x="10" y="293"/>
                  </a:lnTo>
                  <a:lnTo>
                    <a:pt x="7" y="290"/>
                  </a:lnTo>
                  <a:lnTo>
                    <a:pt x="4" y="285"/>
                  </a:lnTo>
                  <a:lnTo>
                    <a:pt x="3" y="282"/>
                  </a:lnTo>
                  <a:lnTo>
                    <a:pt x="1" y="277"/>
                  </a:lnTo>
                  <a:lnTo>
                    <a:pt x="1" y="273"/>
                  </a:lnTo>
                  <a:lnTo>
                    <a:pt x="0" y="269"/>
                  </a:lnTo>
                  <a:lnTo>
                    <a:pt x="0" y="265"/>
                  </a:lnTo>
                  <a:lnTo>
                    <a:pt x="0" y="261"/>
                  </a:lnTo>
                  <a:lnTo>
                    <a:pt x="1" y="256"/>
                  </a:lnTo>
                  <a:lnTo>
                    <a:pt x="3" y="251"/>
                  </a:lnTo>
                  <a:lnTo>
                    <a:pt x="4" y="247"/>
                  </a:lnTo>
                  <a:lnTo>
                    <a:pt x="6" y="244"/>
                  </a:lnTo>
                  <a:lnTo>
                    <a:pt x="8" y="240"/>
                  </a:lnTo>
                  <a:lnTo>
                    <a:pt x="11" y="237"/>
                  </a:lnTo>
                  <a:lnTo>
                    <a:pt x="13" y="235"/>
                  </a:lnTo>
                  <a:lnTo>
                    <a:pt x="16" y="233"/>
                  </a:lnTo>
                  <a:lnTo>
                    <a:pt x="19" y="231"/>
                  </a:lnTo>
                  <a:lnTo>
                    <a:pt x="21" y="230"/>
                  </a:lnTo>
                  <a:lnTo>
                    <a:pt x="25" y="229"/>
                  </a:lnTo>
                  <a:lnTo>
                    <a:pt x="27" y="228"/>
                  </a:lnTo>
                  <a:lnTo>
                    <a:pt x="225" y="228"/>
                  </a:lnTo>
                  <a:lnTo>
                    <a:pt x="225" y="191"/>
                  </a:lnTo>
                  <a:lnTo>
                    <a:pt x="27" y="191"/>
                  </a:lnTo>
                  <a:lnTo>
                    <a:pt x="24" y="190"/>
                  </a:lnTo>
                  <a:lnTo>
                    <a:pt x="21" y="189"/>
                  </a:lnTo>
                  <a:lnTo>
                    <a:pt x="19" y="188"/>
                  </a:lnTo>
                  <a:lnTo>
                    <a:pt x="15" y="186"/>
                  </a:lnTo>
                  <a:lnTo>
                    <a:pt x="12" y="183"/>
                  </a:lnTo>
                  <a:lnTo>
                    <a:pt x="9" y="181"/>
                  </a:lnTo>
                  <a:lnTo>
                    <a:pt x="7" y="178"/>
                  </a:lnTo>
                  <a:lnTo>
                    <a:pt x="5" y="174"/>
                  </a:lnTo>
                  <a:lnTo>
                    <a:pt x="3" y="170"/>
                  </a:lnTo>
                  <a:lnTo>
                    <a:pt x="1" y="166"/>
                  </a:lnTo>
                  <a:lnTo>
                    <a:pt x="1" y="161"/>
                  </a:lnTo>
                  <a:lnTo>
                    <a:pt x="0" y="157"/>
                  </a:lnTo>
                  <a:lnTo>
                    <a:pt x="0" y="153"/>
                  </a:lnTo>
                  <a:lnTo>
                    <a:pt x="0" y="148"/>
                  </a:lnTo>
                  <a:lnTo>
                    <a:pt x="1" y="144"/>
                  </a:lnTo>
                  <a:lnTo>
                    <a:pt x="2" y="140"/>
                  </a:lnTo>
                  <a:lnTo>
                    <a:pt x="4" y="136"/>
                  </a:lnTo>
                  <a:lnTo>
                    <a:pt x="5" y="132"/>
                  </a:lnTo>
                  <a:lnTo>
                    <a:pt x="7" y="129"/>
                  </a:lnTo>
                  <a:lnTo>
                    <a:pt x="9" y="126"/>
                  </a:lnTo>
                  <a:lnTo>
                    <a:pt x="11" y="124"/>
                  </a:lnTo>
                  <a:lnTo>
                    <a:pt x="15" y="121"/>
                  </a:lnTo>
                  <a:lnTo>
                    <a:pt x="18" y="119"/>
                  </a:lnTo>
                  <a:lnTo>
                    <a:pt x="21" y="118"/>
                  </a:lnTo>
                  <a:lnTo>
                    <a:pt x="24" y="117"/>
                  </a:lnTo>
                  <a:lnTo>
                    <a:pt x="27" y="116"/>
                  </a:lnTo>
                  <a:lnTo>
                    <a:pt x="225" y="116"/>
                  </a:lnTo>
                  <a:lnTo>
                    <a:pt x="225" y="42"/>
                  </a:lnTo>
                  <a:lnTo>
                    <a:pt x="510" y="135"/>
                  </a:lnTo>
                  <a:lnTo>
                    <a:pt x="510" y="116"/>
                  </a:lnTo>
                  <a:lnTo>
                    <a:pt x="356" y="61"/>
                  </a:lnTo>
                  <a:lnTo>
                    <a:pt x="351" y="59"/>
                  </a:lnTo>
                  <a:lnTo>
                    <a:pt x="347" y="57"/>
                  </a:lnTo>
                  <a:lnTo>
                    <a:pt x="344" y="54"/>
                  </a:lnTo>
                  <a:lnTo>
                    <a:pt x="341" y="51"/>
                  </a:lnTo>
                  <a:lnTo>
                    <a:pt x="339" y="48"/>
                  </a:lnTo>
                  <a:lnTo>
                    <a:pt x="338" y="44"/>
                  </a:lnTo>
                  <a:lnTo>
                    <a:pt x="336" y="39"/>
                  </a:lnTo>
                  <a:lnTo>
                    <a:pt x="335" y="35"/>
                  </a:lnTo>
                  <a:lnTo>
                    <a:pt x="336" y="28"/>
                  </a:lnTo>
                  <a:lnTo>
                    <a:pt x="336" y="24"/>
                  </a:lnTo>
                  <a:lnTo>
                    <a:pt x="337" y="21"/>
                  </a:lnTo>
                  <a:lnTo>
                    <a:pt x="338" y="16"/>
                  </a:lnTo>
                  <a:lnTo>
                    <a:pt x="340" y="12"/>
                  </a:lnTo>
                  <a:lnTo>
                    <a:pt x="343" y="9"/>
                  </a:lnTo>
                  <a:lnTo>
                    <a:pt x="345" y="6"/>
                  </a:lnTo>
                  <a:lnTo>
                    <a:pt x="348" y="4"/>
                  </a:lnTo>
                  <a:lnTo>
                    <a:pt x="351" y="2"/>
                  </a:lnTo>
                  <a:lnTo>
                    <a:pt x="354" y="1"/>
                  </a:lnTo>
                  <a:lnTo>
                    <a:pt x="358" y="0"/>
                  </a:lnTo>
                  <a:lnTo>
                    <a:pt x="361" y="0"/>
                  </a:lnTo>
                  <a:lnTo>
                    <a:pt x="363" y="1"/>
                  </a:lnTo>
                  <a:lnTo>
                    <a:pt x="366" y="2"/>
                  </a:lnTo>
                  <a:lnTo>
                    <a:pt x="544" y="60"/>
                  </a:lnTo>
                  <a:lnTo>
                    <a:pt x="549" y="60"/>
                  </a:lnTo>
                  <a:lnTo>
                    <a:pt x="552" y="61"/>
                  </a:lnTo>
                  <a:lnTo>
                    <a:pt x="556" y="62"/>
                  </a:lnTo>
                  <a:lnTo>
                    <a:pt x="559" y="63"/>
                  </a:lnTo>
                  <a:lnTo>
                    <a:pt x="563" y="65"/>
                  </a:lnTo>
                  <a:lnTo>
                    <a:pt x="566" y="66"/>
                  </a:lnTo>
                  <a:lnTo>
                    <a:pt x="571" y="69"/>
                  </a:lnTo>
                  <a:lnTo>
                    <a:pt x="574" y="72"/>
                  </a:lnTo>
                  <a:lnTo>
                    <a:pt x="577" y="75"/>
                  </a:lnTo>
                  <a:lnTo>
                    <a:pt x="580" y="78"/>
                  </a:lnTo>
                  <a:lnTo>
                    <a:pt x="583" y="83"/>
                  </a:lnTo>
                  <a:lnTo>
                    <a:pt x="586" y="86"/>
                  </a:lnTo>
                  <a:lnTo>
                    <a:pt x="587" y="90"/>
                  </a:lnTo>
                  <a:lnTo>
                    <a:pt x="590" y="95"/>
                  </a:lnTo>
                  <a:lnTo>
                    <a:pt x="591" y="100"/>
                  </a:lnTo>
                  <a:lnTo>
                    <a:pt x="593" y="106"/>
                  </a:lnTo>
                  <a:lnTo>
                    <a:pt x="594" y="114"/>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31" name="Oval 34"/>
            <p:cNvSpPr>
              <a:spLocks noChangeArrowheads="1"/>
            </p:cNvSpPr>
            <p:nvPr/>
          </p:nvSpPr>
          <p:spPr bwMode="auto">
            <a:xfrm>
              <a:off x="6665889" y="4537075"/>
              <a:ext cx="175113" cy="207963"/>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32" name="Rectangle 35"/>
            <p:cNvSpPr>
              <a:spLocks noChangeArrowheads="1"/>
            </p:cNvSpPr>
            <p:nvPr/>
          </p:nvSpPr>
          <p:spPr bwMode="auto">
            <a:xfrm>
              <a:off x="7507772" y="3687703"/>
              <a:ext cx="846544" cy="3225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75584" tIns="37792" rIns="75584" bIns="37792">
              <a:spAutoFit/>
            </a:bodyPr>
            <a:lstStyle>
              <a:lvl1pPr defTabSz="889000">
                <a:defRPr sz="2400">
                  <a:solidFill>
                    <a:schemeClr val="tx1"/>
                  </a:solidFill>
                  <a:latin typeface="Times New Roman" pitchFamily="18" charset="0"/>
                </a:defRPr>
              </a:lvl1pPr>
              <a:lvl2pPr marL="742950" indent="-285750" defTabSz="889000">
                <a:defRPr sz="2400">
                  <a:solidFill>
                    <a:schemeClr val="tx1"/>
                  </a:solidFill>
                  <a:latin typeface="Times New Roman" pitchFamily="18" charset="0"/>
                </a:defRPr>
              </a:lvl2pPr>
              <a:lvl3pPr marL="1143000" indent="-228600" defTabSz="889000">
                <a:defRPr sz="2400">
                  <a:solidFill>
                    <a:schemeClr val="tx1"/>
                  </a:solidFill>
                  <a:latin typeface="Times New Roman" pitchFamily="18" charset="0"/>
                </a:defRPr>
              </a:lvl3pPr>
              <a:lvl4pPr marL="1600200" indent="-228600" defTabSz="889000">
                <a:defRPr sz="2400">
                  <a:solidFill>
                    <a:schemeClr val="tx1"/>
                  </a:solidFill>
                  <a:latin typeface="Times New Roman" pitchFamily="18" charset="0"/>
                </a:defRPr>
              </a:lvl4pPr>
              <a:lvl5pPr marL="2057400" indent="-228600" defTabSz="889000">
                <a:defRPr sz="2400">
                  <a:solidFill>
                    <a:schemeClr val="tx1"/>
                  </a:solidFill>
                  <a:latin typeface="Times New Roman" pitchFamily="18" charset="0"/>
                </a:defRPr>
              </a:lvl5pPr>
              <a:lvl6pPr marL="2514600" indent="-228600" defTabSz="889000" eaLnBrk="0" fontAlgn="base" hangingPunct="0">
                <a:spcBef>
                  <a:spcPct val="0"/>
                </a:spcBef>
                <a:spcAft>
                  <a:spcPct val="0"/>
                </a:spcAft>
                <a:defRPr sz="2400">
                  <a:solidFill>
                    <a:schemeClr val="tx1"/>
                  </a:solidFill>
                  <a:latin typeface="Times New Roman" pitchFamily="18" charset="0"/>
                </a:defRPr>
              </a:lvl6pPr>
              <a:lvl7pPr marL="2971800" indent="-228600" defTabSz="889000" eaLnBrk="0" fontAlgn="base" hangingPunct="0">
                <a:spcBef>
                  <a:spcPct val="0"/>
                </a:spcBef>
                <a:spcAft>
                  <a:spcPct val="0"/>
                </a:spcAft>
                <a:defRPr sz="2400">
                  <a:solidFill>
                    <a:schemeClr val="tx1"/>
                  </a:solidFill>
                  <a:latin typeface="Times New Roman" pitchFamily="18" charset="0"/>
                </a:defRPr>
              </a:lvl7pPr>
              <a:lvl8pPr marL="3429000" indent="-228600" defTabSz="889000" eaLnBrk="0" fontAlgn="base" hangingPunct="0">
                <a:spcBef>
                  <a:spcPct val="0"/>
                </a:spcBef>
                <a:spcAft>
                  <a:spcPct val="0"/>
                </a:spcAft>
                <a:defRPr sz="2400">
                  <a:solidFill>
                    <a:schemeClr val="tx1"/>
                  </a:solidFill>
                  <a:latin typeface="Times New Roman" pitchFamily="18" charset="0"/>
                </a:defRPr>
              </a:lvl8pPr>
              <a:lvl9pPr marL="3886200" indent="-228600" defTabSz="889000" eaLnBrk="0" fontAlgn="base" hangingPunct="0">
                <a:spcBef>
                  <a:spcPct val="0"/>
                </a:spcBef>
                <a:spcAft>
                  <a:spcPct val="0"/>
                </a:spcAft>
                <a:defRPr sz="2400">
                  <a:solidFill>
                    <a:schemeClr val="tx1"/>
                  </a:solidFill>
                  <a:latin typeface="Times New Roman" pitchFamily="18" charset="0"/>
                </a:defRPr>
              </a:lvl9pPr>
            </a:lstStyle>
            <a:p>
              <a:r>
                <a:rPr lang="en-US" altLang="fr-FR" sz="1600" dirty="0" smtClean="0">
                  <a:solidFill>
                    <a:schemeClr val="tx2"/>
                  </a:solidFill>
                  <a:latin typeface="Tahoma"/>
                  <a:cs typeface="Tahoma"/>
                </a:rPr>
                <a:t>Storage</a:t>
              </a:r>
            </a:p>
          </p:txBody>
        </p:sp>
        <p:grpSp>
          <p:nvGrpSpPr>
            <p:cNvPr id="33" name="Group 36"/>
            <p:cNvGrpSpPr>
              <a:grpSpLocks/>
            </p:cNvGrpSpPr>
            <p:nvPr/>
          </p:nvGrpSpPr>
          <p:grpSpPr bwMode="auto">
            <a:xfrm rot="15872886">
              <a:off x="7170554" y="2594612"/>
              <a:ext cx="1060450" cy="551176"/>
              <a:chOff x="4512" y="1114"/>
              <a:chExt cx="782" cy="323"/>
            </a:xfrm>
          </p:grpSpPr>
          <p:sp>
            <p:nvSpPr>
              <p:cNvPr id="34" name="Freeform 37"/>
              <p:cNvSpPr>
                <a:spLocks/>
              </p:cNvSpPr>
              <p:nvPr/>
            </p:nvSpPr>
            <p:spPr bwMode="auto">
              <a:xfrm>
                <a:off x="4512" y="1114"/>
                <a:ext cx="637" cy="323"/>
              </a:xfrm>
              <a:custGeom>
                <a:avLst/>
                <a:gdLst>
                  <a:gd name="T0" fmla="*/ 635 w 596"/>
                  <a:gd name="T1" fmla="*/ 253 h 348"/>
                  <a:gd name="T2" fmla="*/ 633 w 596"/>
                  <a:gd name="T3" fmla="*/ 266 h 348"/>
                  <a:gd name="T4" fmla="*/ 630 w 596"/>
                  <a:gd name="T5" fmla="*/ 279 h 348"/>
                  <a:gd name="T6" fmla="*/ 624 w 596"/>
                  <a:gd name="T7" fmla="*/ 290 h 348"/>
                  <a:gd name="T8" fmla="*/ 616 w 596"/>
                  <a:gd name="T9" fmla="*/ 304 h 348"/>
                  <a:gd name="T10" fmla="*/ 605 w 596"/>
                  <a:gd name="T11" fmla="*/ 316 h 348"/>
                  <a:gd name="T12" fmla="*/ 590 w 596"/>
                  <a:gd name="T13" fmla="*/ 323 h 348"/>
                  <a:gd name="T14" fmla="*/ 347 w 596"/>
                  <a:gd name="T15" fmla="*/ 323 h 348"/>
                  <a:gd name="T16" fmla="*/ 338 w 596"/>
                  <a:gd name="T17" fmla="*/ 320 h 348"/>
                  <a:gd name="T18" fmla="*/ 330 w 596"/>
                  <a:gd name="T19" fmla="*/ 314 h 348"/>
                  <a:gd name="T20" fmla="*/ 324 w 596"/>
                  <a:gd name="T21" fmla="*/ 302 h 348"/>
                  <a:gd name="T22" fmla="*/ 323 w 596"/>
                  <a:gd name="T23" fmla="*/ 290 h 348"/>
                  <a:gd name="T24" fmla="*/ 327 w 596"/>
                  <a:gd name="T25" fmla="*/ 279 h 348"/>
                  <a:gd name="T26" fmla="*/ 333 w 596"/>
                  <a:gd name="T27" fmla="*/ 272 h 348"/>
                  <a:gd name="T28" fmla="*/ 339 w 596"/>
                  <a:gd name="T29" fmla="*/ 268 h 348"/>
                  <a:gd name="T30" fmla="*/ 348 w 596"/>
                  <a:gd name="T31" fmla="*/ 266 h 348"/>
                  <a:gd name="T32" fmla="*/ 36 w 596"/>
                  <a:gd name="T33" fmla="*/ 248 h 348"/>
                  <a:gd name="T34" fmla="*/ 20 w 596"/>
                  <a:gd name="T35" fmla="*/ 244 h 348"/>
                  <a:gd name="T36" fmla="*/ 9 w 596"/>
                  <a:gd name="T37" fmla="*/ 235 h 348"/>
                  <a:gd name="T38" fmla="*/ 2 w 596"/>
                  <a:gd name="T39" fmla="*/ 222 h 348"/>
                  <a:gd name="T40" fmla="*/ 0 w 596"/>
                  <a:gd name="T41" fmla="*/ 210 h 348"/>
                  <a:gd name="T42" fmla="*/ 2 w 596"/>
                  <a:gd name="T43" fmla="*/ 196 h 348"/>
                  <a:gd name="T44" fmla="*/ 9 w 596"/>
                  <a:gd name="T45" fmla="*/ 184 h 348"/>
                  <a:gd name="T46" fmla="*/ 18 w 596"/>
                  <a:gd name="T47" fmla="*/ 176 h 348"/>
                  <a:gd name="T48" fmla="*/ 28 w 596"/>
                  <a:gd name="T49" fmla="*/ 172 h 348"/>
                  <a:gd name="T50" fmla="*/ 332 w 596"/>
                  <a:gd name="T51" fmla="*/ 152 h 348"/>
                  <a:gd name="T52" fmla="*/ 25 w 596"/>
                  <a:gd name="T53" fmla="*/ 150 h 348"/>
                  <a:gd name="T54" fmla="*/ 12 w 596"/>
                  <a:gd name="T55" fmla="*/ 142 h 348"/>
                  <a:gd name="T56" fmla="*/ 2 w 596"/>
                  <a:gd name="T57" fmla="*/ 128 h 348"/>
                  <a:gd name="T58" fmla="*/ 0 w 596"/>
                  <a:gd name="T59" fmla="*/ 112 h 348"/>
                  <a:gd name="T60" fmla="*/ 3 w 596"/>
                  <a:gd name="T61" fmla="*/ 98 h 348"/>
                  <a:gd name="T62" fmla="*/ 11 w 596"/>
                  <a:gd name="T63" fmla="*/ 87 h 348"/>
                  <a:gd name="T64" fmla="*/ 20 w 596"/>
                  <a:gd name="T65" fmla="*/ 79 h 348"/>
                  <a:gd name="T66" fmla="*/ 32 w 596"/>
                  <a:gd name="T67" fmla="*/ 75 h 348"/>
                  <a:gd name="T68" fmla="*/ 348 w 596"/>
                  <a:gd name="T69" fmla="*/ 57 h 348"/>
                  <a:gd name="T70" fmla="*/ 337 w 596"/>
                  <a:gd name="T71" fmla="*/ 53 h 348"/>
                  <a:gd name="T72" fmla="*/ 332 w 596"/>
                  <a:gd name="T73" fmla="*/ 49 h 348"/>
                  <a:gd name="T74" fmla="*/ 327 w 596"/>
                  <a:gd name="T75" fmla="*/ 43 h 348"/>
                  <a:gd name="T76" fmla="*/ 323 w 596"/>
                  <a:gd name="T77" fmla="*/ 35 h 348"/>
                  <a:gd name="T78" fmla="*/ 323 w 596"/>
                  <a:gd name="T79" fmla="*/ 25 h 348"/>
                  <a:gd name="T80" fmla="*/ 325 w 596"/>
                  <a:gd name="T81" fmla="*/ 18 h 348"/>
                  <a:gd name="T82" fmla="*/ 329 w 596"/>
                  <a:gd name="T83" fmla="*/ 11 h 348"/>
                  <a:gd name="T84" fmla="*/ 335 w 596"/>
                  <a:gd name="T85" fmla="*/ 6 h 348"/>
                  <a:gd name="T86" fmla="*/ 341 w 596"/>
                  <a:gd name="T87" fmla="*/ 2 h 348"/>
                  <a:gd name="T88" fmla="*/ 583 w 596"/>
                  <a:gd name="T89" fmla="*/ 0 h 348"/>
                  <a:gd name="T90" fmla="*/ 603 w 596"/>
                  <a:gd name="T91" fmla="*/ 7 h 348"/>
                  <a:gd name="T92" fmla="*/ 616 w 596"/>
                  <a:gd name="T93" fmla="*/ 20 h 348"/>
                  <a:gd name="T94" fmla="*/ 627 w 596"/>
                  <a:gd name="T95" fmla="*/ 40 h 348"/>
                  <a:gd name="T96" fmla="*/ 633 w 596"/>
                  <a:gd name="T97" fmla="*/ 62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6"/>
                  <a:gd name="T148" fmla="*/ 0 h 348"/>
                  <a:gd name="T149" fmla="*/ 596 w 596"/>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6" h="348">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35" name="Oval 38"/>
              <p:cNvSpPr>
                <a:spLocks noChangeArrowheads="1"/>
              </p:cNvSpPr>
              <p:nvPr/>
            </p:nvSpPr>
            <p:spPr bwMode="auto">
              <a:xfrm>
                <a:off x="5172" y="1209"/>
                <a:ext cx="122" cy="131"/>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cxnSp>
          <p:nvCxnSpPr>
            <p:cNvPr id="42" name="Straight Arrow Connector 41"/>
            <p:cNvCxnSpPr/>
            <p:nvPr/>
          </p:nvCxnSpPr>
          <p:spPr>
            <a:xfrm>
              <a:off x="5361152" y="1823655"/>
              <a:ext cx="3295572"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a:xfrm flipV="1">
              <a:off x="5252435" y="1966959"/>
              <a:ext cx="0" cy="3944892"/>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grpSp>
      <p:sp>
        <p:nvSpPr>
          <p:cNvPr id="48" name="Oval 40"/>
          <p:cNvSpPr>
            <a:spLocks noChangeArrowheads="1"/>
          </p:cNvSpPr>
          <p:nvPr/>
        </p:nvSpPr>
        <p:spPr bwMode="auto">
          <a:xfrm>
            <a:off x="457198" y="3298349"/>
            <a:ext cx="1366833" cy="683417"/>
          </a:xfrm>
          <a:prstGeom prst="ellipse">
            <a:avLst/>
          </a:prstGeom>
          <a:noFill/>
          <a:ln w="38100">
            <a:solidFill>
              <a:srgbClr val="FF0000"/>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Tree>
    <p:extLst>
      <p:ext uri="{BB962C8B-B14F-4D97-AF65-F5344CB8AC3E}">
        <p14:creationId xmlns:p14="http://schemas.microsoft.com/office/powerpoint/2010/main" val="1511343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360228" cy="1081760"/>
          </a:xfrm>
        </p:spPr>
        <p:txBody>
          <a:bodyPr/>
          <a:lstStyle/>
          <a:p>
            <a:pPr rtl="0">
              <a:spcBef>
                <a:spcPts val="1000"/>
              </a:spcBef>
            </a:pPr>
            <a:r>
              <a:rPr lang="en-GB" dirty="0">
                <a:solidFill>
                  <a:srgbClr val="1F497D"/>
                </a:solidFill>
                <a:ea typeface="ＭＳ 明朝"/>
              </a:rPr>
              <a:t>C</a:t>
            </a:r>
            <a:r>
              <a:rPr lang="en-GB" b="1" i="0" u="none" strike="noStrike" baseline="0" dirty="0" smtClean="0">
                <a:solidFill>
                  <a:srgbClr val="1F497D"/>
                </a:solidFill>
                <a:latin typeface="Tahoma"/>
                <a:ea typeface="ＭＳ 明朝"/>
              </a:rPr>
              <a:t>luster = 16 families</a:t>
            </a:r>
          </a:p>
        </p:txBody>
      </p:sp>
      <p:sp>
        <p:nvSpPr>
          <p:cNvPr id="4" name="Content Placeholder 3"/>
          <p:cNvSpPr>
            <a:spLocks noGrp="1"/>
          </p:cNvSpPr>
          <p:nvPr>
            <p:ph idx="1"/>
          </p:nvPr>
        </p:nvSpPr>
        <p:spPr>
          <a:xfrm>
            <a:off x="457199" y="1340442"/>
            <a:ext cx="2963577" cy="4517820"/>
          </a:xfrm>
        </p:spPr>
        <p:txBody>
          <a:bodyPr/>
          <a:lstStyle/>
          <a:p>
            <a:pPr>
              <a:spcBef>
                <a:spcPts val="1000"/>
              </a:spcBef>
            </a:pPr>
            <a:r>
              <a:rPr lang="en-GB" dirty="0"/>
              <a:t>Sphere guidance notes call for “each shelter to open onto common space or a screened area for the use of the household instead of being opposite the entrance to another shelter.”</a:t>
            </a:r>
          </a:p>
          <a:p>
            <a:pPr algn="r">
              <a:spcBef>
                <a:spcPts val="1000"/>
              </a:spcBef>
            </a:pPr>
            <a:r>
              <a:rPr lang="en-GB" sz="1600" i="1" dirty="0" smtClean="0"/>
              <a:t>(page </a:t>
            </a:r>
            <a:r>
              <a:rPr lang="en-GB" sz="1600" i="1" dirty="0"/>
              <a:t>257 of the 2011 Edition)</a:t>
            </a:r>
          </a:p>
        </p:txBody>
      </p:sp>
      <p:sp>
        <p:nvSpPr>
          <p:cNvPr id="6" name="Footer Placeholder 5"/>
          <p:cNvSpPr>
            <a:spLocks noGrp="1"/>
          </p:cNvSpPr>
          <p:nvPr>
            <p:ph type="ftr" sz="quarter" idx="3"/>
          </p:nvPr>
        </p:nvSpPr>
        <p:spPr>
          <a:xfrm>
            <a:off x="457198" y="6380737"/>
            <a:ext cx="6922865" cy="365125"/>
          </a:xfrm>
        </p:spPr>
        <p:txBody>
          <a:bodyPr/>
          <a:lstStyle/>
          <a:p>
            <a:pPr>
              <a:spcBef>
                <a:spcPts val="1000"/>
              </a:spcBef>
            </a:pPr>
            <a:r>
              <a:rPr lang="en-GB" dirty="0" smtClean="0"/>
              <a:t>Module 16 – Sphere technical chapter on shelter, settlements and non-food items (NFIs)</a:t>
            </a:r>
          </a:p>
          <a:p>
            <a:pPr>
              <a:spcBef>
                <a:spcPts val="1000"/>
              </a:spcBef>
            </a:pPr>
            <a:r>
              <a:rPr lang="en-GB" dirty="0" smtClean="0"/>
              <a:t>Sphere Training Package 2015</a:t>
            </a:r>
          </a:p>
        </p:txBody>
      </p:sp>
      <p:grpSp>
        <p:nvGrpSpPr>
          <p:cNvPr id="38" name="Group 37"/>
          <p:cNvGrpSpPr/>
          <p:nvPr/>
        </p:nvGrpSpPr>
        <p:grpSpPr>
          <a:xfrm>
            <a:off x="3843179" y="1399238"/>
            <a:ext cx="5060561" cy="3459702"/>
            <a:chOff x="3683005" y="1479332"/>
            <a:chExt cx="5060561" cy="3459702"/>
          </a:xfrm>
        </p:grpSpPr>
        <p:sp>
          <p:nvSpPr>
            <p:cNvPr id="9" name="Rectangle 5"/>
            <p:cNvSpPr>
              <a:spLocks noChangeArrowheads="1"/>
            </p:cNvSpPr>
            <p:nvPr/>
          </p:nvSpPr>
          <p:spPr bwMode="auto">
            <a:xfrm rot="16200000">
              <a:off x="3975006" y="2856175"/>
              <a:ext cx="582291" cy="339196"/>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92075" tIns="46038" rIns="92075" bIns="4603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dirty="0" smtClean="0">
                  <a:solidFill>
                    <a:srgbClr val="004386"/>
                  </a:solidFill>
                  <a:latin typeface="Tahoma"/>
                  <a:cs typeface="Tahoma"/>
                </a:rPr>
                <a:t>40m</a:t>
              </a:r>
              <a:endParaRPr lang="en-US" altLang="en-US" sz="1600" dirty="0">
                <a:solidFill>
                  <a:srgbClr val="004386"/>
                </a:solidFill>
                <a:latin typeface="Tahoma"/>
                <a:cs typeface="Tahoma"/>
              </a:endParaRPr>
            </a:p>
          </p:txBody>
        </p:sp>
        <p:sp>
          <p:nvSpPr>
            <p:cNvPr id="10" name="Rectangle 6"/>
            <p:cNvSpPr>
              <a:spLocks noChangeArrowheads="1"/>
            </p:cNvSpPr>
            <p:nvPr/>
          </p:nvSpPr>
          <p:spPr bwMode="auto">
            <a:xfrm flipH="1">
              <a:off x="6112115" y="4599838"/>
              <a:ext cx="582291" cy="339196"/>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92075" tIns="46038" rIns="92075" bIns="4603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dirty="0" smtClean="0">
                  <a:solidFill>
                    <a:srgbClr val="004386"/>
                  </a:solidFill>
                  <a:latin typeface="Tahoma"/>
                  <a:cs typeface="Tahoma"/>
                </a:rPr>
                <a:t>45m</a:t>
              </a:r>
              <a:endParaRPr lang="en-US" altLang="en-US" sz="1600" dirty="0">
                <a:solidFill>
                  <a:srgbClr val="004386"/>
                </a:solidFill>
                <a:latin typeface="Tahoma"/>
                <a:cs typeface="Tahoma"/>
              </a:endParaRPr>
            </a:p>
          </p:txBody>
        </p:sp>
        <p:sp>
          <p:nvSpPr>
            <p:cNvPr id="12" name="Freeform 9"/>
            <p:cNvSpPr>
              <a:spLocks/>
            </p:cNvSpPr>
            <p:nvPr/>
          </p:nvSpPr>
          <p:spPr bwMode="auto">
            <a:xfrm>
              <a:off x="5971312" y="1938324"/>
              <a:ext cx="269298" cy="281558"/>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 name="Freeform 10"/>
            <p:cNvSpPr>
              <a:spLocks/>
            </p:cNvSpPr>
            <p:nvPr/>
          </p:nvSpPr>
          <p:spPr bwMode="auto">
            <a:xfrm>
              <a:off x="5035917" y="2193319"/>
              <a:ext cx="321728" cy="234809"/>
            </a:xfrm>
            <a:custGeom>
              <a:avLst/>
              <a:gdLst>
                <a:gd name="T0" fmla="*/ 2147483647 w 289"/>
                <a:gd name="T1" fmla="*/ 2147483647 h 241"/>
                <a:gd name="T2" fmla="*/ 2147483647 w 289"/>
                <a:gd name="T3" fmla="*/ 2147483647 h 241"/>
                <a:gd name="T4" fmla="*/ 0 w 289"/>
                <a:gd name="T5" fmla="*/ 2147483647 h 241"/>
                <a:gd name="T6" fmla="*/ 0 w 289"/>
                <a:gd name="T7" fmla="*/ 0 h 241"/>
                <a:gd name="T8" fmla="*/ 2147483647 w 289"/>
                <a:gd name="T9" fmla="*/ 0 h 241"/>
                <a:gd name="T10" fmla="*/ 2147483647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288" y="192"/>
                  </a:moveTo>
                  <a:lnTo>
                    <a:pt x="288" y="240"/>
                  </a:lnTo>
                  <a:lnTo>
                    <a:pt x="0" y="240"/>
                  </a:lnTo>
                  <a:lnTo>
                    <a:pt x="0" y="0"/>
                  </a:lnTo>
                  <a:lnTo>
                    <a:pt x="288" y="0"/>
                  </a:lnTo>
                  <a:lnTo>
                    <a:pt x="288" y="48"/>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 name="Freeform 11"/>
            <p:cNvSpPr>
              <a:spLocks/>
            </p:cNvSpPr>
            <p:nvPr/>
          </p:nvSpPr>
          <p:spPr bwMode="auto">
            <a:xfrm>
              <a:off x="6400283" y="1938324"/>
              <a:ext cx="268106" cy="281558"/>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 name="Freeform 12"/>
            <p:cNvSpPr>
              <a:spLocks/>
            </p:cNvSpPr>
            <p:nvPr/>
          </p:nvSpPr>
          <p:spPr bwMode="auto">
            <a:xfrm>
              <a:off x="6828062" y="1938324"/>
              <a:ext cx="269298" cy="281558"/>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6" name="Freeform 13"/>
            <p:cNvSpPr>
              <a:spLocks/>
            </p:cNvSpPr>
            <p:nvPr/>
          </p:nvSpPr>
          <p:spPr bwMode="auto">
            <a:xfrm>
              <a:off x="5035917" y="2550312"/>
              <a:ext cx="321728" cy="234809"/>
            </a:xfrm>
            <a:custGeom>
              <a:avLst/>
              <a:gdLst>
                <a:gd name="T0" fmla="*/ 2147483647 w 289"/>
                <a:gd name="T1" fmla="*/ 2147483647 h 241"/>
                <a:gd name="T2" fmla="*/ 2147483647 w 289"/>
                <a:gd name="T3" fmla="*/ 2147483647 h 241"/>
                <a:gd name="T4" fmla="*/ 0 w 289"/>
                <a:gd name="T5" fmla="*/ 2147483647 h 241"/>
                <a:gd name="T6" fmla="*/ 0 w 289"/>
                <a:gd name="T7" fmla="*/ 0 h 241"/>
                <a:gd name="T8" fmla="*/ 2147483647 w 289"/>
                <a:gd name="T9" fmla="*/ 0 h 241"/>
                <a:gd name="T10" fmla="*/ 2147483647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288" y="192"/>
                  </a:moveTo>
                  <a:lnTo>
                    <a:pt x="288" y="240"/>
                  </a:lnTo>
                  <a:lnTo>
                    <a:pt x="0" y="240"/>
                  </a:lnTo>
                  <a:lnTo>
                    <a:pt x="0" y="0"/>
                  </a:lnTo>
                  <a:lnTo>
                    <a:pt x="288" y="0"/>
                  </a:lnTo>
                  <a:lnTo>
                    <a:pt x="288" y="48"/>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 name="Freeform 14"/>
            <p:cNvSpPr>
              <a:spLocks/>
            </p:cNvSpPr>
            <p:nvPr/>
          </p:nvSpPr>
          <p:spPr bwMode="auto">
            <a:xfrm>
              <a:off x="5093113" y="3111302"/>
              <a:ext cx="321728" cy="234809"/>
            </a:xfrm>
            <a:custGeom>
              <a:avLst/>
              <a:gdLst>
                <a:gd name="T0" fmla="*/ 2147483647 w 289"/>
                <a:gd name="T1" fmla="*/ 2147483647 h 241"/>
                <a:gd name="T2" fmla="*/ 2147483647 w 289"/>
                <a:gd name="T3" fmla="*/ 2147483647 h 241"/>
                <a:gd name="T4" fmla="*/ 0 w 289"/>
                <a:gd name="T5" fmla="*/ 2147483647 h 241"/>
                <a:gd name="T6" fmla="*/ 0 w 289"/>
                <a:gd name="T7" fmla="*/ 0 h 241"/>
                <a:gd name="T8" fmla="*/ 2147483647 w 289"/>
                <a:gd name="T9" fmla="*/ 0 h 241"/>
                <a:gd name="T10" fmla="*/ 2147483647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288" y="192"/>
                  </a:moveTo>
                  <a:lnTo>
                    <a:pt x="288" y="240"/>
                  </a:lnTo>
                  <a:lnTo>
                    <a:pt x="0" y="240"/>
                  </a:lnTo>
                  <a:lnTo>
                    <a:pt x="0" y="0"/>
                  </a:lnTo>
                  <a:lnTo>
                    <a:pt x="288" y="0"/>
                  </a:lnTo>
                  <a:lnTo>
                    <a:pt x="288" y="48"/>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 name="Freeform 15"/>
            <p:cNvSpPr>
              <a:spLocks/>
            </p:cNvSpPr>
            <p:nvPr/>
          </p:nvSpPr>
          <p:spPr bwMode="auto">
            <a:xfrm>
              <a:off x="5093113" y="3488483"/>
              <a:ext cx="321728" cy="234808"/>
            </a:xfrm>
            <a:custGeom>
              <a:avLst/>
              <a:gdLst>
                <a:gd name="T0" fmla="*/ 2147483647 w 289"/>
                <a:gd name="T1" fmla="*/ 2147483647 h 241"/>
                <a:gd name="T2" fmla="*/ 2147483647 w 289"/>
                <a:gd name="T3" fmla="*/ 2147483647 h 241"/>
                <a:gd name="T4" fmla="*/ 0 w 289"/>
                <a:gd name="T5" fmla="*/ 2147483647 h 241"/>
                <a:gd name="T6" fmla="*/ 0 w 289"/>
                <a:gd name="T7" fmla="*/ 0 h 241"/>
                <a:gd name="T8" fmla="*/ 2147483647 w 289"/>
                <a:gd name="T9" fmla="*/ 0 h 241"/>
                <a:gd name="T10" fmla="*/ 2147483647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288" y="192"/>
                  </a:moveTo>
                  <a:lnTo>
                    <a:pt x="288" y="240"/>
                  </a:lnTo>
                  <a:lnTo>
                    <a:pt x="0" y="240"/>
                  </a:lnTo>
                  <a:lnTo>
                    <a:pt x="0" y="0"/>
                  </a:lnTo>
                  <a:lnTo>
                    <a:pt x="288" y="0"/>
                  </a:lnTo>
                  <a:lnTo>
                    <a:pt x="288" y="48"/>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 name="Freeform 16"/>
            <p:cNvSpPr>
              <a:spLocks/>
            </p:cNvSpPr>
            <p:nvPr/>
          </p:nvSpPr>
          <p:spPr bwMode="auto">
            <a:xfrm rot="16200000">
              <a:off x="7247121" y="1968682"/>
              <a:ext cx="287932" cy="263341"/>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 name="Freeform 17"/>
            <p:cNvSpPr>
              <a:spLocks/>
            </p:cNvSpPr>
            <p:nvPr/>
          </p:nvSpPr>
          <p:spPr bwMode="auto">
            <a:xfrm rot="16200000">
              <a:off x="7620088" y="1968682"/>
              <a:ext cx="287932" cy="263340"/>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 name="Freeform 18"/>
            <p:cNvSpPr>
              <a:spLocks/>
            </p:cNvSpPr>
            <p:nvPr/>
          </p:nvSpPr>
          <p:spPr bwMode="auto">
            <a:xfrm rot="5400000">
              <a:off x="7620088" y="3702650"/>
              <a:ext cx="287932" cy="263340"/>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 name="Freeform 19"/>
            <p:cNvSpPr>
              <a:spLocks/>
            </p:cNvSpPr>
            <p:nvPr/>
          </p:nvSpPr>
          <p:spPr bwMode="auto">
            <a:xfrm rot="5400000">
              <a:off x="7247121" y="3702650"/>
              <a:ext cx="287932" cy="263341"/>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3" name="Freeform 20"/>
            <p:cNvSpPr>
              <a:spLocks/>
            </p:cNvSpPr>
            <p:nvPr/>
          </p:nvSpPr>
          <p:spPr bwMode="auto">
            <a:xfrm>
              <a:off x="5489912" y="3715854"/>
              <a:ext cx="268106" cy="281557"/>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 name="Freeform 21"/>
            <p:cNvSpPr>
              <a:spLocks/>
            </p:cNvSpPr>
            <p:nvPr/>
          </p:nvSpPr>
          <p:spPr bwMode="auto">
            <a:xfrm>
              <a:off x="5971312" y="3715854"/>
              <a:ext cx="269298" cy="281557"/>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 name="Freeform 22"/>
            <p:cNvSpPr>
              <a:spLocks/>
            </p:cNvSpPr>
            <p:nvPr/>
          </p:nvSpPr>
          <p:spPr bwMode="auto">
            <a:xfrm>
              <a:off x="6400283" y="3715854"/>
              <a:ext cx="268106" cy="281557"/>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 name="Freeform 23"/>
            <p:cNvSpPr>
              <a:spLocks/>
            </p:cNvSpPr>
            <p:nvPr/>
          </p:nvSpPr>
          <p:spPr bwMode="auto">
            <a:xfrm>
              <a:off x="6828062" y="3715854"/>
              <a:ext cx="269298" cy="281557"/>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 name="Freeform 24"/>
            <p:cNvSpPr>
              <a:spLocks/>
            </p:cNvSpPr>
            <p:nvPr/>
          </p:nvSpPr>
          <p:spPr bwMode="auto">
            <a:xfrm>
              <a:off x="6239419" y="4043098"/>
              <a:ext cx="162056" cy="94560"/>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tx2"/>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 name="Rectangle 25"/>
            <p:cNvSpPr>
              <a:spLocks noChangeArrowheads="1"/>
            </p:cNvSpPr>
            <p:nvPr/>
          </p:nvSpPr>
          <p:spPr bwMode="auto">
            <a:xfrm>
              <a:off x="6112117" y="4140846"/>
              <a:ext cx="470281" cy="339196"/>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92075" tIns="46038" rIns="92075" bIns="46038">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00" dirty="0" smtClean="0">
                  <a:solidFill>
                    <a:srgbClr val="004386"/>
                  </a:solidFill>
                  <a:latin typeface="Tahoma"/>
                  <a:cs typeface="Tahoma"/>
                </a:rPr>
                <a:t>2m</a:t>
              </a:r>
              <a:endParaRPr lang="en-US" altLang="en-US" sz="1600" dirty="0">
                <a:solidFill>
                  <a:srgbClr val="004386"/>
                </a:solidFill>
                <a:latin typeface="Tahoma"/>
                <a:cs typeface="Tahoma"/>
              </a:endParaRPr>
            </a:p>
          </p:txBody>
        </p:sp>
        <p:sp>
          <p:nvSpPr>
            <p:cNvPr id="30" name="TextBox 28"/>
            <p:cNvSpPr txBox="1">
              <a:spLocks noChangeArrowheads="1"/>
            </p:cNvSpPr>
            <p:nvPr/>
          </p:nvSpPr>
          <p:spPr bwMode="auto">
            <a:xfrm rot="16200000">
              <a:off x="8214605" y="3171520"/>
              <a:ext cx="719368" cy="338554"/>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dirty="0">
                  <a:solidFill>
                    <a:srgbClr val="004386"/>
                  </a:solidFill>
                  <a:latin typeface="Tahoma"/>
                  <a:cs typeface="Tahoma"/>
                </a:rPr>
                <a:t>ROAD</a:t>
              </a:r>
            </a:p>
          </p:txBody>
        </p:sp>
        <p:sp>
          <p:nvSpPr>
            <p:cNvPr id="31" name="TextBox 29"/>
            <p:cNvSpPr txBox="1">
              <a:spLocks noChangeArrowheads="1"/>
            </p:cNvSpPr>
            <p:nvPr/>
          </p:nvSpPr>
          <p:spPr bwMode="auto">
            <a:xfrm rot="16200000">
              <a:off x="3310156" y="3171520"/>
              <a:ext cx="1084251" cy="338554"/>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dirty="0">
                  <a:solidFill>
                    <a:srgbClr val="004386"/>
                  </a:solidFill>
                  <a:latin typeface="Tahoma"/>
                  <a:cs typeface="Tahoma"/>
                </a:rPr>
                <a:t>LATRINES</a:t>
              </a:r>
            </a:p>
          </p:txBody>
        </p:sp>
        <p:cxnSp>
          <p:nvCxnSpPr>
            <p:cNvPr id="32" name="Straight Connector 31"/>
            <p:cNvCxnSpPr/>
            <p:nvPr/>
          </p:nvCxnSpPr>
          <p:spPr>
            <a:xfrm rot="5400000">
              <a:off x="6746822" y="3085803"/>
              <a:ext cx="321294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3" name="Down Arrow 32"/>
            <p:cNvSpPr/>
            <p:nvPr/>
          </p:nvSpPr>
          <p:spPr>
            <a:xfrm rot="5400000">
              <a:off x="5035561" y="2570682"/>
              <a:ext cx="229496" cy="800746"/>
            </a:xfrm>
            <a:prstGeom prst="downArrow">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solidFill>
                  <a:srgbClr val="004386"/>
                </a:solidFill>
                <a:latin typeface="Tahoma"/>
                <a:cs typeface="Tahoma"/>
              </a:endParaRPr>
            </a:p>
          </p:txBody>
        </p:sp>
        <p:sp>
          <p:nvSpPr>
            <p:cNvPr id="34" name="Down Arrow 33"/>
            <p:cNvSpPr/>
            <p:nvPr/>
          </p:nvSpPr>
          <p:spPr>
            <a:xfrm rot="16200000">
              <a:off x="7962215" y="2477624"/>
              <a:ext cx="152997" cy="400373"/>
            </a:xfrm>
            <a:prstGeom prst="downArrow">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solidFill>
                  <a:srgbClr val="004386"/>
                </a:solidFill>
                <a:latin typeface="Tahoma"/>
                <a:cs typeface="Tahoma"/>
              </a:endParaRPr>
            </a:p>
          </p:txBody>
        </p:sp>
        <p:sp>
          <p:nvSpPr>
            <p:cNvPr id="35" name="Down Arrow 34"/>
            <p:cNvSpPr/>
            <p:nvPr/>
          </p:nvSpPr>
          <p:spPr>
            <a:xfrm rot="16200000">
              <a:off x="7962215" y="2783618"/>
              <a:ext cx="152997" cy="400373"/>
            </a:xfrm>
            <a:prstGeom prst="downArrow">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solidFill>
                  <a:srgbClr val="004386"/>
                </a:solidFill>
                <a:latin typeface="Tahoma"/>
                <a:cs typeface="Tahoma"/>
              </a:endParaRPr>
            </a:p>
          </p:txBody>
        </p:sp>
        <p:sp>
          <p:nvSpPr>
            <p:cNvPr id="36" name="Down Arrow 35"/>
            <p:cNvSpPr/>
            <p:nvPr/>
          </p:nvSpPr>
          <p:spPr>
            <a:xfrm rot="16200000">
              <a:off x="7962215" y="3115112"/>
              <a:ext cx="152997" cy="400373"/>
            </a:xfrm>
            <a:prstGeom prst="downArrow">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600">
                <a:solidFill>
                  <a:srgbClr val="004386"/>
                </a:solidFill>
                <a:latin typeface="Tahoma"/>
                <a:cs typeface="Tahoma"/>
              </a:endParaRPr>
            </a:p>
          </p:txBody>
        </p:sp>
        <p:cxnSp>
          <p:nvCxnSpPr>
            <p:cNvPr id="37" name="Straight Connector 36"/>
            <p:cNvCxnSpPr/>
            <p:nvPr/>
          </p:nvCxnSpPr>
          <p:spPr>
            <a:xfrm rot="5400000">
              <a:off x="2480012" y="3187801"/>
              <a:ext cx="321294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cxnSp>
        <p:nvCxnSpPr>
          <p:cNvPr id="39" name="Straight Arrow Connector 38"/>
          <p:cNvCxnSpPr/>
          <p:nvPr/>
        </p:nvCxnSpPr>
        <p:spPr>
          <a:xfrm flipV="1">
            <a:off x="4715613" y="1858230"/>
            <a:ext cx="0" cy="2199336"/>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p:nvPr/>
        </p:nvCxnSpPr>
        <p:spPr>
          <a:xfrm>
            <a:off x="5196091" y="4530267"/>
            <a:ext cx="2859807"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grpSp>
        <p:nvGrpSpPr>
          <p:cNvPr id="45" name="Group 44"/>
          <p:cNvGrpSpPr/>
          <p:nvPr/>
        </p:nvGrpSpPr>
        <p:grpSpPr>
          <a:xfrm>
            <a:off x="5690209" y="1868710"/>
            <a:ext cx="277200" cy="288000"/>
            <a:chOff x="5361148" y="1947863"/>
            <a:chExt cx="3295571" cy="4113212"/>
          </a:xfrm>
        </p:grpSpPr>
        <p:sp>
          <p:nvSpPr>
            <p:cNvPr id="46" name="Rectangle 5" descr="10%"/>
            <p:cNvSpPr>
              <a:spLocks noChangeArrowheads="1"/>
            </p:cNvSpPr>
            <p:nvPr/>
          </p:nvSpPr>
          <p:spPr bwMode="auto">
            <a:xfrm>
              <a:off x="5361148" y="1947863"/>
              <a:ext cx="3295571" cy="3963992"/>
            </a:xfrm>
            <a:prstGeom prst="rect">
              <a:avLst/>
            </a:prstGeom>
            <a:pattFill prst="pct10">
              <a:fgClr>
                <a:schemeClr val="accent1"/>
              </a:fgClr>
              <a:bgClr>
                <a:schemeClr val="bg1"/>
              </a:bgClr>
            </a:pattFill>
            <a:ln w="12700">
              <a:solidFill>
                <a:schemeClr val="tx1"/>
              </a:solidFill>
              <a:miter lim="800000"/>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49" name="Rectangle 10"/>
            <p:cNvSpPr>
              <a:spLocks noChangeArrowheads="1"/>
            </p:cNvSpPr>
            <p:nvPr/>
          </p:nvSpPr>
          <p:spPr bwMode="auto">
            <a:xfrm>
              <a:off x="5434355" y="2017713"/>
              <a:ext cx="1752567" cy="2260600"/>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0" name="Rectangle 11"/>
            <p:cNvSpPr>
              <a:spLocks noChangeArrowheads="1"/>
            </p:cNvSpPr>
            <p:nvPr/>
          </p:nvSpPr>
          <p:spPr bwMode="auto">
            <a:xfrm>
              <a:off x="7271608" y="2017713"/>
              <a:ext cx="841117" cy="1550988"/>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1" name="Rectangle 12"/>
            <p:cNvSpPr>
              <a:spLocks noChangeArrowheads="1"/>
            </p:cNvSpPr>
            <p:nvPr/>
          </p:nvSpPr>
          <p:spPr bwMode="auto">
            <a:xfrm>
              <a:off x="7271608" y="3651250"/>
              <a:ext cx="1310478" cy="414338"/>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2" name="Oval 13"/>
            <p:cNvSpPr>
              <a:spLocks noChangeArrowheads="1"/>
            </p:cNvSpPr>
            <p:nvPr/>
          </p:nvSpPr>
          <p:spPr bwMode="auto">
            <a:xfrm>
              <a:off x="7271608"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3" name="Oval 14"/>
            <p:cNvSpPr>
              <a:spLocks noChangeArrowheads="1"/>
            </p:cNvSpPr>
            <p:nvPr/>
          </p:nvSpPr>
          <p:spPr bwMode="auto">
            <a:xfrm>
              <a:off x="7639058"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4" name="Oval 15"/>
            <p:cNvSpPr>
              <a:spLocks noChangeArrowheads="1"/>
            </p:cNvSpPr>
            <p:nvPr/>
          </p:nvSpPr>
          <p:spPr bwMode="auto">
            <a:xfrm>
              <a:off x="7933306"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5" name="Oval 16"/>
            <p:cNvSpPr>
              <a:spLocks noChangeArrowheads="1"/>
            </p:cNvSpPr>
            <p:nvPr/>
          </p:nvSpPr>
          <p:spPr bwMode="auto">
            <a:xfrm>
              <a:off x="8300757" y="4219575"/>
              <a:ext cx="208126" cy="20161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6" name="Rectangle 17"/>
            <p:cNvSpPr>
              <a:spLocks noChangeArrowheads="1"/>
            </p:cNvSpPr>
            <p:nvPr/>
          </p:nvSpPr>
          <p:spPr bwMode="auto">
            <a:xfrm>
              <a:off x="7639058" y="5141913"/>
              <a:ext cx="943027" cy="698500"/>
            </a:xfrm>
            <a:prstGeom prst="rect">
              <a:avLst/>
            </a:prstGeom>
            <a:noFill/>
            <a:ln w="127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7" name="Rectangle 18"/>
            <p:cNvSpPr>
              <a:spLocks noChangeArrowheads="1"/>
            </p:cNvSpPr>
            <p:nvPr/>
          </p:nvSpPr>
          <p:spPr bwMode="auto">
            <a:xfrm>
              <a:off x="7933306" y="4503738"/>
              <a:ext cx="648780" cy="414338"/>
            </a:xfrm>
            <a:prstGeom prst="rect">
              <a:avLst/>
            </a:prstGeom>
            <a:solidFill>
              <a:srgbClr val="DADADA"/>
            </a:solidFill>
            <a:ln w="12700">
              <a:solidFill>
                <a:schemeClr val="tx1"/>
              </a:solidFill>
              <a:miter lim="800000"/>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8" name="Oval 19"/>
            <p:cNvSpPr>
              <a:spLocks noChangeArrowheads="1"/>
            </p:cNvSpPr>
            <p:nvPr/>
          </p:nvSpPr>
          <p:spPr bwMode="auto">
            <a:xfrm>
              <a:off x="8154350" y="4575175"/>
              <a:ext cx="281329" cy="271463"/>
            </a:xfrm>
            <a:prstGeom prst="ellipse">
              <a:avLst/>
            </a:prstGeom>
            <a:solidFill>
              <a:schemeClr val="bg2"/>
            </a:solidFill>
            <a:ln w="12700">
              <a:solidFill>
                <a:schemeClr val="tx1"/>
              </a:solidFill>
              <a:round/>
              <a:headEnd/>
              <a:tailEnd/>
            </a:ln>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9" name="Freeform 20"/>
            <p:cNvSpPr>
              <a:spLocks/>
            </p:cNvSpPr>
            <p:nvPr/>
          </p:nvSpPr>
          <p:spPr bwMode="auto">
            <a:xfrm>
              <a:off x="6677371" y="5775325"/>
              <a:ext cx="1435" cy="285750"/>
            </a:xfrm>
            <a:custGeom>
              <a:avLst/>
              <a:gdLst>
                <a:gd name="T0" fmla="*/ 0 w 1"/>
                <a:gd name="T1" fmla="*/ 0 h 193"/>
                <a:gd name="T2" fmla="*/ 0 w 1"/>
                <a:gd name="T3" fmla="*/ 179 h 193"/>
                <a:gd name="T4" fmla="*/ 0 60000 65536"/>
                <a:gd name="T5" fmla="*/ 0 60000 65536"/>
                <a:gd name="T6" fmla="*/ 0 w 1"/>
                <a:gd name="T7" fmla="*/ 0 h 193"/>
                <a:gd name="T8" fmla="*/ 1 w 1"/>
                <a:gd name="T9" fmla="*/ 193 h 193"/>
              </a:gdLst>
              <a:ahLst/>
              <a:cxnLst>
                <a:cxn ang="T4">
                  <a:pos x="T0" y="T1"/>
                </a:cxn>
                <a:cxn ang="T5">
                  <a:pos x="T2" y="T3"/>
                </a:cxn>
              </a:cxnLst>
              <a:rect l="T6" t="T7" r="T8" b="T9"/>
              <a:pathLst>
                <a:path w="1" h="193">
                  <a:moveTo>
                    <a:pt x="0" y="0"/>
                  </a:moveTo>
                  <a:lnTo>
                    <a:pt x="0" y="192"/>
                  </a:lnTo>
                </a:path>
              </a:pathLst>
            </a:custGeom>
            <a:noFill/>
            <a:ln w="12700" cap="rnd" cmpd="sng">
              <a:solidFill>
                <a:schemeClr val="tx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wrap="none" lIns="75584" tIns="37792" rIns="75584" bIns="37792">
              <a:spAutoFit/>
            </a:bodyPr>
            <a:lstStyle/>
            <a:p>
              <a:endParaRPr lang="fr-FR" smtClean="0">
                <a:solidFill>
                  <a:srgbClr val="CCECFF"/>
                </a:solidFill>
              </a:endParaRPr>
            </a:p>
          </p:txBody>
        </p:sp>
        <p:sp>
          <p:nvSpPr>
            <p:cNvPr id="60" name="Freeform 21"/>
            <p:cNvSpPr>
              <a:spLocks/>
            </p:cNvSpPr>
            <p:nvPr/>
          </p:nvSpPr>
          <p:spPr bwMode="auto">
            <a:xfrm>
              <a:off x="7339069" y="5775325"/>
              <a:ext cx="1435" cy="285750"/>
            </a:xfrm>
            <a:custGeom>
              <a:avLst/>
              <a:gdLst>
                <a:gd name="T0" fmla="*/ 0 w 1"/>
                <a:gd name="T1" fmla="*/ 0 h 193"/>
                <a:gd name="T2" fmla="*/ 0 w 1"/>
                <a:gd name="T3" fmla="*/ 179 h 193"/>
                <a:gd name="T4" fmla="*/ 0 60000 65536"/>
                <a:gd name="T5" fmla="*/ 0 60000 65536"/>
                <a:gd name="T6" fmla="*/ 0 w 1"/>
                <a:gd name="T7" fmla="*/ 0 h 193"/>
                <a:gd name="T8" fmla="*/ 1 w 1"/>
                <a:gd name="T9" fmla="*/ 193 h 193"/>
              </a:gdLst>
              <a:ahLst/>
              <a:cxnLst>
                <a:cxn ang="T4">
                  <a:pos x="T0" y="T1"/>
                </a:cxn>
                <a:cxn ang="T5">
                  <a:pos x="T2" y="T3"/>
                </a:cxn>
              </a:cxnLst>
              <a:rect l="T6" t="T7" r="T8" b="T9"/>
              <a:pathLst>
                <a:path w="1" h="193">
                  <a:moveTo>
                    <a:pt x="0" y="0"/>
                  </a:moveTo>
                  <a:lnTo>
                    <a:pt x="0" y="192"/>
                  </a:lnTo>
                </a:path>
              </a:pathLst>
            </a:custGeom>
            <a:noFill/>
            <a:ln w="12700" cap="rnd" cmpd="sng">
              <a:solidFill>
                <a:schemeClr val="tx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wrap="none" lIns="75584" tIns="37792" rIns="75584" bIns="37792">
              <a:spAutoFit/>
            </a:bodyPr>
            <a:lstStyle/>
            <a:p>
              <a:endParaRPr lang="fr-FR" smtClean="0">
                <a:solidFill>
                  <a:srgbClr val="CCECFF"/>
                </a:solidFill>
              </a:endParaRPr>
            </a:p>
          </p:txBody>
        </p:sp>
        <p:grpSp>
          <p:nvGrpSpPr>
            <p:cNvPr id="63" name="Group 24"/>
            <p:cNvGrpSpPr>
              <a:grpSpLocks/>
            </p:cNvGrpSpPr>
            <p:nvPr/>
          </p:nvGrpSpPr>
          <p:grpSpPr bwMode="auto">
            <a:xfrm>
              <a:off x="5504687" y="2178050"/>
              <a:ext cx="574141" cy="1824038"/>
              <a:chOff x="1210" y="1540"/>
              <a:chExt cx="375" cy="1232"/>
            </a:xfrm>
          </p:grpSpPr>
          <p:sp>
            <p:nvSpPr>
              <p:cNvPr id="78" name="Freeform 25"/>
              <p:cNvSpPr>
                <a:spLocks/>
              </p:cNvSpPr>
              <p:nvPr/>
            </p:nvSpPr>
            <p:spPr bwMode="auto">
              <a:xfrm>
                <a:off x="1210" y="1774"/>
                <a:ext cx="375" cy="998"/>
              </a:xfrm>
              <a:custGeom>
                <a:avLst/>
                <a:gdLst>
                  <a:gd name="T0" fmla="*/ 293 w 375"/>
                  <a:gd name="T1" fmla="*/ 0 h 999"/>
                  <a:gd name="T2" fmla="*/ 308 w 375"/>
                  <a:gd name="T3" fmla="*/ 3 h 999"/>
                  <a:gd name="T4" fmla="*/ 323 w 375"/>
                  <a:gd name="T5" fmla="*/ 8 h 999"/>
                  <a:gd name="T6" fmla="*/ 336 w 375"/>
                  <a:gd name="T7" fmla="*/ 16 h 999"/>
                  <a:gd name="T8" fmla="*/ 352 w 375"/>
                  <a:gd name="T9" fmla="*/ 30 h 999"/>
                  <a:gd name="T10" fmla="*/ 365 w 375"/>
                  <a:gd name="T11" fmla="*/ 47 h 999"/>
                  <a:gd name="T12" fmla="*/ 374 w 375"/>
                  <a:gd name="T13" fmla="*/ 70 h 999"/>
                  <a:gd name="T14" fmla="*/ 374 w 375"/>
                  <a:gd name="T15" fmla="*/ 453 h 999"/>
                  <a:gd name="T16" fmla="*/ 371 w 375"/>
                  <a:gd name="T17" fmla="*/ 466 h 999"/>
                  <a:gd name="T18" fmla="*/ 363 w 375"/>
                  <a:gd name="T19" fmla="*/ 479 h 999"/>
                  <a:gd name="T20" fmla="*/ 350 w 375"/>
                  <a:gd name="T21" fmla="*/ 488 h 999"/>
                  <a:gd name="T22" fmla="*/ 336 w 375"/>
                  <a:gd name="T23" fmla="*/ 489 h 999"/>
                  <a:gd name="T24" fmla="*/ 324 w 375"/>
                  <a:gd name="T25" fmla="*/ 485 h 999"/>
                  <a:gd name="T26" fmla="*/ 315 w 375"/>
                  <a:gd name="T27" fmla="*/ 474 h 999"/>
                  <a:gd name="T28" fmla="*/ 310 w 375"/>
                  <a:gd name="T29" fmla="*/ 464 h 999"/>
                  <a:gd name="T30" fmla="*/ 308 w 375"/>
                  <a:gd name="T31" fmla="*/ 452 h 999"/>
                  <a:gd name="T32" fmla="*/ 287 w 375"/>
                  <a:gd name="T33" fmla="*/ 942 h 999"/>
                  <a:gd name="T34" fmla="*/ 282 w 375"/>
                  <a:gd name="T35" fmla="*/ 966 h 999"/>
                  <a:gd name="T36" fmla="*/ 272 w 375"/>
                  <a:gd name="T37" fmla="*/ 985 h 999"/>
                  <a:gd name="T38" fmla="*/ 257 w 375"/>
                  <a:gd name="T39" fmla="*/ 994 h 999"/>
                  <a:gd name="T40" fmla="*/ 243 w 375"/>
                  <a:gd name="T41" fmla="*/ 998 h 999"/>
                  <a:gd name="T42" fmla="*/ 227 w 375"/>
                  <a:gd name="T43" fmla="*/ 994 h 999"/>
                  <a:gd name="T44" fmla="*/ 214 w 375"/>
                  <a:gd name="T45" fmla="*/ 985 h 999"/>
                  <a:gd name="T46" fmla="*/ 204 w 375"/>
                  <a:gd name="T47" fmla="*/ 969 h 999"/>
                  <a:gd name="T48" fmla="*/ 199 w 375"/>
                  <a:gd name="T49" fmla="*/ 955 h 999"/>
                  <a:gd name="T50" fmla="*/ 176 w 375"/>
                  <a:gd name="T51" fmla="*/ 477 h 999"/>
                  <a:gd name="T52" fmla="*/ 174 w 375"/>
                  <a:gd name="T53" fmla="*/ 959 h 999"/>
                  <a:gd name="T54" fmla="*/ 164 w 375"/>
                  <a:gd name="T55" fmla="*/ 980 h 999"/>
                  <a:gd name="T56" fmla="*/ 148 w 375"/>
                  <a:gd name="T57" fmla="*/ 994 h 999"/>
                  <a:gd name="T58" fmla="*/ 129 w 375"/>
                  <a:gd name="T59" fmla="*/ 998 h 999"/>
                  <a:gd name="T60" fmla="*/ 113 w 375"/>
                  <a:gd name="T61" fmla="*/ 994 h 999"/>
                  <a:gd name="T62" fmla="*/ 100 w 375"/>
                  <a:gd name="T63" fmla="*/ 982 h 999"/>
                  <a:gd name="T64" fmla="*/ 91 w 375"/>
                  <a:gd name="T65" fmla="*/ 966 h 999"/>
                  <a:gd name="T66" fmla="*/ 87 w 375"/>
                  <a:gd name="T67" fmla="*/ 947 h 999"/>
                  <a:gd name="T68" fmla="*/ 66 w 375"/>
                  <a:gd name="T69" fmla="*/ 452 h 999"/>
                  <a:gd name="T70" fmla="*/ 62 w 375"/>
                  <a:gd name="T71" fmla="*/ 468 h 999"/>
                  <a:gd name="T72" fmla="*/ 57 w 375"/>
                  <a:gd name="T73" fmla="*/ 476 h 999"/>
                  <a:gd name="T74" fmla="*/ 49 w 375"/>
                  <a:gd name="T75" fmla="*/ 485 h 999"/>
                  <a:gd name="T76" fmla="*/ 41 w 375"/>
                  <a:gd name="T77" fmla="*/ 489 h 999"/>
                  <a:gd name="T78" fmla="*/ 30 w 375"/>
                  <a:gd name="T79" fmla="*/ 490 h 999"/>
                  <a:gd name="T80" fmla="*/ 20 w 375"/>
                  <a:gd name="T81" fmla="*/ 487 h 999"/>
                  <a:gd name="T82" fmla="*/ 13 w 375"/>
                  <a:gd name="T83" fmla="*/ 481 h 999"/>
                  <a:gd name="T84" fmla="*/ 6 w 375"/>
                  <a:gd name="T85" fmla="*/ 472 h 999"/>
                  <a:gd name="T86" fmla="*/ 2 w 375"/>
                  <a:gd name="T87" fmla="*/ 462 h 999"/>
                  <a:gd name="T88" fmla="*/ 0 w 375"/>
                  <a:gd name="T89" fmla="*/ 81 h 999"/>
                  <a:gd name="T90" fmla="*/ 9 w 375"/>
                  <a:gd name="T91" fmla="*/ 50 h 999"/>
                  <a:gd name="T92" fmla="*/ 23 w 375"/>
                  <a:gd name="T93" fmla="*/ 30 h 999"/>
                  <a:gd name="T94" fmla="*/ 46 w 375"/>
                  <a:gd name="T95" fmla="*/ 12 h 999"/>
                  <a:gd name="T96" fmla="*/ 72 w 375"/>
                  <a:gd name="T97" fmla="*/ 3 h 9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5"/>
                  <a:gd name="T148" fmla="*/ 0 h 999"/>
                  <a:gd name="T149" fmla="*/ 375 w 375"/>
                  <a:gd name="T150" fmla="*/ 999 h 9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5" h="999">
                    <a:moveTo>
                      <a:pt x="90" y="0"/>
                    </a:moveTo>
                    <a:lnTo>
                      <a:pt x="287" y="0"/>
                    </a:lnTo>
                    <a:lnTo>
                      <a:pt x="293" y="0"/>
                    </a:lnTo>
                    <a:lnTo>
                      <a:pt x="298" y="1"/>
                    </a:lnTo>
                    <a:lnTo>
                      <a:pt x="302" y="2"/>
                    </a:lnTo>
                    <a:lnTo>
                      <a:pt x="308" y="3"/>
                    </a:lnTo>
                    <a:lnTo>
                      <a:pt x="313" y="4"/>
                    </a:lnTo>
                    <a:lnTo>
                      <a:pt x="317" y="6"/>
                    </a:lnTo>
                    <a:lnTo>
                      <a:pt x="323" y="8"/>
                    </a:lnTo>
                    <a:lnTo>
                      <a:pt x="328" y="11"/>
                    </a:lnTo>
                    <a:lnTo>
                      <a:pt x="332" y="13"/>
                    </a:lnTo>
                    <a:lnTo>
                      <a:pt x="336" y="16"/>
                    </a:lnTo>
                    <a:lnTo>
                      <a:pt x="342" y="20"/>
                    </a:lnTo>
                    <a:lnTo>
                      <a:pt x="347" y="24"/>
                    </a:lnTo>
                    <a:lnTo>
                      <a:pt x="352" y="30"/>
                    </a:lnTo>
                    <a:lnTo>
                      <a:pt x="357" y="36"/>
                    </a:lnTo>
                    <a:lnTo>
                      <a:pt x="361" y="41"/>
                    </a:lnTo>
                    <a:lnTo>
                      <a:pt x="365" y="47"/>
                    </a:lnTo>
                    <a:lnTo>
                      <a:pt x="369" y="56"/>
                    </a:lnTo>
                    <a:lnTo>
                      <a:pt x="371" y="61"/>
                    </a:lnTo>
                    <a:lnTo>
                      <a:pt x="374" y="70"/>
                    </a:lnTo>
                    <a:lnTo>
                      <a:pt x="374" y="77"/>
                    </a:lnTo>
                    <a:lnTo>
                      <a:pt x="374" y="84"/>
                    </a:lnTo>
                    <a:lnTo>
                      <a:pt x="374" y="453"/>
                    </a:lnTo>
                    <a:lnTo>
                      <a:pt x="373" y="457"/>
                    </a:lnTo>
                    <a:lnTo>
                      <a:pt x="372" y="462"/>
                    </a:lnTo>
                    <a:lnTo>
                      <a:pt x="371" y="466"/>
                    </a:lnTo>
                    <a:lnTo>
                      <a:pt x="369" y="470"/>
                    </a:lnTo>
                    <a:lnTo>
                      <a:pt x="366" y="475"/>
                    </a:lnTo>
                    <a:lnTo>
                      <a:pt x="363" y="479"/>
                    </a:lnTo>
                    <a:lnTo>
                      <a:pt x="358" y="483"/>
                    </a:lnTo>
                    <a:lnTo>
                      <a:pt x="354" y="487"/>
                    </a:lnTo>
                    <a:lnTo>
                      <a:pt x="350" y="488"/>
                    </a:lnTo>
                    <a:lnTo>
                      <a:pt x="345" y="490"/>
                    </a:lnTo>
                    <a:lnTo>
                      <a:pt x="340" y="490"/>
                    </a:lnTo>
                    <a:lnTo>
                      <a:pt x="336" y="489"/>
                    </a:lnTo>
                    <a:lnTo>
                      <a:pt x="331" y="488"/>
                    </a:lnTo>
                    <a:lnTo>
                      <a:pt x="327" y="486"/>
                    </a:lnTo>
                    <a:lnTo>
                      <a:pt x="324" y="485"/>
                    </a:lnTo>
                    <a:lnTo>
                      <a:pt x="320" y="481"/>
                    </a:lnTo>
                    <a:lnTo>
                      <a:pt x="317" y="478"/>
                    </a:lnTo>
                    <a:lnTo>
                      <a:pt x="315" y="474"/>
                    </a:lnTo>
                    <a:lnTo>
                      <a:pt x="313" y="470"/>
                    </a:lnTo>
                    <a:lnTo>
                      <a:pt x="311" y="467"/>
                    </a:lnTo>
                    <a:lnTo>
                      <a:pt x="310" y="464"/>
                    </a:lnTo>
                    <a:lnTo>
                      <a:pt x="309" y="460"/>
                    </a:lnTo>
                    <a:lnTo>
                      <a:pt x="309" y="457"/>
                    </a:lnTo>
                    <a:lnTo>
                      <a:pt x="308" y="452"/>
                    </a:lnTo>
                    <a:lnTo>
                      <a:pt x="309" y="169"/>
                    </a:lnTo>
                    <a:lnTo>
                      <a:pt x="287" y="169"/>
                    </a:lnTo>
                    <a:lnTo>
                      <a:pt x="287" y="942"/>
                    </a:lnTo>
                    <a:lnTo>
                      <a:pt x="287" y="949"/>
                    </a:lnTo>
                    <a:lnTo>
                      <a:pt x="285" y="958"/>
                    </a:lnTo>
                    <a:lnTo>
                      <a:pt x="282" y="966"/>
                    </a:lnTo>
                    <a:lnTo>
                      <a:pt x="279" y="974"/>
                    </a:lnTo>
                    <a:lnTo>
                      <a:pt x="276" y="979"/>
                    </a:lnTo>
                    <a:lnTo>
                      <a:pt x="272" y="985"/>
                    </a:lnTo>
                    <a:lnTo>
                      <a:pt x="267" y="988"/>
                    </a:lnTo>
                    <a:lnTo>
                      <a:pt x="262" y="993"/>
                    </a:lnTo>
                    <a:lnTo>
                      <a:pt x="257" y="994"/>
                    </a:lnTo>
                    <a:lnTo>
                      <a:pt x="252" y="997"/>
                    </a:lnTo>
                    <a:lnTo>
                      <a:pt x="248" y="997"/>
                    </a:lnTo>
                    <a:lnTo>
                      <a:pt x="243" y="998"/>
                    </a:lnTo>
                    <a:lnTo>
                      <a:pt x="239" y="998"/>
                    </a:lnTo>
                    <a:lnTo>
                      <a:pt x="233" y="997"/>
                    </a:lnTo>
                    <a:lnTo>
                      <a:pt x="227" y="994"/>
                    </a:lnTo>
                    <a:lnTo>
                      <a:pt x="222" y="991"/>
                    </a:lnTo>
                    <a:lnTo>
                      <a:pt x="217" y="988"/>
                    </a:lnTo>
                    <a:lnTo>
                      <a:pt x="214" y="985"/>
                    </a:lnTo>
                    <a:lnTo>
                      <a:pt x="210" y="980"/>
                    </a:lnTo>
                    <a:lnTo>
                      <a:pt x="207" y="975"/>
                    </a:lnTo>
                    <a:lnTo>
                      <a:pt x="204" y="969"/>
                    </a:lnTo>
                    <a:lnTo>
                      <a:pt x="201" y="965"/>
                    </a:lnTo>
                    <a:lnTo>
                      <a:pt x="200" y="959"/>
                    </a:lnTo>
                    <a:lnTo>
                      <a:pt x="199" y="955"/>
                    </a:lnTo>
                    <a:lnTo>
                      <a:pt x="199" y="948"/>
                    </a:lnTo>
                    <a:lnTo>
                      <a:pt x="199" y="477"/>
                    </a:lnTo>
                    <a:lnTo>
                      <a:pt x="176" y="477"/>
                    </a:lnTo>
                    <a:lnTo>
                      <a:pt x="175" y="945"/>
                    </a:lnTo>
                    <a:lnTo>
                      <a:pt x="175" y="952"/>
                    </a:lnTo>
                    <a:lnTo>
                      <a:pt x="174" y="959"/>
                    </a:lnTo>
                    <a:lnTo>
                      <a:pt x="171" y="966"/>
                    </a:lnTo>
                    <a:lnTo>
                      <a:pt x="168" y="973"/>
                    </a:lnTo>
                    <a:lnTo>
                      <a:pt x="164" y="980"/>
                    </a:lnTo>
                    <a:lnTo>
                      <a:pt x="159" y="985"/>
                    </a:lnTo>
                    <a:lnTo>
                      <a:pt x="154" y="991"/>
                    </a:lnTo>
                    <a:lnTo>
                      <a:pt x="148" y="994"/>
                    </a:lnTo>
                    <a:lnTo>
                      <a:pt x="142" y="997"/>
                    </a:lnTo>
                    <a:lnTo>
                      <a:pt x="135" y="998"/>
                    </a:lnTo>
                    <a:lnTo>
                      <a:pt x="129" y="998"/>
                    </a:lnTo>
                    <a:lnTo>
                      <a:pt x="123" y="997"/>
                    </a:lnTo>
                    <a:lnTo>
                      <a:pt x="119" y="996"/>
                    </a:lnTo>
                    <a:lnTo>
                      <a:pt x="113" y="994"/>
                    </a:lnTo>
                    <a:lnTo>
                      <a:pt x="109" y="991"/>
                    </a:lnTo>
                    <a:lnTo>
                      <a:pt x="105" y="986"/>
                    </a:lnTo>
                    <a:lnTo>
                      <a:pt x="100" y="982"/>
                    </a:lnTo>
                    <a:lnTo>
                      <a:pt x="97" y="977"/>
                    </a:lnTo>
                    <a:lnTo>
                      <a:pt x="94" y="971"/>
                    </a:lnTo>
                    <a:lnTo>
                      <a:pt x="91" y="966"/>
                    </a:lnTo>
                    <a:lnTo>
                      <a:pt x="90" y="960"/>
                    </a:lnTo>
                    <a:lnTo>
                      <a:pt x="89" y="956"/>
                    </a:lnTo>
                    <a:lnTo>
                      <a:pt x="87" y="947"/>
                    </a:lnTo>
                    <a:lnTo>
                      <a:pt x="88" y="169"/>
                    </a:lnTo>
                    <a:lnTo>
                      <a:pt x="66" y="169"/>
                    </a:lnTo>
                    <a:lnTo>
                      <a:pt x="66" y="452"/>
                    </a:lnTo>
                    <a:lnTo>
                      <a:pt x="65" y="457"/>
                    </a:lnTo>
                    <a:lnTo>
                      <a:pt x="64" y="462"/>
                    </a:lnTo>
                    <a:lnTo>
                      <a:pt x="62" y="468"/>
                    </a:lnTo>
                    <a:lnTo>
                      <a:pt x="60" y="472"/>
                    </a:lnTo>
                    <a:lnTo>
                      <a:pt x="59" y="474"/>
                    </a:lnTo>
                    <a:lnTo>
                      <a:pt x="57" y="476"/>
                    </a:lnTo>
                    <a:lnTo>
                      <a:pt x="54" y="479"/>
                    </a:lnTo>
                    <a:lnTo>
                      <a:pt x="53" y="482"/>
                    </a:lnTo>
                    <a:lnTo>
                      <a:pt x="49" y="485"/>
                    </a:lnTo>
                    <a:lnTo>
                      <a:pt x="47" y="486"/>
                    </a:lnTo>
                    <a:lnTo>
                      <a:pt x="44" y="488"/>
                    </a:lnTo>
                    <a:lnTo>
                      <a:pt x="41" y="489"/>
                    </a:lnTo>
                    <a:lnTo>
                      <a:pt x="38" y="490"/>
                    </a:lnTo>
                    <a:lnTo>
                      <a:pt x="35" y="490"/>
                    </a:lnTo>
                    <a:lnTo>
                      <a:pt x="30" y="490"/>
                    </a:lnTo>
                    <a:lnTo>
                      <a:pt x="27" y="489"/>
                    </a:lnTo>
                    <a:lnTo>
                      <a:pt x="24" y="488"/>
                    </a:lnTo>
                    <a:lnTo>
                      <a:pt x="20" y="487"/>
                    </a:lnTo>
                    <a:lnTo>
                      <a:pt x="18" y="485"/>
                    </a:lnTo>
                    <a:lnTo>
                      <a:pt x="16" y="483"/>
                    </a:lnTo>
                    <a:lnTo>
                      <a:pt x="13" y="481"/>
                    </a:lnTo>
                    <a:lnTo>
                      <a:pt x="11" y="479"/>
                    </a:lnTo>
                    <a:lnTo>
                      <a:pt x="8" y="475"/>
                    </a:lnTo>
                    <a:lnTo>
                      <a:pt x="6" y="472"/>
                    </a:lnTo>
                    <a:lnTo>
                      <a:pt x="5" y="468"/>
                    </a:lnTo>
                    <a:lnTo>
                      <a:pt x="3" y="466"/>
                    </a:lnTo>
                    <a:lnTo>
                      <a:pt x="2" y="462"/>
                    </a:lnTo>
                    <a:lnTo>
                      <a:pt x="1" y="458"/>
                    </a:lnTo>
                    <a:lnTo>
                      <a:pt x="0" y="453"/>
                    </a:lnTo>
                    <a:lnTo>
                      <a:pt x="0" y="81"/>
                    </a:lnTo>
                    <a:lnTo>
                      <a:pt x="2" y="70"/>
                    </a:lnTo>
                    <a:lnTo>
                      <a:pt x="5" y="59"/>
                    </a:lnTo>
                    <a:lnTo>
                      <a:pt x="9" y="50"/>
                    </a:lnTo>
                    <a:lnTo>
                      <a:pt x="13" y="42"/>
                    </a:lnTo>
                    <a:lnTo>
                      <a:pt x="17" y="36"/>
                    </a:lnTo>
                    <a:lnTo>
                      <a:pt x="23" y="30"/>
                    </a:lnTo>
                    <a:lnTo>
                      <a:pt x="31" y="22"/>
                    </a:lnTo>
                    <a:lnTo>
                      <a:pt x="39" y="16"/>
                    </a:lnTo>
                    <a:lnTo>
                      <a:pt x="46" y="12"/>
                    </a:lnTo>
                    <a:lnTo>
                      <a:pt x="53" y="9"/>
                    </a:lnTo>
                    <a:lnTo>
                      <a:pt x="63" y="5"/>
                    </a:lnTo>
                    <a:lnTo>
                      <a:pt x="72" y="3"/>
                    </a:lnTo>
                    <a:lnTo>
                      <a:pt x="81" y="1"/>
                    </a:lnTo>
                    <a:lnTo>
                      <a:pt x="90" y="0"/>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79" name="Oval 26"/>
              <p:cNvSpPr>
                <a:spLocks noChangeArrowheads="1"/>
              </p:cNvSpPr>
              <p:nvPr/>
            </p:nvSpPr>
            <p:spPr bwMode="auto">
              <a:xfrm>
                <a:off x="1315" y="1540"/>
                <a:ext cx="152" cy="193"/>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grpSp>
          <p:nvGrpSpPr>
            <p:cNvPr id="64" name="Group 63"/>
            <p:cNvGrpSpPr>
              <a:grpSpLocks/>
            </p:cNvGrpSpPr>
            <p:nvPr/>
          </p:nvGrpSpPr>
          <p:grpSpPr bwMode="auto">
            <a:xfrm>
              <a:off x="6361594" y="2178050"/>
              <a:ext cx="690405" cy="1820863"/>
              <a:chOff x="1761" y="1540"/>
              <a:chExt cx="448" cy="1230"/>
            </a:xfrm>
          </p:grpSpPr>
          <p:sp>
            <p:nvSpPr>
              <p:cNvPr id="76" name="Freeform 28"/>
              <p:cNvSpPr>
                <a:spLocks/>
              </p:cNvSpPr>
              <p:nvPr/>
            </p:nvSpPr>
            <p:spPr bwMode="auto">
              <a:xfrm>
                <a:off x="1761" y="1774"/>
                <a:ext cx="448" cy="996"/>
              </a:xfrm>
              <a:custGeom>
                <a:avLst/>
                <a:gdLst>
                  <a:gd name="T0" fmla="*/ 335 w 450"/>
                  <a:gd name="T1" fmla="*/ 1 h 997"/>
                  <a:gd name="T2" fmla="*/ 349 w 450"/>
                  <a:gd name="T3" fmla="*/ 7 h 997"/>
                  <a:gd name="T4" fmla="*/ 362 w 450"/>
                  <a:gd name="T5" fmla="*/ 19 h 997"/>
                  <a:gd name="T6" fmla="*/ 373 w 450"/>
                  <a:gd name="T7" fmla="*/ 33 h 997"/>
                  <a:gd name="T8" fmla="*/ 380 w 450"/>
                  <a:gd name="T9" fmla="*/ 50 h 997"/>
                  <a:gd name="T10" fmla="*/ 386 w 450"/>
                  <a:gd name="T11" fmla="*/ 70 h 997"/>
                  <a:gd name="T12" fmla="*/ 448 w 450"/>
                  <a:gd name="T13" fmla="*/ 375 h 997"/>
                  <a:gd name="T14" fmla="*/ 448 w 450"/>
                  <a:gd name="T15" fmla="*/ 394 h 997"/>
                  <a:gd name="T16" fmla="*/ 442 w 450"/>
                  <a:gd name="T17" fmla="*/ 411 h 997"/>
                  <a:gd name="T18" fmla="*/ 429 w 450"/>
                  <a:gd name="T19" fmla="*/ 423 h 997"/>
                  <a:gd name="T20" fmla="*/ 415 w 450"/>
                  <a:gd name="T21" fmla="*/ 426 h 997"/>
                  <a:gd name="T22" fmla="*/ 403 w 450"/>
                  <a:gd name="T23" fmla="*/ 422 h 997"/>
                  <a:gd name="T24" fmla="*/ 391 w 450"/>
                  <a:gd name="T25" fmla="*/ 412 h 997"/>
                  <a:gd name="T26" fmla="*/ 384 w 450"/>
                  <a:gd name="T27" fmla="*/ 395 h 997"/>
                  <a:gd name="T28" fmla="*/ 408 w 450"/>
                  <a:gd name="T29" fmla="*/ 616 h 997"/>
                  <a:gd name="T30" fmla="*/ 325 w 450"/>
                  <a:gd name="T31" fmla="*/ 957 h 997"/>
                  <a:gd name="T32" fmla="*/ 319 w 450"/>
                  <a:gd name="T33" fmla="*/ 975 h 997"/>
                  <a:gd name="T34" fmla="*/ 307 w 450"/>
                  <a:gd name="T35" fmla="*/ 989 h 997"/>
                  <a:gd name="T36" fmla="*/ 294 w 450"/>
                  <a:gd name="T37" fmla="*/ 995 h 997"/>
                  <a:gd name="T38" fmla="*/ 281 w 450"/>
                  <a:gd name="T39" fmla="*/ 995 h 997"/>
                  <a:gd name="T40" fmla="*/ 266 w 450"/>
                  <a:gd name="T41" fmla="*/ 989 h 997"/>
                  <a:gd name="T42" fmla="*/ 256 w 450"/>
                  <a:gd name="T43" fmla="*/ 978 h 997"/>
                  <a:gd name="T44" fmla="*/ 249 w 450"/>
                  <a:gd name="T45" fmla="*/ 965 h 997"/>
                  <a:gd name="T46" fmla="*/ 246 w 450"/>
                  <a:gd name="T47" fmla="*/ 950 h 997"/>
                  <a:gd name="T48" fmla="*/ 206 w 450"/>
                  <a:gd name="T49" fmla="*/ 950 h 997"/>
                  <a:gd name="T50" fmla="*/ 203 w 450"/>
                  <a:gd name="T51" fmla="*/ 965 h 997"/>
                  <a:gd name="T52" fmla="*/ 195 w 450"/>
                  <a:gd name="T53" fmla="*/ 980 h 997"/>
                  <a:gd name="T54" fmla="*/ 183 w 450"/>
                  <a:gd name="T55" fmla="*/ 991 h 997"/>
                  <a:gd name="T56" fmla="*/ 169 w 450"/>
                  <a:gd name="T57" fmla="*/ 996 h 997"/>
                  <a:gd name="T58" fmla="*/ 155 w 450"/>
                  <a:gd name="T59" fmla="*/ 995 h 997"/>
                  <a:gd name="T60" fmla="*/ 142 w 450"/>
                  <a:gd name="T61" fmla="*/ 987 h 997"/>
                  <a:gd name="T62" fmla="*/ 134 w 450"/>
                  <a:gd name="T63" fmla="*/ 977 h 997"/>
                  <a:gd name="T64" fmla="*/ 127 w 450"/>
                  <a:gd name="T65" fmla="*/ 960 h 997"/>
                  <a:gd name="T66" fmla="*/ 125 w 450"/>
                  <a:gd name="T67" fmla="*/ 618 h 997"/>
                  <a:gd name="T68" fmla="*/ 125 w 450"/>
                  <a:gd name="T69" fmla="*/ 140 h 997"/>
                  <a:gd name="T70" fmla="*/ 62 w 450"/>
                  <a:gd name="T71" fmla="*/ 414 h 997"/>
                  <a:gd name="T72" fmla="*/ 52 w 450"/>
                  <a:gd name="T73" fmla="*/ 428 h 997"/>
                  <a:gd name="T74" fmla="*/ 37 w 450"/>
                  <a:gd name="T75" fmla="*/ 434 h 997"/>
                  <a:gd name="T76" fmla="*/ 23 w 450"/>
                  <a:gd name="T77" fmla="*/ 431 h 997"/>
                  <a:gd name="T78" fmla="*/ 9 w 450"/>
                  <a:gd name="T79" fmla="*/ 421 h 997"/>
                  <a:gd name="T80" fmla="*/ 2 w 450"/>
                  <a:gd name="T81" fmla="*/ 407 h 997"/>
                  <a:gd name="T82" fmla="*/ 0 w 450"/>
                  <a:gd name="T83" fmla="*/ 391 h 997"/>
                  <a:gd name="T84" fmla="*/ 64 w 450"/>
                  <a:gd name="T85" fmla="*/ 84 h 997"/>
                  <a:gd name="T86" fmla="*/ 67 w 450"/>
                  <a:gd name="T87" fmla="*/ 64 h 997"/>
                  <a:gd name="T88" fmla="*/ 71 w 450"/>
                  <a:gd name="T89" fmla="*/ 47 h 997"/>
                  <a:gd name="T90" fmla="*/ 81 w 450"/>
                  <a:gd name="T91" fmla="*/ 28 h 997"/>
                  <a:gd name="T92" fmla="*/ 93 w 450"/>
                  <a:gd name="T93" fmla="*/ 14 h 997"/>
                  <a:gd name="T94" fmla="*/ 107 w 450"/>
                  <a:gd name="T95" fmla="*/ 4 h 99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50"/>
                  <a:gd name="T145" fmla="*/ 0 h 997"/>
                  <a:gd name="T146" fmla="*/ 450 w 450"/>
                  <a:gd name="T147" fmla="*/ 997 h 99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50" h="997">
                    <a:moveTo>
                      <a:pt x="123" y="0"/>
                    </a:moveTo>
                    <a:lnTo>
                      <a:pt x="329" y="0"/>
                    </a:lnTo>
                    <a:lnTo>
                      <a:pt x="335" y="1"/>
                    </a:lnTo>
                    <a:lnTo>
                      <a:pt x="339" y="3"/>
                    </a:lnTo>
                    <a:lnTo>
                      <a:pt x="344" y="4"/>
                    </a:lnTo>
                    <a:lnTo>
                      <a:pt x="349" y="7"/>
                    </a:lnTo>
                    <a:lnTo>
                      <a:pt x="354" y="10"/>
                    </a:lnTo>
                    <a:lnTo>
                      <a:pt x="358" y="14"/>
                    </a:lnTo>
                    <a:lnTo>
                      <a:pt x="362" y="19"/>
                    </a:lnTo>
                    <a:lnTo>
                      <a:pt x="367" y="23"/>
                    </a:lnTo>
                    <a:lnTo>
                      <a:pt x="370" y="28"/>
                    </a:lnTo>
                    <a:lnTo>
                      <a:pt x="373" y="33"/>
                    </a:lnTo>
                    <a:lnTo>
                      <a:pt x="376" y="38"/>
                    </a:lnTo>
                    <a:lnTo>
                      <a:pt x="378" y="44"/>
                    </a:lnTo>
                    <a:lnTo>
                      <a:pt x="380" y="50"/>
                    </a:lnTo>
                    <a:lnTo>
                      <a:pt x="382" y="54"/>
                    </a:lnTo>
                    <a:lnTo>
                      <a:pt x="383" y="62"/>
                    </a:lnTo>
                    <a:lnTo>
                      <a:pt x="386" y="70"/>
                    </a:lnTo>
                    <a:lnTo>
                      <a:pt x="386" y="78"/>
                    </a:lnTo>
                    <a:lnTo>
                      <a:pt x="388" y="87"/>
                    </a:lnTo>
                    <a:lnTo>
                      <a:pt x="448" y="375"/>
                    </a:lnTo>
                    <a:lnTo>
                      <a:pt x="449" y="381"/>
                    </a:lnTo>
                    <a:lnTo>
                      <a:pt x="449" y="388"/>
                    </a:lnTo>
                    <a:lnTo>
                      <a:pt x="448" y="394"/>
                    </a:lnTo>
                    <a:lnTo>
                      <a:pt x="447" y="400"/>
                    </a:lnTo>
                    <a:lnTo>
                      <a:pt x="445" y="405"/>
                    </a:lnTo>
                    <a:lnTo>
                      <a:pt x="442" y="411"/>
                    </a:lnTo>
                    <a:lnTo>
                      <a:pt x="438" y="416"/>
                    </a:lnTo>
                    <a:lnTo>
                      <a:pt x="433" y="420"/>
                    </a:lnTo>
                    <a:lnTo>
                      <a:pt x="429" y="423"/>
                    </a:lnTo>
                    <a:lnTo>
                      <a:pt x="425" y="425"/>
                    </a:lnTo>
                    <a:lnTo>
                      <a:pt x="420" y="426"/>
                    </a:lnTo>
                    <a:lnTo>
                      <a:pt x="415" y="426"/>
                    </a:lnTo>
                    <a:lnTo>
                      <a:pt x="411" y="425"/>
                    </a:lnTo>
                    <a:lnTo>
                      <a:pt x="406" y="424"/>
                    </a:lnTo>
                    <a:lnTo>
                      <a:pt x="403" y="422"/>
                    </a:lnTo>
                    <a:lnTo>
                      <a:pt x="398" y="419"/>
                    </a:lnTo>
                    <a:lnTo>
                      <a:pt x="394" y="416"/>
                    </a:lnTo>
                    <a:lnTo>
                      <a:pt x="391" y="412"/>
                    </a:lnTo>
                    <a:lnTo>
                      <a:pt x="388" y="406"/>
                    </a:lnTo>
                    <a:lnTo>
                      <a:pt x="386" y="400"/>
                    </a:lnTo>
                    <a:lnTo>
                      <a:pt x="384" y="395"/>
                    </a:lnTo>
                    <a:lnTo>
                      <a:pt x="326" y="141"/>
                    </a:lnTo>
                    <a:lnTo>
                      <a:pt x="306" y="141"/>
                    </a:lnTo>
                    <a:lnTo>
                      <a:pt x="408" y="616"/>
                    </a:lnTo>
                    <a:lnTo>
                      <a:pt x="325" y="616"/>
                    </a:lnTo>
                    <a:lnTo>
                      <a:pt x="326" y="950"/>
                    </a:lnTo>
                    <a:lnTo>
                      <a:pt x="325" y="957"/>
                    </a:lnTo>
                    <a:lnTo>
                      <a:pt x="324" y="963"/>
                    </a:lnTo>
                    <a:lnTo>
                      <a:pt x="322" y="969"/>
                    </a:lnTo>
                    <a:lnTo>
                      <a:pt x="319" y="975"/>
                    </a:lnTo>
                    <a:lnTo>
                      <a:pt x="315" y="980"/>
                    </a:lnTo>
                    <a:lnTo>
                      <a:pt x="312" y="984"/>
                    </a:lnTo>
                    <a:lnTo>
                      <a:pt x="307" y="989"/>
                    </a:lnTo>
                    <a:lnTo>
                      <a:pt x="303" y="992"/>
                    </a:lnTo>
                    <a:lnTo>
                      <a:pt x="299" y="994"/>
                    </a:lnTo>
                    <a:lnTo>
                      <a:pt x="294" y="995"/>
                    </a:lnTo>
                    <a:lnTo>
                      <a:pt x="289" y="996"/>
                    </a:lnTo>
                    <a:lnTo>
                      <a:pt x="285" y="996"/>
                    </a:lnTo>
                    <a:lnTo>
                      <a:pt x="281" y="995"/>
                    </a:lnTo>
                    <a:lnTo>
                      <a:pt x="275" y="995"/>
                    </a:lnTo>
                    <a:lnTo>
                      <a:pt x="270" y="992"/>
                    </a:lnTo>
                    <a:lnTo>
                      <a:pt x="266" y="989"/>
                    </a:lnTo>
                    <a:lnTo>
                      <a:pt x="263" y="986"/>
                    </a:lnTo>
                    <a:lnTo>
                      <a:pt x="258" y="983"/>
                    </a:lnTo>
                    <a:lnTo>
                      <a:pt x="256" y="978"/>
                    </a:lnTo>
                    <a:lnTo>
                      <a:pt x="253" y="975"/>
                    </a:lnTo>
                    <a:lnTo>
                      <a:pt x="250" y="969"/>
                    </a:lnTo>
                    <a:lnTo>
                      <a:pt x="249" y="965"/>
                    </a:lnTo>
                    <a:lnTo>
                      <a:pt x="247" y="960"/>
                    </a:lnTo>
                    <a:lnTo>
                      <a:pt x="246" y="955"/>
                    </a:lnTo>
                    <a:lnTo>
                      <a:pt x="246" y="950"/>
                    </a:lnTo>
                    <a:lnTo>
                      <a:pt x="246" y="618"/>
                    </a:lnTo>
                    <a:lnTo>
                      <a:pt x="206" y="618"/>
                    </a:lnTo>
                    <a:lnTo>
                      <a:pt x="206" y="950"/>
                    </a:lnTo>
                    <a:lnTo>
                      <a:pt x="205" y="955"/>
                    </a:lnTo>
                    <a:lnTo>
                      <a:pt x="204" y="960"/>
                    </a:lnTo>
                    <a:lnTo>
                      <a:pt x="203" y="965"/>
                    </a:lnTo>
                    <a:lnTo>
                      <a:pt x="200" y="970"/>
                    </a:lnTo>
                    <a:lnTo>
                      <a:pt x="197" y="975"/>
                    </a:lnTo>
                    <a:lnTo>
                      <a:pt x="195" y="980"/>
                    </a:lnTo>
                    <a:lnTo>
                      <a:pt x="192" y="984"/>
                    </a:lnTo>
                    <a:lnTo>
                      <a:pt x="187" y="988"/>
                    </a:lnTo>
                    <a:lnTo>
                      <a:pt x="183" y="991"/>
                    </a:lnTo>
                    <a:lnTo>
                      <a:pt x="178" y="994"/>
                    </a:lnTo>
                    <a:lnTo>
                      <a:pt x="174" y="995"/>
                    </a:lnTo>
                    <a:lnTo>
                      <a:pt x="169" y="996"/>
                    </a:lnTo>
                    <a:lnTo>
                      <a:pt x="164" y="996"/>
                    </a:lnTo>
                    <a:lnTo>
                      <a:pt x="160" y="995"/>
                    </a:lnTo>
                    <a:lnTo>
                      <a:pt x="155" y="995"/>
                    </a:lnTo>
                    <a:lnTo>
                      <a:pt x="151" y="992"/>
                    </a:lnTo>
                    <a:lnTo>
                      <a:pt x="146" y="990"/>
                    </a:lnTo>
                    <a:lnTo>
                      <a:pt x="142" y="987"/>
                    </a:lnTo>
                    <a:lnTo>
                      <a:pt x="139" y="984"/>
                    </a:lnTo>
                    <a:lnTo>
                      <a:pt x="135" y="980"/>
                    </a:lnTo>
                    <a:lnTo>
                      <a:pt x="134" y="977"/>
                    </a:lnTo>
                    <a:lnTo>
                      <a:pt x="131" y="972"/>
                    </a:lnTo>
                    <a:lnTo>
                      <a:pt x="128" y="966"/>
                    </a:lnTo>
                    <a:lnTo>
                      <a:pt x="127" y="960"/>
                    </a:lnTo>
                    <a:lnTo>
                      <a:pt x="125" y="955"/>
                    </a:lnTo>
                    <a:lnTo>
                      <a:pt x="125" y="950"/>
                    </a:lnTo>
                    <a:lnTo>
                      <a:pt x="125" y="618"/>
                    </a:lnTo>
                    <a:lnTo>
                      <a:pt x="45" y="618"/>
                    </a:lnTo>
                    <a:lnTo>
                      <a:pt x="145" y="140"/>
                    </a:lnTo>
                    <a:lnTo>
                      <a:pt x="125" y="140"/>
                    </a:lnTo>
                    <a:lnTo>
                      <a:pt x="66" y="399"/>
                    </a:lnTo>
                    <a:lnTo>
                      <a:pt x="64" y="407"/>
                    </a:lnTo>
                    <a:lnTo>
                      <a:pt x="62" y="414"/>
                    </a:lnTo>
                    <a:lnTo>
                      <a:pt x="59" y="419"/>
                    </a:lnTo>
                    <a:lnTo>
                      <a:pt x="55" y="424"/>
                    </a:lnTo>
                    <a:lnTo>
                      <a:pt x="52" y="428"/>
                    </a:lnTo>
                    <a:lnTo>
                      <a:pt x="48" y="430"/>
                    </a:lnTo>
                    <a:lnTo>
                      <a:pt x="42" y="432"/>
                    </a:lnTo>
                    <a:lnTo>
                      <a:pt x="37" y="434"/>
                    </a:lnTo>
                    <a:lnTo>
                      <a:pt x="30" y="433"/>
                    </a:lnTo>
                    <a:lnTo>
                      <a:pt x="26" y="432"/>
                    </a:lnTo>
                    <a:lnTo>
                      <a:pt x="23" y="431"/>
                    </a:lnTo>
                    <a:lnTo>
                      <a:pt x="17" y="429"/>
                    </a:lnTo>
                    <a:lnTo>
                      <a:pt x="13" y="426"/>
                    </a:lnTo>
                    <a:lnTo>
                      <a:pt x="9" y="421"/>
                    </a:lnTo>
                    <a:lnTo>
                      <a:pt x="6" y="417"/>
                    </a:lnTo>
                    <a:lnTo>
                      <a:pt x="4" y="412"/>
                    </a:lnTo>
                    <a:lnTo>
                      <a:pt x="2" y="407"/>
                    </a:lnTo>
                    <a:lnTo>
                      <a:pt x="1" y="402"/>
                    </a:lnTo>
                    <a:lnTo>
                      <a:pt x="0" y="396"/>
                    </a:lnTo>
                    <a:lnTo>
                      <a:pt x="0" y="391"/>
                    </a:lnTo>
                    <a:lnTo>
                      <a:pt x="1" y="387"/>
                    </a:lnTo>
                    <a:lnTo>
                      <a:pt x="2" y="382"/>
                    </a:lnTo>
                    <a:lnTo>
                      <a:pt x="64" y="84"/>
                    </a:lnTo>
                    <a:lnTo>
                      <a:pt x="65" y="76"/>
                    </a:lnTo>
                    <a:lnTo>
                      <a:pt x="66" y="70"/>
                    </a:lnTo>
                    <a:lnTo>
                      <a:pt x="67" y="64"/>
                    </a:lnTo>
                    <a:lnTo>
                      <a:pt x="68" y="59"/>
                    </a:lnTo>
                    <a:lnTo>
                      <a:pt x="70" y="52"/>
                    </a:lnTo>
                    <a:lnTo>
                      <a:pt x="71" y="47"/>
                    </a:lnTo>
                    <a:lnTo>
                      <a:pt x="74" y="39"/>
                    </a:lnTo>
                    <a:lnTo>
                      <a:pt x="77" y="33"/>
                    </a:lnTo>
                    <a:lnTo>
                      <a:pt x="81" y="28"/>
                    </a:lnTo>
                    <a:lnTo>
                      <a:pt x="84" y="23"/>
                    </a:lnTo>
                    <a:lnTo>
                      <a:pt x="89" y="19"/>
                    </a:lnTo>
                    <a:lnTo>
                      <a:pt x="93" y="14"/>
                    </a:lnTo>
                    <a:lnTo>
                      <a:pt x="96" y="11"/>
                    </a:lnTo>
                    <a:lnTo>
                      <a:pt x="103" y="7"/>
                    </a:lnTo>
                    <a:lnTo>
                      <a:pt x="107" y="4"/>
                    </a:lnTo>
                    <a:lnTo>
                      <a:pt x="114" y="2"/>
                    </a:lnTo>
                    <a:lnTo>
                      <a:pt x="123" y="0"/>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77" name="Oval 29"/>
              <p:cNvSpPr>
                <a:spLocks noChangeArrowheads="1"/>
              </p:cNvSpPr>
              <p:nvPr/>
            </p:nvSpPr>
            <p:spPr bwMode="auto">
              <a:xfrm>
                <a:off x="1914" y="1540"/>
                <a:ext cx="152" cy="193"/>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grpSp>
          <p:nvGrpSpPr>
            <p:cNvPr id="65" name="Group 30"/>
            <p:cNvGrpSpPr>
              <a:grpSpLocks/>
            </p:cNvGrpSpPr>
            <p:nvPr/>
          </p:nvGrpSpPr>
          <p:grpSpPr bwMode="auto">
            <a:xfrm>
              <a:off x="5770228" y="4994275"/>
              <a:ext cx="1125317" cy="514350"/>
              <a:chOff x="4501" y="1117"/>
              <a:chExt cx="784" cy="324"/>
            </a:xfrm>
          </p:grpSpPr>
          <p:sp>
            <p:nvSpPr>
              <p:cNvPr id="74" name="Freeform 31"/>
              <p:cNvSpPr>
                <a:spLocks/>
              </p:cNvSpPr>
              <p:nvPr/>
            </p:nvSpPr>
            <p:spPr bwMode="auto">
              <a:xfrm>
                <a:off x="4501" y="1117"/>
                <a:ext cx="636" cy="324"/>
              </a:xfrm>
              <a:custGeom>
                <a:avLst/>
                <a:gdLst>
                  <a:gd name="T0" fmla="*/ 635 w 596"/>
                  <a:gd name="T1" fmla="*/ 253 h 348"/>
                  <a:gd name="T2" fmla="*/ 633 w 596"/>
                  <a:gd name="T3" fmla="*/ 266 h 348"/>
                  <a:gd name="T4" fmla="*/ 630 w 596"/>
                  <a:gd name="T5" fmla="*/ 279 h 348"/>
                  <a:gd name="T6" fmla="*/ 624 w 596"/>
                  <a:gd name="T7" fmla="*/ 290 h 348"/>
                  <a:gd name="T8" fmla="*/ 616 w 596"/>
                  <a:gd name="T9" fmla="*/ 304 h 348"/>
                  <a:gd name="T10" fmla="*/ 605 w 596"/>
                  <a:gd name="T11" fmla="*/ 316 h 348"/>
                  <a:gd name="T12" fmla="*/ 590 w 596"/>
                  <a:gd name="T13" fmla="*/ 323 h 348"/>
                  <a:gd name="T14" fmla="*/ 347 w 596"/>
                  <a:gd name="T15" fmla="*/ 323 h 348"/>
                  <a:gd name="T16" fmla="*/ 338 w 596"/>
                  <a:gd name="T17" fmla="*/ 320 h 348"/>
                  <a:gd name="T18" fmla="*/ 330 w 596"/>
                  <a:gd name="T19" fmla="*/ 314 h 348"/>
                  <a:gd name="T20" fmla="*/ 324 w 596"/>
                  <a:gd name="T21" fmla="*/ 302 h 348"/>
                  <a:gd name="T22" fmla="*/ 323 w 596"/>
                  <a:gd name="T23" fmla="*/ 290 h 348"/>
                  <a:gd name="T24" fmla="*/ 327 w 596"/>
                  <a:gd name="T25" fmla="*/ 279 h 348"/>
                  <a:gd name="T26" fmla="*/ 333 w 596"/>
                  <a:gd name="T27" fmla="*/ 272 h 348"/>
                  <a:gd name="T28" fmla="*/ 339 w 596"/>
                  <a:gd name="T29" fmla="*/ 268 h 348"/>
                  <a:gd name="T30" fmla="*/ 348 w 596"/>
                  <a:gd name="T31" fmla="*/ 266 h 348"/>
                  <a:gd name="T32" fmla="*/ 36 w 596"/>
                  <a:gd name="T33" fmla="*/ 248 h 348"/>
                  <a:gd name="T34" fmla="*/ 20 w 596"/>
                  <a:gd name="T35" fmla="*/ 244 h 348"/>
                  <a:gd name="T36" fmla="*/ 9 w 596"/>
                  <a:gd name="T37" fmla="*/ 235 h 348"/>
                  <a:gd name="T38" fmla="*/ 2 w 596"/>
                  <a:gd name="T39" fmla="*/ 222 h 348"/>
                  <a:gd name="T40" fmla="*/ 0 w 596"/>
                  <a:gd name="T41" fmla="*/ 210 h 348"/>
                  <a:gd name="T42" fmla="*/ 2 w 596"/>
                  <a:gd name="T43" fmla="*/ 196 h 348"/>
                  <a:gd name="T44" fmla="*/ 9 w 596"/>
                  <a:gd name="T45" fmla="*/ 184 h 348"/>
                  <a:gd name="T46" fmla="*/ 18 w 596"/>
                  <a:gd name="T47" fmla="*/ 176 h 348"/>
                  <a:gd name="T48" fmla="*/ 28 w 596"/>
                  <a:gd name="T49" fmla="*/ 172 h 348"/>
                  <a:gd name="T50" fmla="*/ 332 w 596"/>
                  <a:gd name="T51" fmla="*/ 152 h 348"/>
                  <a:gd name="T52" fmla="*/ 25 w 596"/>
                  <a:gd name="T53" fmla="*/ 150 h 348"/>
                  <a:gd name="T54" fmla="*/ 12 w 596"/>
                  <a:gd name="T55" fmla="*/ 142 h 348"/>
                  <a:gd name="T56" fmla="*/ 2 w 596"/>
                  <a:gd name="T57" fmla="*/ 128 h 348"/>
                  <a:gd name="T58" fmla="*/ 0 w 596"/>
                  <a:gd name="T59" fmla="*/ 112 h 348"/>
                  <a:gd name="T60" fmla="*/ 3 w 596"/>
                  <a:gd name="T61" fmla="*/ 98 h 348"/>
                  <a:gd name="T62" fmla="*/ 11 w 596"/>
                  <a:gd name="T63" fmla="*/ 87 h 348"/>
                  <a:gd name="T64" fmla="*/ 20 w 596"/>
                  <a:gd name="T65" fmla="*/ 79 h 348"/>
                  <a:gd name="T66" fmla="*/ 32 w 596"/>
                  <a:gd name="T67" fmla="*/ 75 h 348"/>
                  <a:gd name="T68" fmla="*/ 348 w 596"/>
                  <a:gd name="T69" fmla="*/ 57 h 348"/>
                  <a:gd name="T70" fmla="*/ 337 w 596"/>
                  <a:gd name="T71" fmla="*/ 53 h 348"/>
                  <a:gd name="T72" fmla="*/ 332 w 596"/>
                  <a:gd name="T73" fmla="*/ 49 h 348"/>
                  <a:gd name="T74" fmla="*/ 327 w 596"/>
                  <a:gd name="T75" fmla="*/ 43 h 348"/>
                  <a:gd name="T76" fmla="*/ 323 w 596"/>
                  <a:gd name="T77" fmla="*/ 35 h 348"/>
                  <a:gd name="T78" fmla="*/ 323 w 596"/>
                  <a:gd name="T79" fmla="*/ 25 h 348"/>
                  <a:gd name="T80" fmla="*/ 325 w 596"/>
                  <a:gd name="T81" fmla="*/ 18 h 348"/>
                  <a:gd name="T82" fmla="*/ 329 w 596"/>
                  <a:gd name="T83" fmla="*/ 11 h 348"/>
                  <a:gd name="T84" fmla="*/ 335 w 596"/>
                  <a:gd name="T85" fmla="*/ 6 h 348"/>
                  <a:gd name="T86" fmla="*/ 341 w 596"/>
                  <a:gd name="T87" fmla="*/ 2 h 348"/>
                  <a:gd name="T88" fmla="*/ 583 w 596"/>
                  <a:gd name="T89" fmla="*/ 0 h 348"/>
                  <a:gd name="T90" fmla="*/ 603 w 596"/>
                  <a:gd name="T91" fmla="*/ 7 h 348"/>
                  <a:gd name="T92" fmla="*/ 616 w 596"/>
                  <a:gd name="T93" fmla="*/ 20 h 348"/>
                  <a:gd name="T94" fmla="*/ 627 w 596"/>
                  <a:gd name="T95" fmla="*/ 40 h 348"/>
                  <a:gd name="T96" fmla="*/ 633 w 596"/>
                  <a:gd name="T97" fmla="*/ 62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6"/>
                  <a:gd name="T148" fmla="*/ 0 h 348"/>
                  <a:gd name="T149" fmla="*/ 596 w 596"/>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6" h="348">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75" name="Oval 32"/>
              <p:cNvSpPr>
                <a:spLocks noChangeArrowheads="1"/>
              </p:cNvSpPr>
              <p:nvPr/>
            </p:nvSpPr>
            <p:spPr bwMode="auto">
              <a:xfrm>
                <a:off x="5163" y="1208"/>
                <a:ext cx="122" cy="131"/>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66" name="Freeform 33"/>
            <p:cNvSpPr>
              <a:spLocks/>
            </p:cNvSpPr>
            <p:nvPr/>
          </p:nvSpPr>
          <p:spPr bwMode="auto">
            <a:xfrm>
              <a:off x="5754439" y="4308475"/>
              <a:ext cx="911450" cy="619125"/>
            </a:xfrm>
            <a:custGeom>
              <a:avLst/>
              <a:gdLst>
                <a:gd name="T0" fmla="*/ 633 w 595"/>
                <a:gd name="T1" fmla="*/ 290 h 418"/>
                <a:gd name="T2" fmla="*/ 630 w 595"/>
                <a:gd name="T3" fmla="*/ 302 h 418"/>
                <a:gd name="T4" fmla="*/ 622 w 595"/>
                <a:gd name="T5" fmla="*/ 314 h 418"/>
                <a:gd name="T6" fmla="*/ 613 w 595"/>
                <a:gd name="T7" fmla="*/ 323 h 418"/>
                <a:gd name="T8" fmla="*/ 602 w 595"/>
                <a:gd name="T9" fmla="*/ 329 h 418"/>
                <a:gd name="T10" fmla="*/ 589 w 595"/>
                <a:gd name="T11" fmla="*/ 334 h 418"/>
                <a:gd name="T12" fmla="*/ 395 w 595"/>
                <a:gd name="T13" fmla="*/ 388 h 418"/>
                <a:gd name="T14" fmla="*/ 383 w 595"/>
                <a:gd name="T15" fmla="*/ 388 h 418"/>
                <a:gd name="T16" fmla="*/ 372 w 595"/>
                <a:gd name="T17" fmla="*/ 383 h 418"/>
                <a:gd name="T18" fmla="*/ 365 w 595"/>
                <a:gd name="T19" fmla="*/ 372 h 418"/>
                <a:gd name="T20" fmla="*/ 363 w 595"/>
                <a:gd name="T21" fmla="*/ 360 h 418"/>
                <a:gd name="T22" fmla="*/ 365 w 595"/>
                <a:gd name="T23" fmla="*/ 349 h 418"/>
                <a:gd name="T24" fmla="*/ 371 w 595"/>
                <a:gd name="T25" fmla="*/ 339 h 418"/>
                <a:gd name="T26" fmla="*/ 382 w 595"/>
                <a:gd name="T27" fmla="*/ 333 h 418"/>
                <a:gd name="T28" fmla="*/ 242 w 595"/>
                <a:gd name="T29" fmla="*/ 354 h 418"/>
                <a:gd name="T30" fmla="*/ 25 w 595"/>
                <a:gd name="T31" fmla="*/ 282 h 418"/>
                <a:gd name="T32" fmla="*/ 13 w 595"/>
                <a:gd name="T33" fmla="*/ 276 h 418"/>
                <a:gd name="T34" fmla="*/ 4 w 595"/>
                <a:gd name="T35" fmla="*/ 266 h 418"/>
                <a:gd name="T36" fmla="*/ 1 w 595"/>
                <a:gd name="T37" fmla="*/ 255 h 418"/>
                <a:gd name="T38" fmla="*/ 0 w 595"/>
                <a:gd name="T39" fmla="*/ 244 h 418"/>
                <a:gd name="T40" fmla="*/ 4 w 595"/>
                <a:gd name="T41" fmla="*/ 230 h 418"/>
                <a:gd name="T42" fmla="*/ 12 w 595"/>
                <a:gd name="T43" fmla="*/ 221 h 418"/>
                <a:gd name="T44" fmla="*/ 20 w 595"/>
                <a:gd name="T45" fmla="*/ 216 h 418"/>
                <a:gd name="T46" fmla="*/ 29 w 595"/>
                <a:gd name="T47" fmla="*/ 213 h 418"/>
                <a:gd name="T48" fmla="*/ 29 w 595"/>
                <a:gd name="T49" fmla="*/ 178 h 418"/>
                <a:gd name="T50" fmla="*/ 20 w 595"/>
                <a:gd name="T51" fmla="*/ 175 h 418"/>
                <a:gd name="T52" fmla="*/ 10 w 595"/>
                <a:gd name="T53" fmla="*/ 169 h 418"/>
                <a:gd name="T54" fmla="*/ 3 w 595"/>
                <a:gd name="T55" fmla="*/ 159 h 418"/>
                <a:gd name="T56" fmla="*/ 0 w 595"/>
                <a:gd name="T57" fmla="*/ 146 h 418"/>
                <a:gd name="T58" fmla="*/ 1 w 595"/>
                <a:gd name="T59" fmla="*/ 134 h 418"/>
                <a:gd name="T60" fmla="*/ 5 w 595"/>
                <a:gd name="T61" fmla="*/ 123 h 418"/>
                <a:gd name="T62" fmla="*/ 12 w 595"/>
                <a:gd name="T63" fmla="*/ 116 h 418"/>
                <a:gd name="T64" fmla="*/ 22 w 595"/>
                <a:gd name="T65" fmla="*/ 110 h 418"/>
                <a:gd name="T66" fmla="*/ 240 w 595"/>
                <a:gd name="T67" fmla="*/ 108 h 418"/>
                <a:gd name="T68" fmla="*/ 544 w 595"/>
                <a:gd name="T69" fmla="*/ 108 h 418"/>
                <a:gd name="T70" fmla="*/ 370 w 595"/>
                <a:gd name="T71" fmla="*/ 53 h 418"/>
                <a:gd name="T72" fmla="*/ 362 w 595"/>
                <a:gd name="T73" fmla="*/ 45 h 418"/>
                <a:gd name="T74" fmla="*/ 358 w 595"/>
                <a:gd name="T75" fmla="*/ 33 h 418"/>
                <a:gd name="T76" fmla="*/ 360 w 595"/>
                <a:gd name="T77" fmla="*/ 20 h 418"/>
                <a:gd name="T78" fmla="*/ 366 w 595"/>
                <a:gd name="T79" fmla="*/ 8 h 418"/>
                <a:gd name="T80" fmla="*/ 375 w 595"/>
                <a:gd name="T81" fmla="*/ 2 h 418"/>
                <a:gd name="T82" fmla="*/ 385 w 595"/>
                <a:gd name="T83" fmla="*/ 0 h 418"/>
                <a:gd name="T84" fmla="*/ 581 w 595"/>
                <a:gd name="T85" fmla="*/ 56 h 418"/>
                <a:gd name="T86" fmla="*/ 593 w 595"/>
                <a:gd name="T87" fmla="*/ 58 h 418"/>
                <a:gd name="T88" fmla="*/ 604 w 595"/>
                <a:gd name="T89" fmla="*/ 62 h 418"/>
                <a:gd name="T90" fmla="*/ 616 w 595"/>
                <a:gd name="T91" fmla="*/ 70 h 418"/>
                <a:gd name="T92" fmla="*/ 625 w 595"/>
                <a:gd name="T93" fmla="*/ 80 h 418"/>
                <a:gd name="T94" fmla="*/ 631 w 595"/>
                <a:gd name="T95" fmla="*/ 93 h 4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95"/>
                <a:gd name="T145" fmla="*/ 0 h 418"/>
                <a:gd name="T146" fmla="*/ 595 w 595"/>
                <a:gd name="T147" fmla="*/ 418 h 41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95" h="418">
                  <a:moveTo>
                    <a:pt x="594" y="114"/>
                  </a:moveTo>
                  <a:lnTo>
                    <a:pt x="594" y="306"/>
                  </a:lnTo>
                  <a:lnTo>
                    <a:pt x="593" y="311"/>
                  </a:lnTo>
                  <a:lnTo>
                    <a:pt x="592" y="315"/>
                  </a:lnTo>
                  <a:lnTo>
                    <a:pt x="591" y="319"/>
                  </a:lnTo>
                  <a:lnTo>
                    <a:pt x="590" y="324"/>
                  </a:lnTo>
                  <a:lnTo>
                    <a:pt x="588" y="329"/>
                  </a:lnTo>
                  <a:lnTo>
                    <a:pt x="586" y="332"/>
                  </a:lnTo>
                  <a:lnTo>
                    <a:pt x="583" y="337"/>
                  </a:lnTo>
                  <a:lnTo>
                    <a:pt x="580" y="340"/>
                  </a:lnTo>
                  <a:lnTo>
                    <a:pt x="577" y="344"/>
                  </a:lnTo>
                  <a:lnTo>
                    <a:pt x="574" y="346"/>
                  </a:lnTo>
                  <a:lnTo>
                    <a:pt x="571" y="349"/>
                  </a:lnTo>
                  <a:lnTo>
                    <a:pt x="568" y="351"/>
                  </a:lnTo>
                  <a:lnTo>
                    <a:pt x="564" y="353"/>
                  </a:lnTo>
                  <a:lnTo>
                    <a:pt x="562" y="355"/>
                  </a:lnTo>
                  <a:lnTo>
                    <a:pt x="557" y="356"/>
                  </a:lnTo>
                  <a:lnTo>
                    <a:pt x="552" y="358"/>
                  </a:lnTo>
                  <a:lnTo>
                    <a:pt x="548" y="359"/>
                  </a:lnTo>
                  <a:lnTo>
                    <a:pt x="542" y="360"/>
                  </a:lnTo>
                  <a:lnTo>
                    <a:pt x="370" y="416"/>
                  </a:lnTo>
                  <a:lnTo>
                    <a:pt x="367" y="417"/>
                  </a:lnTo>
                  <a:lnTo>
                    <a:pt x="363" y="417"/>
                  </a:lnTo>
                  <a:lnTo>
                    <a:pt x="359" y="416"/>
                  </a:lnTo>
                  <a:lnTo>
                    <a:pt x="355" y="415"/>
                  </a:lnTo>
                  <a:lnTo>
                    <a:pt x="352" y="413"/>
                  </a:lnTo>
                  <a:lnTo>
                    <a:pt x="349" y="411"/>
                  </a:lnTo>
                  <a:lnTo>
                    <a:pt x="346" y="407"/>
                  </a:lnTo>
                  <a:lnTo>
                    <a:pt x="343" y="402"/>
                  </a:lnTo>
                  <a:lnTo>
                    <a:pt x="342" y="399"/>
                  </a:lnTo>
                  <a:lnTo>
                    <a:pt x="341" y="394"/>
                  </a:lnTo>
                  <a:lnTo>
                    <a:pt x="340" y="390"/>
                  </a:lnTo>
                  <a:lnTo>
                    <a:pt x="340" y="386"/>
                  </a:lnTo>
                  <a:lnTo>
                    <a:pt x="340" y="381"/>
                  </a:lnTo>
                  <a:lnTo>
                    <a:pt x="341" y="377"/>
                  </a:lnTo>
                  <a:lnTo>
                    <a:pt x="342" y="374"/>
                  </a:lnTo>
                  <a:lnTo>
                    <a:pt x="344" y="370"/>
                  </a:lnTo>
                  <a:lnTo>
                    <a:pt x="346" y="366"/>
                  </a:lnTo>
                  <a:lnTo>
                    <a:pt x="348" y="363"/>
                  </a:lnTo>
                  <a:lnTo>
                    <a:pt x="352" y="360"/>
                  </a:lnTo>
                  <a:lnTo>
                    <a:pt x="355" y="358"/>
                  </a:lnTo>
                  <a:lnTo>
                    <a:pt x="358" y="357"/>
                  </a:lnTo>
                  <a:lnTo>
                    <a:pt x="510" y="303"/>
                  </a:lnTo>
                  <a:lnTo>
                    <a:pt x="510" y="284"/>
                  </a:lnTo>
                  <a:lnTo>
                    <a:pt x="227" y="379"/>
                  </a:lnTo>
                  <a:lnTo>
                    <a:pt x="227" y="302"/>
                  </a:lnTo>
                  <a:lnTo>
                    <a:pt x="27" y="303"/>
                  </a:lnTo>
                  <a:lnTo>
                    <a:pt x="23" y="302"/>
                  </a:lnTo>
                  <a:lnTo>
                    <a:pt x="19" y="301"/>
                  </a:lnTo>
                  <a:lnTo>
                    <a:pt x="16" y="299"/>
                  </a:lnTo>
                  <a:lnTo>
                    <a:pt x="12" y="296"/>
                  </a:lnTo>
                  <a:lnTo>
                    <a:pt x="10" y="293"/>
                  </a:lnTo>
                  <a:lnTo>
                    <a:pt x="7" y="290"/>
                  </a:lnTo>
                  <a:lnTo>
                    <a:pt x="4" y="285"/>
                  </a:lnTo>
                  <a:lnTo>
                    <a:pt x="3" y="282"/>
                  </a:lnTo>
                  <a:lnTo>
                    <a:pt x="1" y="277"/>
                  </a:lnTo>
                  <a:lnTo>
                    <a:pt x="1" y="273"/>
                  </a:lnTo>
                  <a:lnTo>
                    <a:pt x="0" y="269"/>
                  </a:lnTo>
                  <a:lnTo>
                    <a:pt x="0" y="265"/>
                  </a:lnTo>
                  <a:lnTo>
                    <a:pt x="0" y="261"/>
                  </a:lnTo>
                  <a:lnTo>
                    <a:pt x="1" y="256"/>
                  </a:lnTo>
                  <a:lnTo>
                    <a:pt x="3" y="251"/>
                  </a:lnTo>
                  <a:lnTo>
                    <a:pt x="4" y="247"/>
                  </a:lnTo>
                  <a:lnTo>
                    <a:pt x="6" y="244"/>
                  </a:lnTo>
                  <a:lnTo>
                    <a:pt x="8" y="240"/>
                  </a:lnTo>
                  <a:lnTo>
                    <a:pt x="11" y="237"/>
                  </a:lnTo>
                  <a:lnTo>
                    <a:pt x="13" y="235"/>
                  </a:lnTo>
                  <a:lnTo>
                    <a:pt x="16" y="233"/>
                  </a:lnTo>
                  <a:lnTo>
                    <a:pt x="19" y="231"/>
                  </a:lnTo>
                  <a:lnTo>
                    <a:pt x="21" y="230"/>
                  </a:lnTo>
                  <a:lnTo>
                    <a:pt x="25" y="229"/>
                  </a:lnTo>
                  <a:lnTo>
                    <a:pt x="27" y="228"/>
                  </a:lnTo>
                  <a:lnTo>
                    <a:pt x="225" y="228"/>
                  </a:lnTo>
                  <a:lnTo>
                    <a:pt x="225" y="191"/>
                  </a:lnTo>
                  <a:lnTo>
                    <a:pt x="27" y="191"/>
                  </a:lnTo>
                  <a:lnTo>
                    <a:pt x="24" y="190"/>
                  </a:lnTo>
                  <a:lnTo>
                    <a:pt x="21" y="189"/>
                  </a:lnTo>
                  <a:lnTo>
                    <a:pt x="19" y="188"/>
                  </a:lnTo>
                  <a:lnTo>
                    <a:pt x="15" y="186"/>
                  </a:lnTo>
                  <a:lnTo>
                    <a:pt x="12" y="183"/>
                  </a:lnTo>
                  <a:lnTo>
                    <a:pt x="9" y="181"/>
                  </a:lnTo>
                  <a:lnTo>
                    <a:pt x="7" y="178"/>
                  </a:lnTo>
                  <a:lnTo>
                    <a:pt x="5" y="174"/>
                  </a:lnTo>
                  <a:lnTo>
                    <a:pt x="3" y="170"/>
                  </a:lnTo>
                  <a:lnTo>
                    <a:pt x="1" y="166"/>
                  </a:lnTo>
                  <a:lnTo>
                    <a:pt x="1" y="161"/>
                  </a:lnTo>
                  <a:lnTo>
                    <a:pt x="0" y="157"/>
                  </a:lnTo>
                  <a:lnTo>
                    <a:pt x="0" y="153"/>
                  </a:lnTo>
                  <a:lnTo>
                    <a:pt x="0" y="148"/>
                  </a:lnTo>
                  <a:lnTo>
                    <a:pt x="1" y="144"/>
                  </a:lnTo>
                  <a:lnTo>
                    <a:pt x="2" y="140"/>
                  </a:lnTo>
                  <a:lnTo>
                    <a:pt x="4" y="136"/>
                  </a:lnTo>
                  <a:lnTo>
                    <a:pt x="5" y="132"/>
                  </a:lnTo>
                  <a:lnTo>
                    <a:pt x="7" y="129"/>
                  </a:lnTo>
                  <a:lnTo>
                    <a:pt x="9" y="126"/>
                  </a:lnTo>
                  <a:lnTo>
                    <a:pt x="11" y="124"/>
                  </a:lnTo>
                  <a:lnTo>
                    <a:pt x="15" y="121"/>
                  </a:lnTo>
                  <a:lnTo>
                    <a:pt x="18" y="119"/>
                  </a:lnTo>
                  <a:lnTo>
                    <a:pt x="21" y="118"/>
                  </a:lnTo>
                  <a:lnTo>
                    <a:pt x="24" y="117"/>
                  </a:lnTo>
                  <a:lnTo>
                    <a:pt x="27" y="116"/>
                  </a:lnTo>
                  <a:lnTo>
                    <a:pt x="225" y="116"/>
                  </a:lnTo>
                  <a:lnTo>
                    <a:pt x="225" y="42"/>
                  </a:lnTo>
                  <a:lnTo>
                    <a:pt x="510" y="135"/>
                  </a:lnTo>
                  <a:lnTo>
                    <a:pt x="510" y="116"/>
                  </a:lnTo>
                  <a:lnTo>
                    <a:pt x="356" y="61"/>
                  </a:lnTo>
                  <a:lnTo>
                    <a:pt x="351" y="59"/>
                  </a:lnTo>
                  <a:lnTo>
                    <a:pt x="347" y="57"/>
                  </a:lnTo>
                  <a:lnTo>
                    <a:pt x="344" y="54"/>
                  </a:lnTo>
                  <a:lnTo>
                    <a:pt x="341" y="51"/>
                  </a:lnTo>
                  <a:lnTo>
                    <a:pt x="339" y="48"/>
                  </a:lnTo>
                  <a:lnTo>
                    <a:pt x="338" y="44"/>
                  </a:lnTo>
                  <a:lnTo>
                    <a:pt x="336" y="39"/>
                  </a:lnTo>
                  <a:lnTo>
                    <a:pt x="335" y="35"/>
                  </a:lnTo>
                  <a:lnTo>
                    <a:pt x="336" y="28"/>
                  </a:lnTo>
                  <a:lnTo>
                    <a:pt x="336" y="24"/>
                  </a:lnTo>
                  <a:lnTo>
                    <a:pt x="337" y="21"/>
                  </a:lnTo>
                  <a:lnTo>
                    <a:pt x="338" y="16"/>
                  </a:lnTo>
                  <a:lnTo>
                    <a:pt x="340" y="12"/>
                  </a:lnTo>
                  <a:lnTo>
                    <a:pt x="343" y="9"/>
                  </a:lnTo>
                  <a:lnTo>
                    <a:pt x="345" y="6"/>
                  </a:lnTo>
                  <a:lnTo>
                    <a:pt x="348" y="4"/>
                  </a:lnTo>
                  <a:lnTo>
                    <a:pt x="351" y="2"/>
                  </a:lnTo>
                  <a:lnTo>
                    <a:pt x="354" y="1"/>
                  </a:lnTo>
                  <a:lnTo>
                    <a:pt x="358" y="0"/>
                  </a:lnTo>
                  <a:lnTo>
                    <a:pt x="361" y="0"/>
                  </a:lnTo>
                  <a:lnTo>
                    <a:pt x="363" y="1"/>
                  </a:lnTo>
                  <a:lnTo>
                    <a:pt x="366" y="2"/>
                  </a:lnTo>
                  <a:lnTo>
                    <a:pt x="544" y="60"/>
                  </a:lnTo>
                  <a:lnTo>
                    <a:pt x="549" y="60"/>
                  </a:lnTo>
                  <a:lnTo>
                    <a:pt x="552" y="61"/>
                  </a:lnTo>
                  <a:lnTo>
                    <a:pt x="556" y="62"/>
                  </a:lnTo>
                  <a:lnTo>
                    <a:pt x="559" y="63"/>
                  </a:lnTo>
                  <a:lnTo>
                    <a:pt x="563" y="65"/>
                  </a:lnTo>
                  <a:lnTo>
                    <a:pt x="566" y="66"/>
                  </a:lnTo>
                  <a:lnTo>
                    <a:pt x="571" y="69"/>
                  </a:lnTo>
                  <a:lnTo>
                    <a:pt x="574" y="72"/>
                  </a:lnTo>
                  <a:lnTo>
                    <a:pt x="577" y="75"/>
                  </a:lnTo>
                  <a:lnTo>
                    <a:pt x="580" y="78"/>
                  </a:lnTo>
                  <a:lnTo>
                    <a:pt x="583" y="83"/>
                  </a:lnTo>
                  <a:lnTo>
                    <a:pt x="586" y="86"/>
                  </a:lnTo>
                  <a:lnTo>
                    <a:pt x="587" y="90"/>
                  </a:lnTo>
                  <a:lnTo>
                    <a:pt x="590" y="95"/>
                  </a:lnTo>
                  <a:lnTo>
                    <a:pt x="591" y="100"/>
                  </a:lnTo>
                  <a:lnTo>
                    <a:pt x="593" y="106"/>
                  </a:lnTo>
                  <a:lnTo>
                    <a:pt x="594" y="114"/>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67" name="Oval 34"/>
            <p:cNvSpPr>
              <a:spLocks noChangeArrowheads="1"/>
            </p:cNvSpPr>
            <p:nvPr/>
          </p:nvSpPr>
          <p:spPr bwMode="auto">
            <a:xfrm>
              <a:off x="6665889" y="4537075"/>
              <a:ext cx="175113" cy="207963"/>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nvGrpSpPr>
            <p:cNvPr id="69" name="Group 36"/>
            <p:cNvGrpSpPr>
              <a:grpSpLocks/>
            </p:cNvGrpSpPr>
            <p:nvPr/>
          </p:nvGrpSpPr>
          <p:grpSpPr bwMode="auto">
            <a:xfrm rot="15872886">
              <a:off x="7170554" y="2594612"/>
              <a:ext cx="1060450" cy="551176"/>
              <a:chOff x="4512" y="1114"/>
              <a:chExt cx="782" cy="323"/>
            </a:xfrm>
          </p:grpSpPr>
          <p:sp>
            <p:nvSpPr>
              <p:cNvPr id="72" name="Freeform 37"/>
              <p:cNvSpPr>
                <a:spLocks/>
              </p:cNvSpPr>
              <p:nvPr/>
            </p:nvSpPr>
            <p:spPr bwMode="auto">
              <a:xfrm>
                <a:off x="4512" y="1114"/>
                <a:ext cx="637" cy="323"/>
              </a:xfrm>
              <a:custGeom>
                <a:avLst/>
                <a:gdLst>
                  <a:gd name="T0" fmla="*/ 635 w 596"/>
                  <a:gd name="T1" fmla="*/ 253 h 348"/>
                  <a:gd name="T2" fmla="*/ 633 w 596"/>
                  <a:gd name="T3" fmla="*/ 266 h 348"/>
                  <a:gd name="T4" fmla="*/ 630 w 596"/>
                  <a:gd name="T5" fmla="*/ 279 h 348"/>
                  <a:gd name="T6" fmla="*/ 624 w 596"/>
                  <a:gd name="T7" fmla="*/ 290 h 348"/>
                  <a:gd name="T8" fmla="*/ 616 w 596"/>
                  <a:gd name="T9" fmla="*/ 304 h 348"/>
                  <a:gd name="T10" fmla="*/ 605 w 596"/>
                  <a:gd name="T11" fmla="*/ 316 h 348"/>
                  <a:gd name="T12" fmla="*/ 590 w 596"/>
                  <a:gd name="T13" fmla="*/ 323 h 348"/>
                  <a:gd name="T14" fmla="*/ 347 w 596"/>
                  <a:gd name="T15" fmla="*/ 323 h 348"/>
                  <a:gd name="T16" fmla="*/ 338 w 596"/>
                  <a:gd name="T17" fmla="*/ 320 h 348"/>
                  <a:gd name="T18" fmla="*/ 330 w 596"/>
                  <a:gd name="T19" fmla="*/ 314 h 348"/>
                  <a:gd name="T20" fmla="*/ 324 w 596"/>
                  <a:gd name="T21" fmla="*/ 302 h 348"/>
                  <a:gd name="T22" fmla="*/ 323 w 596"/>
                  <a:gd name="T23" fmla="*/ 290 h 348"/>
                  <a:gd name="T24" fmla="*/ 327 w 596"/>
                  <a:gd name="T25" fmla="*/ 279 h 348"/>
                  <a:gd name="T26" fmla="*/ 333 w 596"/>
                  <a:gd name="T27" fmla="*/ 272 h 348"/>
                  <a:gd name="T28" fmla="*/ 339 w 596"/>
                  <a:gd name="T29" fmla="*/ 268 h 348"/>
                  <a:gd name="T30" fmla="*/ 348 w 596"/>
                  <a:gd name="T31" fmla="*/ 266 h 348"/>
                  <a:gd name="T32" fmla="*/ 36 w 596"/>
                  <a:gd name="T33" fmla="*/ 248 h 348"/>
                  <a:gd name="T34" fmla="*/ 20 w 596"/>
                  <a:gd name="T35" fmla="*/ 244 h 348"/>
                  <a:gd name="T36" fmla="*/ 9 w 596"/>
                  <a:gd name="T37" fmla="*/ 235 h 348"/>
                  <a:gd name="T38" fmla="*/ 2 w 596"/>
                  <a:gd name="T39" fmla="*/ 222 h 348"/>
                  <a:gd name="T40" fmla="*/ 0 w 596"/>
                  <a:gd name="T41" fmla="*/ 210 h 348"/>
                  <a:gd name="T42" fmla="*/ 2 w 596"/>
                  <a:gd name="T43" fmla="*/ 196 h 348"/>
                  <a:gd name="T44" fmla="*/ 9 w 596"/>
                  <a:gd name="T45" fmla="*/ 184 h 348"/>
                  <a:gd name="T46" fmla="*/ 18 w 596"/>
                  <a:gd name="T47" fmla="*/ 176 h 348"/>
                  <a:gd name="T48" fmla="*/ 28 w 596"/>
                  <a:gd name="T49" fmla="*/ 172 h 348"/>
                  <a:gd name="T50" fmla="*/ 332 w 596"/>
                  <a:gd name="T51" fmla="*/ 152 h 348"/>
                  <a:gd name="T52" fmla="*/ 25 w 596"/>
                  <a:gd name="T53" fmla="*/ 150 h 348"/>
                  <a:gd name="T54" fmla="*/ 12 w 596"/>
                  <a:gd name="T55" fmla="*/ 142 h 348"/>
                  <a:gd name="T56" fmla="*/ 2 w 596"/>
                  <a:gd name="T57" fmla="*/ 128 h 348"/>
                  <a:gd name="T58" fmla="*/ 0 w 596"/>
                  <a:gd name="T59" fmla="*/ 112 h 348"/>
                  <a:gd name="T60" fmla="*/ 3 w 596"/>
                  <a:gd name="T61" fmla="*/ 98 h 348"/>
                  <a:gd name="T62" fmla="*/ 11 w 596"/>
                  <a:gd name="T63" fmla="*/ 87 h 348"/>
                  <a:gd name="T64" fmla="*/ 20 w 596"/>
                  <a:gd name="T65" fmla="*/ 79 h 348"/>
                  <a:gd name="T66" fmla="*/ 32 w 596"/>
                  <a:gd name="T67" fmla="*/ 75 h 348"/>
                  <a:gd name="T68" fmla="*/ 348 w 596"/>
                  <a:gd name="T69" fmla="*/ 57 h 348"/>
                  <a:gd name="T70" fmla="*/ 337 w 596"/>
                  <a:gd name="T71" fmla="*/ 53 h 348"/>
                  <a:gd name="T72" fmla="*/ 332 w 596"/>
                  <a:gd name="T73" fmla="*/ 49 h 348"/>
                  <a:gd name="T74" fmla="*/ 327 w 596"/>
                  <a:gd name="T75" fmla="*/ 43 h 348"/>
                  <a:gd name="T76" fmla="*/ 323 w 596"/>
                  <a:gd name="T77" fmla="*/ 35 h 348"/>
                  <a:gd name="T78" fmla="*/ 323 w 596"/>
                  <a:gd name="T79" fmla="*/ 25 h 348"/>
                  <a:gd name="T80" fmla="*/ 325 w 596"/>
                  <a:gd name="T81" fmla="*/ 18 h 348"/>
                  <a:gd name="T82" fmla="*/ 329 w 596"/>
                  <a:gd name="T83" fmla="*/ 11 h 348"/>
                  <a:gd name="T84" fmla="*/ 335 w 596"/>
                  <a:gd name="T85" fmla="*/ 6 h 348"/>
                  <a:gd name="T86" fmla="*/ 341 w 596"/>
                  <a:gd name="T87" fmla="*/ 2 h 348"/>
                  <a:gd name="T88" fmla="*/ 583 w 596"/>
                  <a:gd name="T89" fmla="*/ 0 h 348"/>
                  <a:gd name="T90" fmla="*/ 603 w 596"/>
                  <a:gd name="T91" fmla="*/ 7 h 348"/>
                  <a:gd name="T92" fmla="*/ 616 w 596"/>
                  <a:gd name="T93" fmla="*/ 20 h 348"/>
                  <a:gd name="T94" fmla="*/ 627 w 596"/>
                  <a:gd name="T95" fmla="*/ 40 h 348"/>
                  <a:gd name="T96" fmla="*/ 633 w 596"/>
                  <a:gd name="T97" fmla="*/ 62 h 3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96"/>
                  <a:gd name="T148" fmla="*/ 0 h 348"/>
                  <a:gd name="T149" fmla="*/ 596 w 596"/>
                  <a:gd name="T150" fmla="*/ 348 h 3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96" h="348">
                    <a:moveTo>
                      <a:pt x="595" y="83"/>
                    </a:moveTo>
                    <a:lnTo>
                      <a:pt x="595" y="266"/>
                    </a:lnTo>
                    <a:lnTo>
                      <a:pt x="595" y="272"/>
                    </a:lnTo>
                    <a:lnTo>
                      <a:pt x="595" y="276"/>
                    </a:lnTo>
                    <a:lnTo>
                      <a:pt x="594" y="280"/>
                    </a:lnTo>
                    <a:lnTo>
                      <a:pt x="593" y="286"/>
                    </a:lnTo>
                    <a:lnTo>
                      <a:pt x="592" y="290"/>
                    </a:lnTo>
                    <a:lnTo>
                      <a:pt x="591" y="294"/>
                    </a:lnTo>
                    <a:lnTo>
                      <a:pt x="590" y="300"/>
                    </a:lnTo>
                    <a:lnTo>
                      <a:pt x="588" y="304"/>
                    </a:lnTo>
                    <a:lnTo>
                      <a:pt x="587" y="308"/>
                    </a:lnTo>
                    <a:lnTo>
                      <a:pt x="585" y="312"/>
                    </a:lnTo>
                    <a:lnTo>
                      <a:pt x="583" y="317"/>
                    </a:lnTo>
                    <a:lnTo>
                      <a:pt x="580" y="322"/>
                    </a:lnTo>
                    <a:lnTo>
                      <a:pt x="577" y="327"/>
                    </a:lnTo>
                    <a:lnTo>
                      <a:pt x="574" y="331"/>
                    </a:lnTo>
                    <a:lnTo>
                      <a:pt x="570" y="335"/>
                    </a:lnTo>
                    <a:lnTo>
                      <a:pt x="567" y="339"/>
                    </a:lnTo>
                    <a:lnTo>
                      <a:pt x="562" y="343"/>
                    </a:lnTo>
                    <a:lnTo>
                      <a:pt x="558" y="344"/>
                    </a:lnTo>
                    <a:lnTo>
                      <a:pt x="553" y="347"/>
                    </a:lnTo>
                    <a:lnTo>
                      <a:pt x="549" y="347"/>
                    </a:lnTo>
                    <a:lnTo>
                      <a:pt x="545" y="347"/>
                    </a:lnTo>
                    <a:lnTo>
                      <a:pt x="325" y="347"/>
                    </a:lnTo>
                    <a:lnTo>
                      <a:pt x="322" y="346"/>
                    </a:lnTo>
                    <a:lnTo>
                      <a:pt x="320" y="345"/>
                    </a:lnTo>
                    <a:lnTo>
                      <a:pt x="317" y="344"/>
                    </a:lnTo>
                    <a:lnTo>
                      <a:pt x="315" y="342"/>
                    </a:lnTo>
                    <a:lnTo>
                      <a:pt x="312" y="339"/>
                    </a:lnTo>
                    <a:lnTo>
                      <a:pt x="309" y="337"/>
                    </a:lnTo>
                    <a:lnTo>
                      <a:pt x="307" y="332"/>
                    </a:lnTo>
                    <a:lnTo>
                      <a:pt x="305" y="328"/>
                    </a:lnTo>
                    <a:lnTo>
                      <a:pt x="304" y="324"/>
                    </a:lnTo>
                    <a:lnTo>
                      <a:pt x="303" y="320"/>
                    </a:lnTo>
                    <a:lnTo>
                      <a:pt x="303" y="316"/>
                    </a:lnTo>
                    <a:lnTo>
                      <a:pt x="303" y="312"/>
                    </a:lnTo>
                    <a:lnTo>
                      <a:pt x="304" y="307"/>
                    </a:lnTo>
                    <a:lnTo>
                      <a:pt x="305" y="303"/>
                    </a:lnTo>
                    <a:lnTo>
                      <a:pt x="306" y="300"/>
                    </a:lnTo>
                    <a:lnTo>
                      <a:pt x="308" y="297"/>
                    </a:lnTo>
                    <a:lnTo>
                      <a:pt x="310" y="294"/>
                    </a:lnTo>
                    <a:lnTo>
                      <a:pt x="312" y="292"/>
                    </a:lnTo>
                    <a:lnTo>
                      <a:pt x="315" y="290"/>
                    </a:lnTo>
                    <a:lnTo>
                      <a:pt x="317" y="288"/>
                    </a:lnTo>
                    <a:lnTo>
                      <a:pt x="318" y="288"/>
                    </a:lnTo>
                    <a:lnTo>
                      <a:pt x="321" y="287"/>
                    </a:lnTo>
                    <a:lnTo>
                      <a:pt x="322" y="286"/>
                    </a:lnTo>
                    <a:lnTo>
                      <a:pt x="326" y="286"/>
                    </a:lnTo>
                    <a:lnTo>
                      <a:pt x="494" y="286"/>
                    </a:lnTo>
                    <a:lnTo>
                      <a:pt x="494" y="266"/>
                    </a:lnTo>
                    <a:lnTo>
                      <a:pt x="34" y="266"/>
                    </a:lnTo>
                    <a:lnTo>
                      <a:pt x="29" y="266"/>
                    </a:lnTo>
                    <a:lnTo>
                      <a:pt x="24" y="264"/>
                    </a:lnTo>
                    <a:lnTo>
                      <a:pt x="19" y="262"/>
                    </a:lnTo>
                    <a:lnTo>
                      <a:pt x="15" y="259"/>
                    </a:lnTo>
                    <a:lnTo>
                      <a:pt x="11" y="256"/>
                    </a:lnTo>
                    <a:lnTo>
                      <a:pt x="8" y="252"/>
                    </a:lnTo>
                    <a:lnTo>
                      <a:pt x="6" y="248"/>
                    </a:lnTo>
                    <a:lnTo>
                      <a:pt x="3" y="243"/>
                    </a:lnTo>
                    <a:lnTo>
                      <a:pt x="2" y="238"/>
                    </a:lnTo>
                    <a:lnTo>
                      <a:pt x="1" y="234"/>
                    </a:lnTo>
                    <a:lnTo>
                      <a:pt x="0" y="230"/>
                    </a:lnTo>
                    <a:lnTo>
                      <a:pt x="0" y="226"/>
                    </a:lnTo>
                    <a:lnTo>
                      <a:pt x="0" y="221"/>
                    </a:lnTo>
                    <a:lnTo>
                      <a:pt x="1" y="216"/>
                    </a:lnTo>
                    <a:lnTo>
                      <a:pt x="2" y="211"/>
                    </a:lnTo>
                    <a:lnTo>
                      <a:pt x="4" y="206"/>
                    </a:lnTo>
                    <a:lnTo>
                      <a:pt x="6" y="201"/>
                    </a:lnTo>
                    <a:lnTo>
                      <a:pt x="8" y="198"/>
                    </a:lnTo>
                    <a:lnTo>
                      <a:pt x="11" y="195"/>
                    </a:lnTo>
                    <a:lnTo>
                      <a:pt x="14" y="192"/>
                    </a:lnTo>
                    <a:lnTo>
                      <a:pt x="17" y="189"/>
                    </a:lnTo>
                    <a:lnTo>
                      <a:pt x="20" y="187"/>
                    </a:lnTo>
                    <a:lnTo>
                      <a:pt x="23" y="186"/>
                    </a:lnTo>
                    <a:lnTo>
                      <a:pt x="26" y="185"/>
                    </a:lnTo>
                    <a:lnTo>
                      <a:pt x="30" y="184"/>
                    </a:lnTo>
                    <a:lnTo>
                      <a:pt x="311" y="184"/>
                    </a:lnTo>
                    <a:lnTo>
                      <a:pt x="311" y="163"/>
                    </a:lnTo>
                    <a:lnTo>
                      <a:pt x="31" y="163"/>
                    </a:lnTo>
                    <a:lnTo>
                      <a:pt x="27" y="162"/>
                    </a:lnTo>
                    <a:lnTo>
                      <a:pt x="23" y="161"/>
                    </a:lnTo>
                    <a:lnTo>
                      <a:pt x="19" y="158"/>
                    </a:lnTo>
                    <a:lnTo>
                      <a:pt x="15" y="156"/>
                    </a:lnTo>
                    <a:lnTo>
                      <a:pt x="11" y="152"/>
                    </a:lnTo>
                    <a:lnTo>
                      <a:pt x="8" y="148"/>
                    </a:lnTo>
                    <a:lnTo>
                      <a:pt x="4" y="143"/>
                    </a:lnTo>
                    <a:lnTo>
                      <a:pt x="2" y="138"/>
                    </a:lnTo>
                    <a:lnTo>
                      <a:pt x="1" y="132"/>
                    </a:lnTo>
                    <a:lnTo>
                      <a:pt x="0" y="126"/>
                    </a:lnTo>
                    <a:lnTo>
                      <a:pt x="0" y="120"/>
                    </a:lnTo>
                    <a:lnTo>
                      <a:pt x="1" y="114"/>
                    </a:lnTo>
                    <a:lnTo>
                      <a:pt x="1" y="110"/>
                    </a:lnTo>
                    <a:lnTo>
                      <a:pt x="3" y="105"/>
                    </a:lnTo>
                    <a:lnTo>
                      <a:pt x="4" y="102"/>
                    </a:lnTo>
                    <a:lnTo>
                      <a:pt x="7" y="97"/>
                    </a:lnTo>
                    <a:lnTo>
                      <a:pt x="10" y="93"/>
                    </a:lnTo>
                    <a:lnTo>
                      <a:pt x="12" y="90"/>
                    </a:lnTo>
                    <a:lnTo>
                      <a:pt x="16" y="87"/>
                    </a:lnTo>
                    <a:lnTo>
                      <a:pt x="19" y="85"/>
                    </a:lnTo>
                    <a:lnTo>
                      <a:pt x="23" y="83"/>
                    </a:lnTo>
                    <a:lnTo>
                      <a:pt x="25" y="83"/>
                    </a:lnTo>
                    <a:lnTo>
                      <a:pt x="30" y="81"/>
                    </a:lnTo>
                    <a:lnTo>
                      <a:pt x="494" y="82"/>
                    </a:lnTo>
                    <a:lnTo>
                      <a:pt x="494" y="61"/>
                    </a:lnTo>
                    <a:lnTo>
                      <a:pt x="326" y="61"/>
                    </a:lnTo>
                    <a:lnTo>
                      <a:pt x="322" y="61"/>
                    </a:lnTo>
                    <a:lnTo>
                      <a:pt x="319" y="60"/>
                    </a:lnTo>
                    <a:lnTo>
                      <a:pt x="316" y="57"/>
                    </a:lnTo>
                    <a:lnTo>
                      <a:pt x="314" y="56"/>
                    </a:lnTo>
                    <a:lnTo>
                      <a:pt x="312" y="55"/>
                    </a:lnTo>
                    <a:lnTo>
                      <a:pt x="311" y="53"/>
                    </a:lnTo>
                    <a:lnTo>
                      <a:pt x="309" y="50"/>
                    </a:lnTo>
                    <a:lnTo>
                      <a:pt x="307" y="49"/>
                    </a:lnTo>
                    <a:lnTo>
                      <a:pt x="306" y="46"/>
                    </a:lnTo>
                    <a:lnTo>
                      <a:pt x="305" y="44"/>
                    </a:lnTo>
                    <a:lnTo>
                      <a:pt x="304" y="41"/>
                    </a:lnTo>
                    <a:lnTo>
                      <a:pt x="303" y="38"/>
                    </a:lnTo>
                    <a:lnTo>
                      <a:pt x="303" y="35"/>
                    </a:lnTo>
                    <a:lnTo>
                      <a:pt x="303" y="33"/>
                    </a:lnTo>
                    <a:lnTo>
                      <a:pt x="303" y="27"/>
                    </a:lnTo>
                    <a:lnTo>
                      <a:pt x="303" y="25"/>
                    </a:lnTo>
                    <a:lnTo>
                      <a:pt x="304" y="22"/>
                    </a:lnTo>
                    <a:lnTo>
                      <a:pt x="305" y="19"/>
                    </a:lnTo>
                    <a:lnTo>
                      <a:pt x="306" y="17"/>
                    </a:lnTo>
                    <a:lnTo>
                      <a:pt x="307" y="15"/>
                    </a:lnTo>
                    <a:lnTo>
                      <a:pt x="308" y="12"/>
                    </a:lnTo>
                    <a:lnTo>
                      <a:pt x="310" y="10"/>
                    </a:lnTo>
                    <a:lnTo>
                      <a:pt x="312" y="8"/>
                    </a:lnTo>
                    <a:lnTo>
                      <a:pt x="314" y="6"/>
                    </a:lnTo>
                    <a:lnTo>
                      <a:pt x="316" y="4"/>
                    </a:lnTo>
                    <a:lnTo>
                      <a:pt x="317" y="3"/>
                    </a:lnTo>
                    <a:lnTo>
                      <a:pt x="320" y="2"/>
                    </a:lnTo>
                    <a:lnTo>
                      <a:pt x="322" y="1"/>
                    </a:lnTo>
                    <a:lnTo>
                      <a:pt x="325" y="0"/>
                    </a:lnTo>
                    <a:lnTo>
                      <a:pt x="546" y="0"/>
                    </a:lnTo>
                    <a:lnTo>
                      <a:pt x="553" y="2"/>
                    </a:lnTo>
                    <a:lnTo>
                      <a:pt x="560" y="4"/>
                    </a:lnTo>
                    <a:lnTo>
                      <a:pt x="565" y="8"/>
                    </a:lnTo>
                    <a:lnTo>
                      <a:pt x="570" y="12"/>
                    </a:lnTo>
                    <a:lnTo>
                      <a:pt x="573" y="16"/>
                    </a:lnTo>
                    <a:lnTo>
                      <a:pt x="577" y="21"/>
                    </a:lnTo>
                    <a:lnTo>
                      <a:pt x="582" y="28"/>
                    </a:lnTo>
                    <a:lnTo>
                      <a:pt x="585" y="37"/>
                    </a:lnTo>
                    <a:lnTo>
                      <a:pt x="588" y="43"/>
                    </a:lnTo>
                    <a:lnTo>
                      <a:pt x="590" y="49"/>
                    </a:lnTo>
                    <a:lnTo>
                      <a:pt x="592" y="58"/>
                    </a:lnTo>
                    <a:lnTo>
                      <a:pt x="593" y="67"/>
                    </a:lnTo>
                    <a:lnTo>
                      <a:pt x="595" y="75"/>
                    </a:lnTo>
                    <a:lnTo>
                      <a:pt x="595" y="83"/>
                    </a:lnTo>
                  </a:path>
                </a:pathLst>
              </a:custGeom>
              <a:solidFill>
                <a:srgbClr val="000000"/>
              </a:solidFill>
              <a:ln>
                <a:noFill/>
              </a:ln>
              <a:extLst>
                <a:ext uri="{91240B29-F687-4f45-9708-019B960494DF}">
                  <a14:hiddenLine xmlns="" xmlns:a14="http://schemas.microsoft.com/office/drawing/2010/main" w="9525" cap="rnd">
                    <a:solidFill>
                      <a:srgbClr val="000000"/>
                    </a:solidFill>
                    <a:round/>
                    <a:headEnd/>
                    <a:tailEnd/>
                  </a14:hiddenLine>
                </a:ext>
              </a:extLst>
            </p:spPr>
            <p:txBody>
              <a:bodyPr wrap="none" lIns="75584" tIns="37792" rIns="75584" bIns="37792">
                <a:spAutoFit/>
              </a:bodyPr>
              <a:lstStyle/>
              <a:p>
                <a:endParaRPr lang="fr-FR" smtClean="0">
                  <a:solidFill>
                    <a:srgbClr val="CCECFF"/>
                  </a:solidFill>
                </a:endParaRPr>
              </a:p>
            </p:txBody>
          </p:sp>
          <p:sp>
            <p:nvSpPr>
              <p:cNvPr id="73" name="Oval 38"/>
              <p:cNvSpPr>
                <a:spLocks noChangeArrowheads="1"/>
              </p:cNvSpPr>
              <p:nvPr/>
            </p:nvSpPr>
            <p:spPr bwMode="auto">
              <a:xfrm>
                <a:off x="5172" y="1209"/>
                <a:ext cx="122" cy="131"/>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lIns="75584" tIns="37792" rIns="75584" bIns="37792">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grpSp>
    </p:spTree>
    <p:extLst>
      <p:ext uri="{BB962C8B-B14F-4D97-AF65-F5344CB8AC3E}">
        <p14:creationId xmlns:p14="http://schemas.microsoft.com/office/powerpoint/2010/main" val="33541036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dirty="0">
                <a:solidFill>
                  <a:srgbClr val="1F497D"/>
                </a:solidFill>
                <a:ea typeface="ＭＳ 明朝"/>
              </a:rPr>
              <a:t>B</a:t>
            </a:r>
            <a:r>
              <a:rPr lang="en-GB" b="1" i="0" u="none" strike="noStrike" baseline="0" dirty="0" smtClean="0">
                <a:solidFill>
                  <a:srgbClr val="1F497D"/>
                </a:solidFill>
                <a:latin typeface="Tahoma"/>
                <a:ea typeface="ＭＳ 明朝"/>
              </a:rPr>
              <a:t>lock = 16 clusters</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
        <p:nvSpPr>
          <p:cNvPr id="7" name="Freeform 19"/>
          <p:cNvSpPr>
            <a:spLocks/>
          </p:cNvSpPr>
          <p:nvPr/>
        </p:nvSpPr>
        <p:spPr bwMode="auto">
          <a:xfrm>
            <a:off x="6118992" y="3419115"/>
            <a:ext cx="304800" cy="304800"/>
          </a:xfrm>
          <a:custGeom>
            <a:avLst/>
            <a:gdLst>
              <a:gd name="T0" fmla="*/ 0 w 288"/>
              <a:gd name="T1" fmla="*/ 2147483647 h 192"/>
              <a:gd name="T2" fmla="*/ 2147483647 w 288"/>
              <a:gd name="T3" fmla="*/ 0 h 192"/>
              <a:gd name="T4" fmla="*/ 2147483647 w 288"/>
              <a:gd name="T5" fmla="*/ 2147483647 h 192"/>
              <a:gd name="T6" fmla="*/ 0 w 288"/>
              <a:gd name="T7" fmla="*/ 2147483647 h 192"/>
              <a:gd name="T8" fmla="*/ 0 60000 65536"/>
              <a:gd name="T9" fmla="*/ 0 60000 65536"/>
              <a:gd name="T10" fmla="*/ 0 60000 65536"/>
              <a:gd name="T11" fmla="*/ 0 60000 65536"/>
              <a:gd name="T12" fmla="*/ 0 w 288"/>
              <a:gd name="T13" fmla="*/ 0 h 192"/>
              <a:gd name="T14" fmla="*/ 288 w 288"/>
              <a:gd name="T15" fmla="*/ 192 h 192"/>
            </a:gdLst>
            <a:ahLst/>
            <a:cxnLst>
              <a:cxn ang="T8">
                <a:pos x="T0" y="T1"/>
              </a:cxn>
              <a:cxn ang="T9">
                <a:pos x="T2" y="T3"/>
              </a:cxn>
              <a:cxn ang="T10">
                <a:pos x="T4" y="T5"/>
              </a:cxn>
              <a:cxn ang="T11">
                <a:pos x="T6" y="T7"/>
              </a:cxn>
            </a:cxnLst>
            <a:rect l="T12" t="T13" r="T14" b="T15"/>
            <a:pathLst>
              <a:path w="288" h="192">
                <a:moveTo>
                  <a:pt x="0" y="48"/>
                </a:moveTo>
                <a:lnTo>
                  <a:pt x="288" y="0"/>
                </a:lnTo>
                <a:lnTo>
                  <a:pt x="288" y="192"/>
                </a:lnTo>
                <a:lnTo>
                  <a:pt x="0" y="144"/>
                </a:lnTo>
              </a:path>
            </a:pathLst>
          </a:custGeom>
          <a:noFill/>
          <a:ln w="9525">
            <a:solidFill>
              <a:schemeClr val="bg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sz="1600">
              <a:solidFill>
                <a:srgbClr val="004386"/>
              </a:solidFill>
              <a:latin typeface="Tahoma"/>
              <a:cs typeface="Tahoma"/>
            </a:endParaRPr>
          </a:p>
        </p:txBody>
      </p:sp>
      <p:sp>
        <p:nvSpPr>
          <p:cNvPr id="8" name="Text Box 20"/>
          <p:cNvSpPr txBox="1">
            <a:spLocks noChangeArrowheads="1"/>
          </p:cNvSpPr>
          <p:nvPr/>
        </p:nvSpPr>
        <p:spPr bwMode="auto">
          <a:xfrm rot="16200000">
            <a:off x="5221470" y="3466841"/>
            <a:ext cx="2133599"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dirty="0" smtClean="0">
                <a:solidFill>
                  <a:srgbClr val="004386"/>
                </a:solidFill>
                <a:latin typeface="Tahoma"/>
                <a:cs typeface="Tahoma"/>
              </a:rPr>
              <a:t>6m between </a:t>
            </a:r>
            <a:r>
              <a:rPr lang="en-US" altLang="en-US" sz="1600" dirty="0">
                <a:solidFill>
                  <a:srgbClr val="004386"/>
                </a:solidFill>
                <a:latin typeface="Tahoma"/>
                <a:cs typeface="Tahoma"/>
              </a:rPr>
              <a:t>clusters</a:t>
            </a:r>
          </a:p>
        </p:txBody>
      </p:sp>
      <p:sp>
        <p:nvSpPr>
          <p:cNvPr id="10" name="Text Box 22"/>
          <p:cNvSpPr txBox="1">
            <a:spLocks noChangeArrowheads="1"/>
          </p:cNvSpPr>
          <p:nvPr/>
        </p:nvSpPr>
        <p:spPr bwMode="auto">
          <a:xfrm>
            <a:off x="3672925" y="5470194"/>
            <a:ext cx="69301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dirty="0" smtClean="0">
                <a:solidFill>
                  <a:srgbClr val="004386"/>
                </a:solidFill>
                <a:latin typeface="Tahoma"/>
                <a:cs typeface="Tahoma"/>
              </a:rPr>
              <a:t>240m</a:t>
            </a:r>
            <a:endParaRPr lang="en-US" altLang="en-US" sz="1600" dirty="0">
              <a:solidFill>
                <a:srgbClr val="004386"/>
              </a:solidFill>
              <a:latin typeface="Tahoma"/>
              <a:cs typeface="Tahoma"/>
            </a:endParaRPr>
          </a:p>
        </p:txBody>
      </p:sp>
      <p:sp>
        <p:nvSpPr>
          <p:cNvPr id="12" name="Text Box 24"/>
          <p:cNvSpPr txBox="1">
            <a:spLocks noChangeArrowheads="1"/>
          </p:cNvSpPr>
          <p:nvPr/>
        </p:nvSpPr>
        <p:spPr bwMode="auto">
          <a:xfrm rot="16200000">
            <a:off x="6358183" y="3402534"/>
            <a:ext cx="69301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dirty="0" smtClean="0">
                <a:solidFill>
                  <a:srgbClr val="004386"/>
                </a:solidFill>
                <a:latin typeface="Tahoma"/>
                <a:cs typeface="Tahoma"/>
              </a:rPr>
              <a:t>180m</a:t>
            </a:r>
            <a:endParaRPr lang="en-US" altLang="en-US" sz="1600" dirty="0">
              <a:solidFill>
                <a:srgbClr val="004386"/>
              </a:solidFill>
              <a:latin typeface="Tahoma"/>
              <a:cs typeface="Tahoma"/>
            </a:endParaRPr>
          </a:p>
        </p:txBody>
      </p:sp>
      <p:sp>
        <p:nvSpPr>
          <p:cNvPr id="13" name="Rectangle 25"/>
          <p:cNvSpPr>
            <a:spLocks noChangeArrowheads="1"/>
          </p:cNvSpPr>
          <p:nvPr/>
        </p:nvSpPr>
        <p:spPr bwMode="auto">
          <a:xfrm>
            <a:off x="2842392" y="1895115"/>
            <a:ext cx="152400" cy="3276600"/>
          </a:xfrm>
          <a:prstGeom prst="rect">
            <a:avLst/>
          </a:prstGeom>
          <a:solidFill>
            <a:srgbClr val="FF0000"/>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sp>
        <p:nvSpPr>
          <p:cNvPr id="14" name="Rectangle 26"/>
          <p:cNvSpPr>
            <a:spLocks noChangeArrowheads="1"/>
          </p:cNvSpPr>
          <p:nvPr/>
        </p:nvSpPr>
        <p:spPr bwMode="auto">
          <a:xfrm>
            <a:off x="4899792" y="1895115"/>
            <a:ext cx="152400" cy="3276600"/>
          </a:xfrm>
          <a:prstGeom prst="rect">
            <a:avLst/>
          </a:prstGeom>
          <a:solidFill>
            <a:srgbClr val="FF0000"/>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sp>
        <p:nvSpPr>
          <p:cNvPr id="15" name="Text Box 27"/>
          <p:cNvSpPr txBox="1">
            <a:spLocks noChangeArrowheads="1"/>
          </p:cNvSpPr>
          <p:nvPr/>
        </p:nvSpPr>
        <p:spPr bwMode="auto">
          <a:xfrm>
            <a:off x="5432661" y="1327961"/>
            <a:ext cx="166263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dirty="0">
                <a:solidFill>
                  <a:srgbClr val="004386"/>
                </a:solidFill>
                <a:latin typeface="Tahoma"/>
                <a:cs typeface="Tahoma"/>
              </a:rPr>
              <a:t>Zone for latrines</a:t>
            </a:r>
          </a:p>
        </p:txBody>
      </p:sp>
      <p:sp>
        <p:nvSpPr>
          <p:cNvPr id="16" name="Line 316"/>
          <p:cNvSpPr>
            <a:spLocks noChangeShapeType="1"/>
          </p:cNvSpPr>
          <p:nvPr/>
        </p:nvSpPr>
        <p:spPr bwMode="auto">
          <a:xfrm flipH="1">
            <a:off x="2937586" y="1483683"/>
            <a:ext cx="2396688" cy="304800"/>
          </a:xfrm>
          <a:prstGeom prst="line">
            <a:avLst/>
          </a:prstGeom>
          <a:noFill/>
          <a:ln w="9525">
            <a:solidFill>
              <a:schemeClr val="tx2"/>
            </a:solidFill>
            <a:round/>
            <a:headEnd/>
            <a:tailEnd type="triangle" w="med" len="med"/>
          </a:ln>
          <a:extLst>
            <a:ext uri="{909E8E84-426E-40dd-AFC4-6F175D3DCCD1}">
              <a14:hiddenFill xmlns="" xmlns:a14="http://schemas.microsoft.com/office/drawing/2010/main">
                <a:noFill/>
              </a14:hiddenFill>
            </a:ext>
          </a:extLst>
        </p:spPr>
        <p:txBody>
          <a:bodyPr wrap="none" anchor="ctr"/>
          <a:lstStyle/>
          <a:p>
            <a:endParaRPr lang="en-US" sz="1600">
              <a:solidFill>
                <a:srgbClr val="004386"/>
              </a:solidFill>
              <a:latin typeface="Tahoma"/>
              <a:cs typeface="Tahoma"/>
            </a:endParaRPr>
          </a:p>
        </p:txBody>
      </p:sp>
      <p:grpSp>
        <p:nvGrpSpPr>
          <p:cNvPr id="17" name="Group 321"/>
          <p:cNvGrpSpPr>
            <a:grpSpLocks/>
          </p:cNvGrpSpPr>
          <p:nvPr/>
        </p:nvGrpSpPr>
        <p:grpSpPr bwMode="auto">
          <a:xfrm>
            <a:off x="4061592" y="1895115"/>
            <a:ext cx="762000" cy="762000"/>
            <a:chOff x="7620000" y="1600200"/>
            <a:chExt cx="762000" cy="762000"/>
          </a:xfrm>
        </p:grpSpPr>
        <p:sp>
          <p:nvSpPr>
            <p:cNvPr id="18"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9" name="Group 320"/>
            <p:cNvGrpSpPr>
              <a:grpSpLocks/>
            </p:cNvGrpSpPr>
            <p:nvPr/>
          </p:nvGrpSpPr>
          <p:grpSpPr bwMode="auto">
            <a:xfrm>
              <a:off x="7620000" y="1676400"/>
              <a:ext cx="685800" cy="685800"/>
              <a:chOff x="7620000" y="2819400"/>
              <a:chExt cx="738188" cy="685800"/>
            </a:xfrm>
          </p:grpSpPr>
          <p:sp>
            <p:nvSpPr>
              <p:cNvPr id="20"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3"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1"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2"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3"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4"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35" name="Group 322"/>
          <p:cNvGrpSpPr>
            <a:grpSpLocks/>
          </p:cNvGrpSpPr>
          <p:nvPr/>
        </p:nvGrpSpPr>
        <p:grpSpPr bwMode="auto">
          <a:xfrm>
            <a:off x="4061592" y="2733315"/>
            <a:ext cx="762000" cy="762000"/>
            <a:chOff x="7620000" y="1600200"/>
            <a:chExt cx="762000" cy="762000"/>
          </a:xfrm>
        </p:grpSpPr>
        <p:sp>
          <p:nvSpPr>
            <p:cNvPr id="36"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37" name="Group 320"/>
            <p:cNvGrpSpPr>
              <a:grpSpLocks/>
            </p:cNvGrpSpPr>
            <p:nvPr/>
          </p:nvGrpSpPr>
          <p:grpSpPr bwMode="auto">
            <a:xfrm>
              <a:off x="7619971" y="1676400"/>
              <a:ext cx="685797" cy="685800"/>
              <a:chOff x="7620000" y="2819400"/>
              <a:chExt cx="738188" cy="685800"/>
            </a:xfrm>
          </p:grpSpPr>
          <p:sp>
            <p:nvSpPr>
              <p:cNvPr id="38"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9"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0"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1"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2"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3"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4"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5"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6"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7"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8"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49"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0"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1"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2"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53" name="Group 340"/>
          <p:cNvGrpSpPr>
            <a:grpSpLocks/>
          </p:cNvGrpSpPr>
          <p:nvPr/>
        </p:nvGrpSpPr>
        <p:grpSpPr bwMode="auto">
          <a:xfrm>
            <a:off x="4061592" y="3571515"/>
            <a:ext cx="762000" cy="762000"/>
            <a:chOff x="7620000" y="1600200"/>
            <a:chExt cx="762000" cy="762000"/>
          </a:xfrm>
        </p:grpSpPr>
        <p:sp>
          <p:nvSpPr>
            <p:cNvPr id="54"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55" name="Group 320"/>
            <p:cNvGrpSpPr>
              <a:grpSpLocks/>
            </p:cNvGrpSpPr>
            <p:nvPr/>
          </p:nvGrpSpPr>
          <p:grpSpPr bwMode="auto">
            <a:xfrm>
              <a:off x="7619971" y="1676400"/>
              <a:ext cx="685797" cy="685800"/>
              <a:chOff x="7620000" y="2819400"/>
              <a:chExt cx="738188" cy="685800"/>
            </a:xfrm>
          </p:grpSpPr>
          <p:sp>
            <p:nvSpPr>
              <p:cNvPr id="56"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7"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8"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59"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0"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1"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2"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3"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4"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5"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6"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7"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8"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69"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0"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71" name="Group 358"/>
          <p:cNvGrpSpPr>
            <a:grpSpLocks/>
          </p:cNvGrpSpPr>
          <p:nvPr/>
        </p:nvGrpSpPr>
        <p:grpSpPr bwMode="auto">
          <a:xfrm>
            <a:off x="4061592" y="4409715"/>
            <a:ext cx="762000" cy="762000"/>
            <a:chOff x="7620000" y="1600200"/>
            <a:chExt cx="762000" cy="762000"/>
          </a:xfrm>
        </p:grpSpPr>
        <p:sp>
          <p:nvSpPr>
            <p:cNvPr id="72"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73" name="Group 320"/>
            <p:cNvGrpSpPr>
              <a:grpSpLocks/>
            </p:cNvGrpSpPr>
            <p:nvPr/>
          </p:nvGrpSpPr>
          <p:grpSpPr bwMode="auto">
            <a:xfrm>
              <a:off x="7619971" y="1676400"/>
              <a:ext cx="685797" cy="685800"/>
              <a:chOff x="7620000" y="2819400"/>
              <a:chExt cx="738188" cy="685800"/>
            </a:xfrm>
          </p:grpSpPr>
          <p:sp>
            <p:nvSpPr>
              <p:cNvPr id="74"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5"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6"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7"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8"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79"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0"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1"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2"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3"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4"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5"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6"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7"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88"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89" name="Group 449"/>
          <p:cNvGrpSpPr>
            <a:grpSpLocks/>
          </p:cNvGrpSpPr>
          <p:nvPr/>
        </p:nvGrpSpPr>
        <p:grpSpPr bwMode="auto">
          <a:xfrm>
            <a:off x="2004192" y="1895115"/>
            <a:ext cx="762000" cy="3276600"/>
            <a:chOff x="1524000" y="762000"/>
            <a:chExt cx="762000" cy="3276600"/>
          </a:xfrm>
        </p:grpSpPr>
        <p:grpSp>
          <p:nvGrpSpPr>
            <p:cNvPr id="90" name="Group 377"/>
            <p:cNvGrpSpPr>
              <a:grpSpLocks/>
            </p:cNvGrpSpPr>
            <p:nvPr/>
          </p:nvGrpSpPr>
          <p:grpSpPr bwMode="auto">
            <a:xfrm>
              <a:off x="1524000" y="762000"/>
              <a:ext cx="762000" cy="762000"/>
              <a:chOff x="7620000" y="1600200"/>
              <a:chExt cx="762000" cy="762000"/>
            </a:xfrm>
          </p:grpSpPr>
          <p:sp>
            <p:nvSpPr>
              <p:cNvPr id="145"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46" name="Group 320"/>
              <p:cNvGrpSpPr>
                <a:grpSpLocks/>
              </p:cNvGrpSpPr>
              <p:nvPr/>
            </p:nvGrpSpPr>
            <p:grpSpPr bwMode="auto">
              <a:xfrm>
                <a:off x="7619971" y="1676400"/>
                <a:ext cx="685797" cy="685800"/>
                <a:chOff x="7620000" y="2819400"/>
                <a:chExt cx="738188" cy="685800"/>
              </a:xfrm>
            </p:grpSpPr>
            <p:sp>
              <p:nvSpPr>
                <p:cNvPr id="147"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8"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9"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0"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1"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2"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3"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4"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5"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6"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7"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8"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59"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60"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61"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91" name="Group 395"/>
            <p:cNvGrpSpPr>
              <a:grpSpLocks/>
            </p:cNvGrpSpPr>
            <p:nvPr/>
          </p:nvGrpSpPr>
          <p:grpSpPr bwMode="auto">
            <a:xfrm>
              <a:off x="1524000" y="1600200"/>
              <a:ext cx="762000" cy="762000"/>
              <a:chOff x="7620000" y="1600200"/>
              <a:chExt cx="762000" cy="762000"/>
            </a:xfrm>
          </p:grpSpPr>
          <p:sp>
            <p:nvSpPr>
              <p:cNvPr id="128"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29" name="Group 320"/>
              <p:cNvGrpSpPr>
                <a:grpSpLocks/>
              </p:cNvGrpSpPr>
              <p:nvPr/>
            </p:nvGrpSpPr>
            <p:grpSpPr bwMode="auto">
              <a:xfrm>
                <a:off x="7619973" y="1676400"/>
                <a:ext cx="685797" cy="685800"/>
                <a:chOff x="7620000" y="2819400"/>
                <a:chExt cx="738188" cy="685800"/>
              </a:xfrm>
            </p:grpSpPr>
            <p:sp>
              <p:nvSpPr>
                <p:cNvPr id="130"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1"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2"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3"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4"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5"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6"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7"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8"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39"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0"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1"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2"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3"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44"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92" name="Group 413"/>
            <p:cNvGrpSpPr>
              <a:grpSpLocks/>
            </p:cNvGrpSpPr>
            <p:nvPr/>
          </p:nvGrpSpPr>
          <p:grpSpPr bwMode="auto">
            <a:xfrm>
              <a:off x="1524000" y="2438400"/>
              <a:ext cx="762000" cy="762000"/>
              <a:chOff x="7620000" y="1600200"/>
              <a:chExt cx="762000" cy="762000"/>
            </a:xfrm>
          </p:grpSpPr>
          <p:sp>
            <p:nvSpPr>
              <p:cNvPr id="111"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12" name="Group 320"/>
              <p:cNvGrpSpPr>
                <a:grpSpLocks/>
              </p:cNvGrpSpPr>
              <p:nvPr/>
            </p:nvGrpSpPr>
            <p:grpSpPr bwMode="auto">
              <a:xfrm>
                <a:off x="7619973" y="1676400"/>
                <a:ext cx="685797" cy="685800"/>
                <a:chOff x="7620000" y="2819400"/>
                <a:chExt cx="738188" cy="685800"/>
              </a:xfrm>
            </p:grpSpPr>
            <p:sp>
              <p:nvSpPr>
                <p:cNvPr id="113"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4"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5"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6"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7"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8"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9"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0"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1"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2"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3"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4"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5"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6"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27"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93" name="Group 431"/>
            <p:cNvGrpSpPr>
              <a:grpSpLocks/>
            </p:cNvGrpSpPr>
            <p:nvPr/>
          </p:nvGrpSpPr>
          <p:grpSpPr bwMode="auto">
            <a:xfrm>
              <a:off x="1524000" y="3276600"/>
              <a:ext cx="762000" cy="762000"/>
              <a:chOff x="7620000" y="1600200"/>
              <a:chExt cx="762000" cy="762000"/>
            </a:xfrm>
          </p:grpSpPr>
          <p:sp>
            <p:nvSpPr>
              <p:cNvPr id="94"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95" name="Group 320"/>
              <p:cNvGrpSpPr>
                <a:grpSpLocks/>
              </p:cNvGrpSpPr>
              <p:nvPr/>
            </p:nvGrpSpPr>
            <p:grpSpPr bwMode="auto">
              <a:xfrm>
                <a:off x="7619973" y="1676400"/>
                <a:ext cx="685797" cy="685800"/>
                <a:chOff x="7620000" y="2819400"/>
                <a:chExt cx="738188" cy="685800"/>
              </a:xfrm>
            </p:grpSpPr>
            <p:sp>
              <p:nvSpPr>
                <p:cNvPr id="96"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97"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98"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99"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0"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1"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2"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3"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4"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5"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6"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7"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8"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09"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10"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grpSp>
        <p:nvGrpSpPr>
          <p:cNvPr id="162" name="Group 450"/>
          <p:cNvGrpSpPr>
            <a:grpSpLocks/>
          </p:cNvGrpSpPr>
          <p:nvPr/>
        </p:nvGrpSpPr>
        <p:grpSpPr bwMode="auto">
          <a:xfrm rot="10800000">
            <a:off x="3070992" y="1895115"/>
            <a:ext cx="762000" cy="3276600"/>
            <a:chOff x="1523973" y="762000"/>
            <a:chExt cx="762027" cy="3276600"/>
          </a:xfrm>
        </p:grpSpPr>
        <p:grpSp>
          <p:nvGrpSpPr>
            <p:cNvPr id="163" name="Group 377"/>
            <p:cNvGrpSpPr>
              <a:grpSpLocks/>
            </p:cNvGrpSpPr>
            <p:nvPr/>
          </p:nvGrpSpPr>
          <p:grpSpPr bwMode="auto">
            <a:xfrm>
              <a:off x="1523973" y="762000"/>
              <a:ext cx="762027" cy="762000"/>
              <a:chOff x="7619973" y="1600200"/>
              <a:chExt cx="762027" cy="762000"/>
            </a:xfrm>
          </p:grpSpPr>
          <p:sp>
            <p:nvSpPr>
              <p:cNvPr id="218"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219" name="Group 320"/>
              <p:cNvGrpSpPr>
                <a:grpSpLocks/>
              </p:cNvGrpSpPr>
              <p:nvPr/>
            </p:nvGrpSpPr>
            <p:grpSpPr bwMode="auto">
              <a:xfrm>
                <a:off x="7619973" y="1676400"/>
                <a:ext cx="685797" cy="685800"/>
                <a:chOff x="7620000" y="2819400"/>
                <a:chExt cx="738188" cy="685800"/>
              </a:xfrm>
            </p:grpSpPr>
            <p:sp>
              <p:nvSpPr>
                <p:cNvPr id="220"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1"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2"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3"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4"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5"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6"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7"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8"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29"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30"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31"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32"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33"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34"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164" name="Group 395"/>
            <p:cNvGrpSpPr>
              <a:grpSpLocks/>
            </p:cNvGrpSpPr>
            <p:nvPr/>
          </p:nvGrpSpPr>
          <p:grpSpPr bwMode="auto">
            <a:xfrm>
              <a:off x="1523975" y="1600200"/>
              <a:ext cx="762025" cy="762000"/>
              <a:chOff x="7619975" y="1600200"/>
              <a:chExt cx="762025" cy="762000"/>
            </a:xfrm>
          </p:grpSpPr>
          <p:sp>
            <p:nvSpPr>
              <p:cNvPr id="201"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202" name="Group 320"/>
              <p:cNvGrpSpPr>
                <a:grpSpLocks/>
              </p:cNvGrpSpPr>
              <p:nvPr/>
            </p:nvGrpSpPr>
            <p:grpSpPr bwMode="auto">
              <a:xfrm>
                <a:off x="7619975" y="1676400"/>
                <a:ext cx="685797" cy="685800"/>
                <a:chOff x="7620000" y="2819400"/>
                <a:chExt cx="738188" cy="685800"/>
              </a:xfrm>
            </p:grpSpPr>
            <p:sp>
              <p:nvSpPr>
                <p:cNvPr id="203"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4"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5"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6"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7"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8"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9"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0"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1"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2"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3"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4"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5"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6"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17"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165" name="Group 413"/>
            <p:cNvGrpSpPr>
              <a:grpSpLocks/>
            </p:cNvGrpSpPr>
            <p:nvPr/>
          </p:nvGrpSpPr>
          <p:grpSpPr bwMode="auto">
            <a:xfrm>
              <a:off x="1523975" y="2438400"/>
              <a:ext cx="762025" cy="762000"/>
              <a:chOff x="7619975" y="1600200"/>
              <a:chExt cx="762025" cy="762000"/>
            </a:xfrm>
          </p:grpSpPr>
          <p:sp>
            <p:nvSpPr>
              <p:cNvPr id="184"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85" name="Group 320"/>
              <p:cNvGrpSpPr>
                <a:grpSpLocks/>
              </p:cNvGrpSpPr>
              <p:nvPr/>
            </p:nvGrpSpPr>
            <p:grpSpPr bwMode="auto">
              <a:xfrm>
                <a:off x="7619975" y="1676400"/>
                <a:ext cx="685797" cy="685800"/>
                <a:chOff x="7620000" y="2819400"/>
                <a:chExt cx="738188" cy="685800"/>
              </a:xfrm>
            </p:grpSpPr>
            <p:sp>
              <p:nvSpPr>
                <p:cNvPr id="186"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7"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8"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9"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0"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1"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2"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3"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4"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5"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6"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7"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8"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99"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00"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166" name="Group 431"/>
            <p:cNvGrpSpPr>
              <a:grpSpLocks/>
            </p:cNvGrpSpPr>
            <p:nvPr/>
          </p:nvGrpSpPr>
          <p:grpSpPr bwMode="auto">
            <a:xfrm>
              <a:off x="1523975" y="3276600"/>
              <a:ext cx="762025" cy="762000"/>
              <a:chOff x="7619975" y="1600200"/>
              <a:chExt cx="762025" cy="762000"/>
            </a:xfrm>
          </p:grpSpPr>
          <p:sp>
            <p:nvSpPr>
              <p:cNvPr id="167"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168" name="Group 320"/>
              <p:cNvGrpSpPr>
                <a:grpSpLocks/>
              </p:cNvGrpSpPr>
              <p:nvPr/>
            </p:nvGrpSpPr>
            <p:grpSpPr bwMode="auto">
              <a:xfrm>
                <a:off x="7619975" y="1676400"/>
                <a:ext cx="685797" cy="685800"/>
                <a:chOff x="7620000" y="2819400"/>
                <a:chExt cx="738188" cy="685800"/>
              </a:xfrm>
            </p:grpSpPr>
            <p:sp>
              <p:nvSpPr>
                <p:cNvPr id="169"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0"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1"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2"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3"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4"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5"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6"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7"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8"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79"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0"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1"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2"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183"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grpSp>
        <p:nvGrpSpPr>
          <p:cNvPr id="235" name="Group 524"/>
          <p:cNvGrpSpPr>
            <a:grpSpLocks/>
          </p:cNvGrpSpPr>
          <p:nvPr/>
        </p:nvGrpSpPr>
        <p:grpSpPr bwMode="auto">
          <a:xfrm rot="10800000">
            <a:off x="5128392" y="1895115"/>
            <a:ext cx="762000" cy="3276600"/>
            <a:chOff x="1523973" y="762000"/>
            <a:chExt cx="762027" cy="3276600"/>
          </a:xfrm>
        </p:grpSpPr>
        <p:grpSp>
          <p:nvGrpSpPr>
            <p:cNvPr id="236" name="Group 377"/>
            <p:cNvGrpSpPr>
              <a:grpSpLocks/>
            </p:cNvGrpSpPr>
            <p:nvPr/>
          </p:nvGrpSpPr>
          <p:grpSpPr bwMode="auto">
            <a:xfrm>
              <a:off x="1523973" y="762000"/>
              <a:ext cx="762027" cy="762000"/>
              <a:chOff x="7619973" y="1600200"/>
              <a:chExt cx="762027" cy="762000"/>
            </a:xfrm>
          </p:grpSpPr>
          <p:sp>
            <p:nvSpPr>
              <p:cNvPr id="291"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292" name="Group 320"/>
              <p:cNvGrpSpPr>
                <a:grpSpLocks/>
              </p:cNvGrpSpPr>
              <p:nvPr/>
            </p:nvGrpSpPr>
            <p:grpSpPr bwMode="auto">
              <a:xfrm>
                <a:off x="7619973" y="1676400"/>
                <a:ext cx="685797" cy="685800"/>
                <a:chOff x="7620000" y="2819400"/>
                <a:chExt cx="738188" cy="685800"/>
              </a:xfrm>
            </p:grpSpPr>
            <p:sp>
              <p:nvSpPr>
                <p:cNvPr id="293"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4"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5"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6"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7"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8"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9"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0"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1"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2"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3"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4"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5"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6"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307"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237" name="Group 395"/>
            <p:cNvGrpSpPr>
              <a:grpSpLocks/>
            </p:cNvGrpSpPr>
            <p:nvPr/>
          </p:nvGrpSpPr>
          <p:grpSpPr bwMode="auto">
            <a:xfrm>
              <a:off x="1523975" y="1600200"/>
              <a:ext cx="762025" cy="762000"/>
              <a:chOff x="7619975" y="1600200"/>
              <a:chExt cx="762025" cy="762000"/>
            </a:xfrm>
          </p:grpSpPr>
          <p:sp>
            <p:nvSpPr>
              <p:cNvPr id="274"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275" name="Group 320"/>
              <p:cNvGrpSpPr>
                <a:grpSpLocks/>
              </p:cNvGrpSpPr>
              <p:nvPr/>
            </p:nvGrpSpPr>
            <p:grpSpPr bwMode="auto">
              <a:xfrm>
                <a:off x="7619975" y="1676400"/>
                <a:ext cx="685797" cy="685800"/>
                <a:chOff x="7620000" y="2819400"/>
                <a:chExt cx="738188" cy="685800"/>
              </a:xfrm>
            </p:grpSpPr>
            <p:sp>
              <p:nvSpPr>
                <p:cNvPr id="276"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7"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8"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9"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0"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1"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2"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3"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4"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5"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6"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7"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8"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89"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90"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238" name="Group 413"/>
            <p:cNvGrpSpPr>
              <a:grpSpLocks/>
            </p:cNvGrpSpPr>
            <p:nvPr/>
          </p:nvGrpSpPr>
          <p:grpSpPr bwMode="auto">
            <a:xfrm>
              <a:off x="1523975" y="2438400"/>
              <a:ext cx="762025" cy="762000"/>
              <a:chOff x="7619975" y="1600200"/>
              <a:chExt cx="762025" cy="762000"/>
            </a:xfrm>
          </p:grpSpPr>
          <p:sp>
            <p:nvSpPr>
              <p:cNvPr id="257"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258" name="Group 320"/>
              <p:cNvGrpSpPr>
                <a:grpSpLocks/>
              </p:cNvGrpSpPr>
              <p:nvPr/>
            </p:nvGrpSpPr>
            <p:grpSpPr bwMode="auto">
              <a:xfrm>
                <a:off x="7619975" y="1676400"/>
                <a:ext cx="685797" cy="685800"/>
                <a:chOff x="7620000" y="2819400"/>
                <a:chExt cx="738188" cy="685800"/>
              </a:xfrm>
            </p:grpSpPr>
            <p:sp>
              <p:nvSpPr>
                <p:cNvPr id="259"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0"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1"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2"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3"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4"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5"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6"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7"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8"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69"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0"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1"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2"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73"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nvGrpSpPr>
            <p:cNvPr id="239" name="Group 431"/>
            <p:cNvGrpSpPr>
              <a:grpSpLocks/>
            </p:cNvGrpSpPr>
            <p:nvPr/>
          </p:nvGrpSpPr>
          <p:grpSpPr bwMode="auto">
            <a:xfrm>
              <a:off x="1523975" y="3276600"/>
              <a:ext cx="762025" cy="762000"/>
              <a:chOff x="7619975" y="1600200"/>
              <a:chExt cx="762025" cy="762000"/>
            </a:xfrm>
          </p:grpSpPr>
          <p:sp>
            <p:nvSpPr>
              <p:cNvPr id="240" name="Rectangle 8"/>
              <p:cNvSpPr>
                <a:spLocks noChangeArrowheads="1"/>
              </p:cNvSpPr>
              <p:nvPr/>
            </p:nvSpPr>
            <p:spPr bwMode="auto">
              <a:xfrm>
                <a:off x="7620000" y="1600200"/>
                <a:ext cx="762000" cy="762000"/>
              </a:xfrm>
              <a:prstGeom prst="rect">
                <a:avLst/>
              </a:prstGeom>
              <a:solidFill>
                <a:schemeClr val="accent1"/>
              </a:solidFill>
              <a:ln w="9525">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600">
                  <a:solidFill>
                    <a:srgbClr val="004386"/>
                  </a:solidFill>
                  <a:latin typeface="Tahoma"/>
                  <a:cs typeface="Tahoma"/>
                </a:endParaRPr>
              </a:p>
            </p:txBody>
          </p:sp>
          <p:grpSp>
            <p:nvGrpSpPr>
              <p:cNvPr id="241" name="Group 320"/>
              <p:cNvGrpSpPr>
                <a:grpSpLocks/>
              </p:cNvGrpSpPr>
              <p:nvPr/>
            </p:nvGrpSpPr>
            <p:grpSpPr bwMode="auto">
              <a:xfrm>
                <a:off x="7619975" y="1676400"/>
                <a:ext cx="685797" cy="685800"/>
                <a:chOff x="7620000" y="2819400"/>
                <a:chExt cx="738188" cy="685800"/>
              </a:xfrm>
            </p:grpSpPr>
            <p:sp>
              <p:nvSpPr>
                <p:cNvPr id="242" name="Freeform 101"/>
                <p:cNvSpPr>
                  <a:spLocks/>
                </p:cNvSpPr>
                <p:nvPr/>
              </p:nvSpPr>
              <p:spPr bwMode="auto">
                <a:xfrm>
                  <a:off x="77724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3" name="Freeform 102"/>
                <p:cNvSpPr>
                  <a:spLocks/>
                </p:cNvSpPr>
                <p:nvPr/>
              </p:nvSpPr>
              <p:spPr bwMode="auto">
                <a:xfrm>
                  <a:off x="7919178"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4" name="Freeform 104"/>
                <p:cNvSpPr>
                  <a:spLocks/>
                </p:cNvSpPr>
                <p:nvPr/>
              </p:nvSpPr>
              <p:spPr bwMode="auto">
                <a:xfrm>
                  <a:off x="8038277"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5" name="Freeform 105"/>
                <p:cNvSpPr>
                  <a:spLocks/>
                </p:cNvSpPr>
                <p:nvPr/>
              </p:nvSpPr>
              <p:spPr bwMode="auto">
                <a:xfrm>
                  <a:off x="8157044" y="2819400"/>
                  <a:ext cx="74767"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6" name="Freeform 109"/>
                <p:cNvSpPr>
                  <a:spLocks/>
                </p:cNvSpPr>
                <p:nvPr/>
              </p:nvSpPr>
              <p:spPr bwMode="auto">
                <a:xfrm>
                  <a:off x="8268533" y="292873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7" name="Freeform 110"/>
                <p:cNvSpPr>
                  <a:spLocks/>
                </p:cNvSpPr>
                <p:nvPr/>
              </p:nvSpPr>
              <p:spPr bwMode="auto">
                <a:xfrm>
                  <a:off x="8268533" y="3045350"/>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8" name="Freeform 111"/>
                <p:cNvSpPr>
                  <a:spLocks/>
                </p:cNvSpPr>
                <p:nvPr/>
              </p:nvSpPr>
              <p:spPr bwMode="auto">
                <a:xfrm>
                  <a:off x="8268533" y="316196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49" name="Freeform 112"/>
                <p:cNvSpPr>
                  <a:spLocks/>
                </p:cNvSpPr>
                <p:nvPr/>
              </p:nvSpPr>
              <p:spPr bwMode="auto">
                <a:xfrm>
                  <a:off x="8268533" y="3278919"/>
                  <a:ext cx="89655" cy="73218"/>
                </a:xfrm>
                <a:custGeom>
                  <a:avLst/>
                  <a:gdLst>
                    <a:gd name="T0" fmla="*/ 0 w 289"/>
                    <a:gd name="T1" fmla="*/ 2147483647 h 241"/>
                    <a:gd name="T2" fmla="*/ 0 w 289"/>
                    <a:gd name="T3" fmla="*/ 2147483647 h 241"/>
                    <a:gd name="T4" fmla="*/ 2147483647 w 289"/>
                    <a:gd name="T5" fmla="*/ 2147483647 h 241"/>
                    <a:gd name="T6" fmla="*/ 2147483647 w 289"/>
                    <a:gd name="T7" fmla="*/ 0 h 241"/>
                    <a:gd name="T8" fmla="*/ 0 w 289"/>
                    <a:gd name="T9" fmla="*/ 0 h 241"/>
                    <a:gd name="T10" fmla="*/ 0 w 289"/>
                    <a:gd name="T11" fmla="*/ 2147483647 h 241"/>
                    <a:gd name="T12" fmla="*/ 0 60000 65536"/>
                    <a:gd name="T13" fmla="*/ 0 60000 65536"/>
                    <a:gd name="T14" fmla="*/ 0 60000 65536"/>
                    <a:gd name="T15" fmla="*/ 0 60000 65536"/>
                    <a:gd name="T16" fmla="*/ 0 60000 65536"/>
                    <a:gd name="T17" fmla="*/ 0 60000 65536"/>
                    <a:gd name="T18" fmla="*/ 0 w 289"/>
                    <a:gd name="T19" fmla="*/ 0 h 241"/>
                    <a:gd name="T20" fmla="*/ 289 w 289"/>
                    <a:gd name="T21" fmla="*/ 241 h 241"/>
                  </a:gdLst>
                  <a:ahLst/>
                  <a:cxnLst>
                    <a:cxn ang="T12">
                      <a:pos x="T0" y="T1"/>
                    </a:cxn>
                    <a:cxn ang="T13">
                      <a:pos x="T2" y="T3"/>
                    </a:cxn>
                    <a:cxn ang="T14">
                      <a:pos x="T4" y="T5"/>
                    </a:cxn>
                    <a:cxn ang="T15">
                      <a:pos x="T6" y="T7"/>
                    </a:cxn>
                    <a:cxn ang="T16">
                      <a:pos x="T8" y="T9"/>
                    </a:cxn>
                    <a:cxn ang="T17">
                      <a:pos x="T10" y="T11"/>
                    </a:cxn>
                  </a:cxnLst>
                  <a:rect l="T18" t="T19" r="T20" b="T21"/>
                  <a:pathLst>
                    <a:path w="289" h="241">
                      <a:moveTo>
                        <a:pt x="0" y="192"/>
                      </a:moveTo>
                      <a:lnTo>
                        <a:pt x="0" y="240"/>
                      </a:lnTo>
                      <a:lnTo>
                        <a:pt x="288" y="240"/>
                      </a:lnTo>
                      <a:lnTo>
                        <a:pt x="288" y="0"/>
                      </a:lnTo>
                      <a:lnTo>
                        <a:pt x="0" y="0"/>
                      </a:lnTo>
                      <a:lnTo>
                        <a:pt x="0" y="4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0" name="Freeform 113"/>
                <p:cNvSpPr>
                  <a:spLocks/>
                </p:cNvSpPr>
                <p:nvPr/>
              </p:nvSpPr>
              <p:spPr bwMode="auto">
                <a:xfrm>
                  <a:off x="7785524"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1" name="Freeform 114"/>
                <p:cNvSpPr>
                  <a:spLocks/>
                </p:cNvSpPr>
                <p:nvPr/>
              </p:nvSpPr>
              <p:spPr bwMode="auto">
                <a:xfrm>
                  <a:off x="7919178"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2" name="Freeform 115"/>
                <p:cNvSpPr>
                  <a:spLocks/>
                </p:cNvSpPr>
                <p:nvPr/>
              </p:nvSpPr>
              <p:spPr bwMode="auto">
                <a:xfrm>
                  <a:off x="8038277" y="3373672"/>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3" name="Freeform 116"/>
                <p:cNvSpPr>
                  <a:spLocks/>
                </p:cNvSpPr>
                <p:nvPr/>
              </p:nvSpPr>
              <p:spPr bwMode="auto">
                <a:xfrm>
                  <a:off x="8157044" y="3373672"/>
                  <a:ext cx="74767"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4" name="Freeform 117"/>
                <p:cNvSpPr>
                  <a:spLocks/>
                </p:cNvSpPr>
                <p:nvPr/>
              </p:nvSpPr>
              <p:spPr bwMode="auto">
                <a:xfrm>
                  <a:off x="7993615" y="3475714"/>
                  <a:ext cx="44993" cy="29486"/>
                </a:xfrm>
                <a:custGeom>
                  <a:avLst/>
                  <a:gdLst>
                    <a:gd name="T0" fmla="*/ 0 w 145"/>
                    <a:gd name="T1" fmla="*/ 0 h 97"/>
                    <a:gd name="T2" fmla="*/ 0 w 145"/>
                    <a:gd name="T3" fmla="*/ 2147483647 h 97"/>
                    <a:gd name="T4" fmla="*/ 2147483647 w 145"/>
                    <a:gd name="T5" fmla="*/ 2147483647 h 97"/>
                    <a:gd name="T6" fmla="*/ 2147483647 w 145"/>
                    <a:gd name="T7" fmla="*/ 0 h 97"/>
                    <a:gd name="T8" fmla="*/ 0 60000 65536"/>
                    <a:gd name="T9" fmla="*/ 0 60000 65536"/>
                    <a:gd name="T10" fmla="*/ 0 60000 65536"/>
                    <a:gd name="T11" fmla="*/ 0 60000 65536"/>
                    <a:gd name="T12" fmla="*/ 0 w 145"/>
                    <a:gd name="T13" fmla="*/ 0 h 97"/>
                    <a:gd name="T14" fmla="*/ 145 w 145"/>
                    <a:gd name="T15" fmla="*/ 97 h 97"/>
                  </a:gdLst>
                  <a:ahLst/>
                  <a:cxnLst>
                    <a:cxn ang="T8">
                      <a:pos x="T0" y="T1"/>
                    </a:cxn>
                    <a:cxn ang="T9">
                      <a:pos x="T2" y="T3"/>
                    </a:cxn>
                    <a:cxn ang="T10">
                      <a:pos x="T4" y="T5"/>
                    </a:cxn>
                    <a:cxn ang="T11">
                      <a:pos x="T6" y="T7"/>
                    </a:cxn>
                  </a:cxnLst>
                  <a:rect l="T12" t="T13" r="T14" b="T15"/>
                  <a:pathLst>
                    <a:path w="145" h="97">
                      <a:moveTo>
                        <a:pt x="0" y="0"/>
                      </a:moveTo>
                      <a:lnTo>
                        <a:pt x="0" y="96"/>
                      </a:lnTo>
                      <a:lnTo>
                        <a:pt x="144" y="96"/>
                      </a:lnTo>
                      <a:lnTo>
                        <a:pt x="144" y="0"/>
                      </a:lnTo>
                    </a:path>
                  </a:pathLst>
                </a:custGeom>
                <a:noFill/>
                <a:ln w="127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5" name="Freeform 101"/>
                <p:cNvSpPr>
                  <a:spLocks/>
                </p:cNvSpPr>
                <p:nvPr/>
              </p:nvSpPr>
              <p:spPr bwMode="auto">
                <a:xfrm>
                  <a:off x="7620000" y="2819400"/>
                  <a:ext cx="74436" cy="87796"/>
                </a:xfrm>
                <a:custGeom>
                  <a:avLst/>
                  <a:gdLst>
                    <a:gd name="T0" fmla="*/ 2147483647 w 241"/>
                    <a:gd name="T1" fmla="*/ 2147483647 h 289"/>
                    <a:gd name="T2" fmla="*/ 0 w 241"/>
                    <a:gd name="T3" fmla="*/ 2147483647 h 289"/>
                    <a:gd name="T4" fmla="*/ 0 w 241"/>
                    <a:gd name="T5" fmla="*/ 0 h 289"/>
                    <a:gd name="T6" fmla="*/ 2147483647 w 241"/>
                    <a:gd name="T7" fmla="*/ 0 h 289"/>
                    <a:gd name="T8" fmla="*/ 2147483647 w 241"/>
                    <a:gd name="T9" fmla="*/ 2147483647 h 289"/>
                    <a:gd name="T10" fmla="*/ 2147483647 w 241"/>
                    <a:gd name="T11" fmla="*/ 2147483647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288"/>
                      </a:moveTo>
                      <a:lnTo>
                        <a:pt x="0" y="288"/>
                      </a:lnTo>
                      <a:lnTo>
                        <a:pt x="0" y="0"/>
                      </a:lnTo>
                      <a:lnTo>
                        <a:pt x="240" y="0"/>
                      </a:lnTo>
                      <a:lnTo>
                        <a:pt x="240" y="288"/>
                      </a:lnTo>
                      <a:lnTo>
                        <a:pt x="192" y="288"/>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sp>
              <p:nvSpPr>
                <p:cNvPr id="256" name="Freeform 113"/>
                <p:cNvSpPr>
                  <a:spLocks/>
                </p:cNvSpPr>
                <p:nvPr/>
              </p:nvSpPr>
              <p:spPr bwMode="auto">
                <a:xfrm>
                  <a:off x="7620000" y="3352800"/>
                  <a:ext cx="74436" cy="87796"/>
                </a:xfrm>
                <a:custGeom>
                  <a:avLst/>
                  <a:gdLst>
                    <a:gd name="T0" fmla="*/ 2147483647 w 241"/>
                    <a:gd name="T1" fmla="*/ 0 h 289"/>
                    <a:gd name="T2" fmla="*/ 0 w 241"/>
                    <a:gd name="T3" fmla="*/ 0 h 289"/>
                    <a:gd name="T4" fmla="*/ 0 w 241"/>
                    <a:gd name="T5" fmla="*/ 2147483647 h 289"/>
                    <a:gd name="T6" fmla="*/ 2147483647 w 241"/>
                    <a:gd name="T7" fmla="*/ 2147483647 h 289"/>
                    <a:gd name="T8" fmla="*/ 2147483647 w 241"/>
                    <a:gd name="T9" fmla="*/ 0 h 289"/>
                    <a:gd name="T10" fmla="*/ 2147483647 w 241"/>
                    <a:gd name="T11" fmla="*/ 0 h 289"/>
                    <a:gd name="T12" fmla="*/ 0 60000 65536"/>
                    <a:gd name="T13" fmla="*/ 0 60000 65536"/>
                    <a:gd name="T14" fmla="*/ 0 60000 65536"/>
                    <a:gd name="T15" fmla="*/ 0 60000 65536"/>
                    <a:gd name="T16" fmla="*/ 0 60000 65536"/>
                    <a:gd name="T17" fmla="*/ 0 60000 65536"/>
                    <a:gd name="T18" fmla="*/ 0 w 241"/>
                    <a:gd name="T19" fmla="*/ 0 h 289"/>
                    <a:gd name="T20" fmla="*/ 241 w 241"/>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41" h="289">
                      <a:moveTo>
                        <a:pt x="48" y="0"/>
                      </a:moveTo>
                      <a:lnTo>
                        <a:pt x="0" y="0"/>
                      </a:lnTo>
                      <a:lnTo>
                        <a:pt x="0" y="288"/>
                      </a:lnTo>
                      <a:lnTo>
                        <a:pt x="240" y="288"/>
                      </a:lnTo>
                      <a:lnTo>
                        <a:pt x="240" y="0"/>
                      </a:lnTo>
                      <a:lnTo>
                        <a:pt x="192" y="0"/>
                      </a:lnTo>
                    </a:path>
                  </a:pathLst>
                </a:custGeom>
                <a:noFill/>
                <a:ln w="25400" cap="rnd" cmpd="sng">
                  <a:solidFill>
                    <a:schemeClr val="bg1"/>
                  </a:solidFill>
                  <a:prstDash val="solid"/>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solidFill>
                      <a:srgbClr val="004386"/>
                    </a:solidFill>
                    <a:latin typeface="Tahoma"/>
                    <a:cs typeface="Tahoma"/>
                  </a:endParaRPr>
                </a:p>
              </p:txBody>
            </p:sp>
          </p:grpSp>
        </p:grpSp>
      </p:grpSp>
      <p:cxnSp>
        <p:nvCxnSpPr>
          <p:cNvPr id="308" name="Straight Arrow Connector 307"/>
          <p:cNvCxnSpPr/>
          <p:nvPr/>
        </p:nvCxnSpPr>
        <p:spPr>
          <a:xfrm flipH="1">
            <a:off x="4994987" y="1483683"/>
            <a:ext cx="339289" cy="304800"/>
          </a:xfrm>
          <a:prstGeom prst="straightConnector1">
            <a:avLst/>
          </a:prstGeom>
          <a:ln>
            <a:solidFill>
              <a:schemeClr val="tx2"/>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13" name="Straight Arrow Connector 312"/>
          <p:cNvCxnSpPr/>
          <p:nvPr/>
        </p:nvCxnSpPr>
        <p:spPr>
          <a:xfrm flipV="1">
            <a:off x="6535415" y="1915491"/>
            <a:ext cx="0" cy="3256225"/>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15" name="Straight Arrow Connector 314"/>
          <p:cNvCxnSpPr/>
          <p:nvPr/>
        </p:nvCxnSpPr>
        <p:spPr>
          <a:xfrm rot="16200000" flipV="1">
            <a:off x="3965789" y="3403515"/>
            <a:ext cx="0" cy="3944892"/>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317" name="Freeform 19"/>
          <p:cNvSpPr>
            <a:spLocks/>
          </p:cNvSpPr>
          <p:nvPr/>
        </p:nvSpPr>
        <p:spPr bwMode="auto">
          <a:xfrm>
            <a:off x="5958818" y="3373347"/>
            <a:ext cx="160174" cy="304800"/>
          </a:xfrm>
          <a:custGeom>
            <a:avLst/>
            <a:gdLst>
              <a:gd name="T0" fmla="*/ 0 w 288"/>
              <a:gd name="T1" fmla="*/ 2147483647 h 192"/>
              <a:gd name="T2" fmla="*/ 2147483647 w 288"/>
              <a:gd name="T3" fmla="*/ 0 h 192"/>
              <a:gd name="T4" fmla="*/ 2147483647 w 288"/>
              <a:gd name="T5" fmla="*/ 2147483647 h 192"/>
              <a:gd name="T6" fmla="*/ 0 w 288"/>
              <a:gd name="T7" fmla="*/ 2147483647 h 192"/>
              <a:gd name="T8" fmla="*/ 0 60000 65536"/>
              <a:gd name="T9" fmla="*/ 0 60000 65536"/>
              <a:gd name="T10" fmla="*/ 0 60000 65536"/>
              <a:gd name="T11" fmla="*/ 0 60000 65536"/>
              <a:gd name="T12" fmla="*/ 0 w 288"/>
              <a:gd name="T13" fmla="*/ 0 h 192"/>
              <a:gd name="T14" fmla="*/ 288 w 288"/>
              <a:gd name="T15" fmla="*/ 192 h 192"/>
            </a:gdLst>
            <a:ahLst/>
            <a:cxnLst>
              <a:cxn ang="T8">
                <a:pos x="T0" y="T1"/>
              </a:cxn>
              <a:cxn ang="T9">
                <a:pos x="T2" y="T3"/>
              </a:cxn>
              <a:cxn ang="T10">
                <a:pos x="T4" y="T5"/>
              </a:cxn>
              <a:cxn ang="T11">
                <a:pos x="T6" y="T7"/>
              </a:cxn>
            </a:cxnLst>
            <a:rect l="T12" t="T13" r="T14" b="T15"/>
            <a:pathLst>
              <a:path w="288" h="192">
                <a:moveTo>
                  <a:pt x="0" y="48"/>
                </a:moveTo>
                <a:lnTo>
                  <a:pt x="288" y="0"/>
                </a:lnTo>
                <a:lnTo>
                  <a:pt x="288" y="192"/>
                </a:lnTo>
                <a:lnTo>
                  <a:pt x="0" y="144"/>
                </a:lnTo>
              </a:path>
            </a:pathLst>
          </a:custGeom>
          <a:noFill/>
          <a:ln w="9525">
            <a:solidFill>
              <a:schemeClr val="tx2"/>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p>
        </p:txBody>
      </p:sp>
    </p:spTree>
    <p:extLst>
      <p:ext uri="{BB962C8B-B14F-4D97-AF65-F5344CB8AC3E}">
        <p14:creationId xmlns:p14="http://schemas.microsoft.com/office/powerpoint/2010/main" val="40400496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dirty="0">
                <a:solidFill>
                  <a:srgbClr val="1F497D"/>
                </a:solidFill>
                <a:ea typeface="ＭＳ 明朝"/>
              </a:rPr>
              <a:t>S</a:t>
            </a:r>
            <a:r>
              <a:rPr lang="en-GB" b="1" i="0" u="none" strike="noStrike" baseline="0" dirty="0" smtClean="0">
                <a:solidFill>
                  <a:srgbClr val="1F497D"/>
                </a:solidFill>
                <a:latin typeface="Tahoma"/>
                <a:ea typeface="ＭＳ 明朝"/>
              </a:rPr>
              <a:t>ector = 4 blocks</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
        <p:nvSpPr>
          <p:cNvPr id="8" name="Text Box 5"/>
          <p:cNvSpPr txBox="1">
            <a:spLocks noChangeArrowheads="1"/>
          </p:cNvSpPr>
          <p:nvPr/>
        </p:nvSpPr>
        <p:spPr bwMode="auto">
          <a:xfrm rot="16200000">
            <a:off x="1174368" y="3357968"/>
            <a:ext cx="75713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smtClean="0">
                <a:solidFill>
                  <a:srgbClr val="004386"/>
                </a:solidFill>
                <a:latin typeface="Tahoma"/>
                <a:cs typeface="Tahoma"/>
              </a:rPr>
              <a:t>375 m </a:t>
            </a:r>
          </a:p>
        </p:txBody>
      </p:sp>
      <p:sp>
        <p:nvSpPr>
          <p:cNvPr id="19" name="Rectangle 8"/>
          <p:cNvSpPr>
            <a:spLocks noChangeArrowheads="1"/>
          </p:cNvSpPr>
          <p:nvPr/>
        </p:nvSpPr>
        <p:spPr bwMode="auto">
          <a:xfrm>
            <a:off x="1988754" y="1698445"/>
            <a:ext cx="2444151" cy="1828800"/>
          </a:xfrm>
          <a:prstGeom prst="rect">
            <a:avLst/>
          </a:prstGeom>
          <a:solidFill>
            <a:schemeClr val="accent1"/>
          </a:solidFill>
          <a:ln w="9525">
            <a:no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ahoma"/>
              <a:cs typeface="Tahoma"/>
            </a:endParaRPr>
          </a:p>
        </p:txBody>
      </p:sp>
      <p:sp>
        <p:nvSpPr>
          <p:cNvPr id="20" name="Rectangle 9"/>
          <p:cNvSpPr>
            <a:spLocks noChangeArrowheads="1"/>
          </p:cNvSpPr>
          <p:nvPr/>
        </p:nvSpPr>
        <p:spPr bwMode="auto">
          <a:xfrm>
            <a:off x="4726203" y="1698445"/>
            <a:ext cx="2444151" cy="1828800"/>
          </a:xfrm>
          <a:prstGeom prst="rect">
            <a:avLst/>
          </a:prstGeom>
          <a:solidFill>
            <a:schemeClr val="accent1"/>
          </a:solidFill>
          <a:ln w="9525">
            <a:no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ahoma"/>
              <a:cs typeface="Tahoma"/>
            </a:endParaRPr>
          </a:p>
        </p:txBody>
      </p:sp>
      <p:sp>
        <p:nvSpPr>
          <p:cNvPr id="21" name="Rectangle 10"/>
          <p:cNvSpPr>
            <a:spLocks noChangeArrowheads="1"/>
          </p:cNvSpPr>
          <p:nvPr/>
        </p:nvSpPr>
        <p:spPr bwMode="auto">
          <a:xfrm>
            <a:off x="1988754" y="3679645"/>
            <a:ext cx="2444151" cy="1828800"/>
          </a:xfrm>
          <a:prstGeom prst="rect">
            <a:avLst/>
          </a:prstGeom>
          <a:solidFill>
            <a:schemeClr val="accent1"/>
          </a:solidFill>
          <a:ln w="9525">
            <a:no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ahoma"/>
              <a:cs typeface="Tahoma"/>
            </a:endParaRPr>
          </a:p>
        </p:txBody>
      </p:sp>
      <p:sp>
        <p:nvSpPr>
          <p:cNvPr id="22" name="Rectangle 11"/>
          <p:cNvSpPr>
            <a:spLocks noChangeArrowheads="1"/>
          </p:cNvSpPr>
          <p:nvPr/>
        </p:nvSpPr>
        <p:spPr bwMode="auto">
          <a:xfrm>
            <a:off x="4726203" y="3679645"/>
            <a:ext cx="2444151" cy="1828800"/>
          </a:xfrm>
          <a:prstGeom prst="rect">
            <a:avLst/>
          </a:prstGeom>
          <a:solidFill>
            <a:schemeClr val="accent1"/>
          </a:solidFill>
          <a:ln w="9525">
            <a:no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ahoma"/>
              <a:cs typeface="Tahoma"/>
            </a:endParaRPr>
          </a:p>
        </p:txBody>
      </p:sp>
      <p:sp>
        <p:nvSpPr>
          <p:cNvPr id="11" name="Line 12"/>
          <p:cNvSpPr>
            <a:spLocks noChangeShapeType="1"/>
          </p:cNvSpPr>
          <p:nvPr/>
        </p:nvSpPr>
        <p:spPr bwMode="auto">
          <a:xfrm>
            <a:off x="2598354" y="1774645"/>
            <a:ext cx="1588" cy="1600200"/>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2" name="Line 13"/>
          <p:cNvSpPr>
            <a:spLocks noChangeShapeType="1"/>
          </p:cNvSpPr>
          <p:nvPr/>
        </p:nvSpPr>
        <p:spPr bwMode="auto">
          <a:xfrm>
            <a:off x="3741354" y="1774645"/>
            <a:ext cx="1588" cy="1600200"/>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3" name="Line 14"/>
          <p:cNvSpPr>
            <a:spLocks noChangeShapeType="1"/>
          </p:cNvSpPr>
          <p:nvPr/>
        </p:nvSpPr>
        <p:spPr bwMode="auto">
          <a:xfrm>
            <a:off x="5417754" y="1850845"/>
            <a:ext cx="1588" cy="1600200"/>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4" name="Line 15"/>
          <p:cNvSpPr>
            <a:spLocks noChangeShapeType="1"/>
          </p:cNvSpPr>
          <p:nvPr/>
        </p:nvSpPr>
        <p:spPr bwMode="auto">
          <a:xfrm>
            <a:off x="6408354" y="1850845"/>
            <a:ext cx="1588" cy="1600200"/>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5" name="Line 16"/>
          <p:cNvSpPr>
            <a:spLocks noChangeShapeType="1"/>
          </p:cNvSpPr>
          <p:nvPr/>
        </p:nvSpPr>
        <p:spPr bwMode="auto">
          <a:xfrm>
            <a:off x="2598354" y="3755845"/>
            <a:ext cx="1588" cy="1600200"/>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6" name="Line 17"/>
          <p:cNvSpPr>
            <a:spLocks noChangeShapeType="1"/>
          </p:cNvSpPr>
          <p:nvPr/>
        </p:nvSpPr>
        <p:spPr bwMode="auto">
          <a:xfrm>
            <a:off x="3741354" y="3755845"/>
            <a:ext cx="1588" cy="1600200"/>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7" name="Line 18"/>
          <p:cNvSpPr>
            <a:spLocks noChangeShapeType="1"/>
          </p:cNvSpPr>
          <p:nvPr/>
        </p:nvSpPr>
        <p:spPr bwMode="auto">
          <a:xfrm>
            <a:off x="5417754" y="3832045"/>
            <a:ext cx="1588" cy="1600200"/>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18" name="Line 19"/>
          <p:cNvSpPr>
            <a:spLocks noChangeShapeType="1"/>
          </p:cNvSpPr>
          <p:nvPr/>
        </p:nvSpPr>
        <p:spPr bwMode="auto">
          <a:xfrm>
            <a:off x="6408354" y="3832045"/>
            <a:ext cx="1588" cy="1600200"/>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23" name="Freeform 20"/>
          <p:cNvSpPr>
            <a:spLocks/>
          </p:cNvSpPr>
          <p:nvPr/>
        </p:nvSpPr>
        <p:spPr bwMode="auto">
          <a:xfrm>
            <a:off x="4427154" y="1344223"/>
            <a:ext cx="304800" cy="304800"/>
          </a:xfrm>
          <a:custGeom>
            <a:avLst/>
            <a:gdLst>
              <a:gd name="T0" fmla="*/ 0 w 192"/>
              <a:gd name="T1" fmla="*/ 304800 h 192"/>
              <a:gd name="T2" fmla="*/ 0 w 192"/>
              <a:gd name="T3" fmla="*/ 0 h 192"/>
              <a:gd name="T4" fmla="*/ 304800 w 192"/>
              <a:gd name="T5" fmla="*/ 0 h 192"/>
              <a:gd name="T6" fmla="*/ 304800 w 192"/>
              <a:gd name="T7" fmla="*/ 304800 h 192"/>
              <a:gd name="T8" fmla="*/ 0 60000 65536"/>
              <a:gd name="T9" fmla="*/ 0 60000 65536"/>
              <a:gd name="T10" fmla="*/ 0 60000 65536"/>
              <a:gd name="T11" fmla="*/ 0 60000 65536"/>
              <a:gd name="T12" fmla="*/ 0 w 192"/>
              <a:gd name="T13" fmla="*/ 0 h 192"/>
              <a:gd name="T14" fmla="*/ 192 w 192"/>
              <a:gd name="T15" fmla="*/ 192 h 192"/>
            </a:gdLst>
            <a:ahLst/>
            <a:cxnLst>
              <a:cxn ang="T8">
                <a:pos x="T0" y="T1"/>
              </a:cxn>
              <a:cxn ang="T9">
                <a:pos x="T2" y="T3"/>
              </a:cxn>
              <a:cxn ang="T10">
                <a:pos x="T4" y="T5"/>
              </a:cxn>
              <a:cxn ang="T11">
                <a:pos x="T6" y="T7"/>
              </a:cxn>
            </a:cxnLst>
            <a:rect l="T12" t="T13" r="T14" b="T15"/>
            <a:pathLst>
              <a:path w="192" h="192">
                <a:moveTo>
                  <a:pt x="0" y="192"/>
                </a:moveTo>
                <a:lnTo>
                  <a:pt x="0" y="0"/>
                </a:lnTo>
                <a:lnTo>
                  <a:pt x="192" y="0"/>
                </a:lnTo>
                <a:lnTo>
                  <a:pt x="192" y="192"/>
                </a:lnTo>
              </a:path>
            </a:pathLst>
          </a:custGeom>
          <a:noFill/>
          <a:ln w="9525">
            <a:solidFill>
              <a:schemeClr val="tx2"/>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fr-FR" sz="1600" smtClean="0">
              <a:solidFill>
                <a:srgbClr val="004386"/>
              </a:solidFill>
              <a:latin typeface="Tahoma"/>
              <a:cs typeface="Tahoma"/>
            </a:endParaRPr>
          </a:p>
        </p:txBody>
      </p:sp>
      <p:sp>
        <p:nvSpPr>
          <p:cNvPr id="24" name="Text Box 21"/>
          <p:cNvSpPr txBox="1">
            <a:spLocks noChangeArrowheads="1"/>
          </p:cNvSpPr>
          <p:nvPr/>
        </p:nvSpPr>
        <p:spPr bwMode="auto">
          <a:xfrm>
            <a:off x="2191349" y="1174946"/>
            <a:ext cx="2106266"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smtClean="0">
                <a:solidFill>
                  <a:srgbClr val="004386"/>
                </a:solidFill>
                <a:latin typeface="Tahoma"/>
                <a:cs typeface="Tahoma"/>
              </a:rPr>
              <a:t>15 m between blocks </a:t>
            </a:r>
          </a:p>
        </p:txBody>
      </p:sp>
      <p:sp>
        <p:nvSpPr>
          <p:cNvPr id="25" name="Oval 22"/>
          <p:cNvSpPr>
            <a:spLocks noChangeArrowheads="1"/>
          </p:cNvSpPr>
          <p:nvPr/>
        </p:nvSpPr>
        <p:spPr bwMode="auto">
          <a:xfrm>
            <a:off x="4503354" y="3451045"/>
            <a:ext cx="381000" cy="381000"/>
          </a:xfrm>
          <a:prstGeom prst="ellipse">
            <a:avLst/>
          </a:prstGeom>
          <a:solidFill>
            <a:schemeClr val="tx2"/>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z="1600" smtClean="0">
              <a:solidFill>
                <a:srgbClr val="004386"/>
              </a:solidFill>
              <a:latin typeface="Tahoma"/>
              <a:cs typeface="Tahoma"/>
            </a:endParaRPr>
          </a:p>
        </p:txBody>
      </p:sp>
      <p:sp>
        <p:nvSpPr>
          <p:cNvPr id="26" name="Text Box 23"/>
          <p:cNvSpPr txBox="1">
            <a:spLocks noChangeArrowheads="1"/>
          </p:cNvSpPr>
          <p:nvPr/>
        </p:nvSpPr>
        <p:spPr bwMode="auto">
          <a:xfrm>
            <a:off x="5189154" y="4136845"/>
            <a:ext cx="1427394"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b="1" dirty="0" smtClean="0">
                <a:solidFill>
                  <a:schemeClr val="bg1"/>
                </a:solidFill>
                <a:latin typeface="Tahoma"/>
                <a:cs typeface="Tahoma"/>
              </a:rPr>
              <a:t>Water Point</a:t>
            </a:r>
          </a:p>
        </p:txBody>
      </p:sp>
      <p:sp>
        <p:nvSpPr>
          <p:cNvPr id="27" name="Line 24"/>
          <p:cNvSpPr>
            <a:spLocks noChangeShapeType="1"/>
          </p:cNvSpPr>
          <p:nvPr/>
        </p:nvSpPr>
        <p:spPr bwMode="auto">
          <a:xfrm flipH="1" flipV="1">
            <a:off x="4655754" y="3603445"/>
            <a:ext cx="609600" cy="609600"/>
          </a:xfrm>
          <a:prstGeom prst="line">
            <a:avLst/>
          </a:prstGeom>
          <a:noFill/>
          <a:ln w="9525">
            <a:solidFill>
              <a:schemeClr val="folHlink"/>
            </a:solidFill>
            <a:round/>
            <a:headEnd/>
            <a:tailEnd type="arrow" w="med" len="med"/>
          </a:ln>
          <a:extLst>
            <a:ext uri="{909E8E84-426E-40dd-AFC4-6F175D3DCCD1}">
              <a14:hiddenFill xmlns="" xmlns:a14="http://schemas.microsoft.com/office/drawing/2010/main">
                <a:noFill/>
              </a14:hiddenFill>
            </a:ext>
          </a:extLst>
        </p:spPr>
        <p:txBody>
          <a:bodyPr wrap="none" anchor="ctr"/>
          <a:lstStyle/>
          <a:p>
            <a:endParaRPr lang="fr-FR" sz="1600" smtClean="0">
              <a:solidFill>
                <a:srgbClr val="004386"/>
              </a:solidFill>
              <a:latin typeface="Tahoma"/>
              <a:cs typeface="Tahoma"/>
            </a:endParaRPr>
          </a:p>
        </p:txBody>
      </p:sp>
      <p:sp>
        <p:nvSpPr>
          <p:cNvPr id="29" name="Text Box 21"/>
          <p:cNvSpPr txBox="1">
            <a:spLocks noChangeArrowheads="1"/>
          </p:cNvSpPr>
          <p:nvPr/>
        </p:nvSpPr>
        <p:spPr bwMode="auto">
          <a:xfrm>
            <a:off x="4218744" y="5641713"/>
            <a:ext cx="75713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1600" dirty="0" smtClean="0">
                <a:solidFill>
                  <a:srgbClr val="004386"/>
                </a:solidFill>
                <a:latin typeface="Tahoma"/>
                <a:cs typeface="Tahoma"/>
              </a:rPr>
              <a:t>455 m</a:t>
            </a:r>
          </a:p>
        </p:txBody>
      </p:sp>
      <p:cxnSp>
        <p:nvCxnSpPr>
          <p:cNvPr id="30" name="Straight Arrow Connector 29"/>
          <p:cNvCxnSpPr/>
          <p:nvPr/>
        </p:nvCxnSpPr>
        <p:spPr>
          <a:xfrm flipH="1">
            <a:off x="1993343" y="5664597"/>
            <a:ext cx="5177011"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V="1">
            <a:off x="1856158" y="1698446"/>
            <a:ext cx="0" cy="3809999"/>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77504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1: No resources for site and shelter</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31737" y="1455425"/>
            <a:ext cx="6300000" cy="4184338"/>
          </a:xfrm>
          <a:prstGeom prst="rect">
            <a:avLst/>
          </a:prstGeom>
        </p:spPr>
      </p:pic>
      <p:sp>
        <p:nvSpPr>
          <p:cNvPr id="4" name="TextBox 3"/>
          <p:cNvSpPr txBox="1"/>
          <p:nvPr/>
        </p:nvSpPr>
        <p:spPr>
          <a:xfrm>
            <a:off x="5088745" y="5685536"/>
            <a:ext cx="2642992" cy="230832"/>
          </a:xfrm>
          <a:prstGeom prst="rect">
            <a:avLst/>
          </a:prstGeom>
          <a:noFill/>
        </p:spPr>
        <p:txBody>
          <a:bodyPr wrap="square" rtlCol="0">
            <a:spAutoFit/>
          </a:bodyPr>
          <a:lstStyle/>
          <a:p>
            <a:pPr algn="r"/>
            <a:r>
              <a:rPr lang="en-GB" sz="900" i="1" dirty="0" err="1">
                <a:solidFill>
                  <a:srgbClr val="000000"/>
                </a:solidFill>
                <a:latin typeface="Tahoma"/>
                <a:cs typeface="Tahoma"/>
              </a:rPr>
              <a:t>Wassem</a:t>
            </a:r>
            <a:r>
              <a:rPr lang="en-GB" sz="900" i="1" dirty="0">
                <a:solidFill>
                  <a:srgbClr val="000000"/>
                </a:solidFill>
                <a:latin typeface="Tahoma"/>
                <a:cs typeface="Tahoma"/>
              </a:rPr>
              <a:t> Al Bakr, Iraqi Red Crescent</a:t>
            </a:r>
          </a:p>
        </p:txBody>
      </p:sp>
    </p:spTree>
    <p:extLst>
      <p:ext uri="{BB962C8B-B14F-4D97-AF65-F5344CB8AC3E}">
        <p14:creationId xmlns:p14="http://schemas.microsoft.com/office/powerpoint/2010/main" val="8770019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dirty="0">
                <a:solidFill>
                  <a:srgbClr val="1F497D"/>
                </a:solidFill>
                <a:ea typeface="ＭＳ 明朝"/>
              </a:rPr>
              <a:t>C</a:t>
            </a:r>
            <a:r>
              <a:rPr lang="en-GB" b="1" i="0" u="none" strike="noStrike" baseline="0" dirty="0" smtClean="0">
                <a:solidFill>
                  <a:srgbClr val="1F497D"/>
                </a:solidFill>
                <a:latin typeface="Tahoma"/>
                <a:ea typeface="ＭＳ 明朝"/>
              </a:rPr>
              <a:t>amp = 4 sectors</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grpSp>
        <p:nvGrpSpPr>
          <p:cNvPr id="7" name="Group 3"/>
          <p:cNvGrpSpPr>
            <a:grpSpLocks/>
          </p:cNvGrpSpPr>
          <p:nvPr/>
        </p:nvGrpSpPr>
        <p:grpSpPr bwMode="auto">
          <a:xfrm>
            <a:off x="1845837" y="1573645"/>
            <a:ext cx="2217103" cy="1773682"/>
            <a:chOff x="1200" y="624"/>
            <a:chExt cx="1680" cy="1344"/>
          </a:xfrm>
        </p:grpSpPr>
        <p:sp>
          <p:nvSpPr>
            <p:cNvPr id="8" name="Rectangle 4"/>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nvGrpSpPr>
            <p:cNvPr id="9" name="Group 5"/>
            <p:cNvGrpSpPr>
              <a:grpSpLocks/>
            </p:cNvGrpSpPr>
            <p:nvPr/>
          </p:nvGrpSpPr>
          <p:grpSpPr bwMode="auto">
            <a:xfrm>
              <a:off x="1248" y="672"/>
              <a:ext cx="1584" cy="1248"/>
              <a:chOff x="1248" y="768"/>
              <a:chExt cx="3264" cy="2400"/>
            </a:xfrm>
          </p:grpSpPr>
          <p:grpSp>
            <p:nvGrpSpPr>
              <p:cNvPr id="10" name="Group 6"/>
              <p:cNvGrpSpPr>
                <a:grpSpLocks/>
              </p:cNvGrpSpPr>
              <p:nvPr/>
            </p:nvGrpSpPr>
            <p:grpSpPr bwMode="auto">
              <a:xfrm>
                <a:off x="1248" y="768"/>
                <a:ext cx="3264" cy="2400"/>
                <a:chOff x="1248" y="768"/>
                <a:chExt cx="2544" cy="2400"/>
              </a:xfrm>
            </p:grpSpPr>
            <p:sp>
              <p:nvSpPr>
                <p:cNvPr id="19" name="Rectangle 7"/>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20" name="Rectangle 8"/>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21" name="Rectangle 9"/>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22" name="Rectangle 10"/>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11" name="Line 11"/>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12" name="Line 12"/>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13" name="Line 13"/>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14" name="Line 14"/>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15" name="Line 15"/>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16" name="Line 16"/>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17" name="Line 17"/>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18" name="Line 18"/>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grpSp>
      </p:grpSp>
      <p:grpSp>
        <p:nvGrpSpPr>
          <p:cNvPr id="23" name="Group 19"/>
          <p:cNvGrpSpPr>
            <a:grpSpLocks/>
          </p:cNvGrpSpPr>
          <p:nvPr/>
        </p:nvGrpSpPr>
        <p:grpSpPr bwMode="auto">
          <a:xfrm>
            <a:off x="5175535" y="1284181"/>
            <a:ext cx="2217103" cy="1773682"/>
            <a:chOff x="1200" y="624"/>
            <a:chExt cx="1680" cy="1344"/>
          </a:xfrm>
        </p:grpSpPr>
        <p:sp>
          <p:nvSpPr>
            <p:cNvPr id="24" name="Rectangle 20"/>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nvGrpSpPr>
            <p:cNvPr id="25" name="Group 21"/>
            <p:cNvGrpSpPr>
              <a:grpSpLocks/>
            </p:cNvGrpSpPr>
            <p:nvPr/>
          </p:nvGrpSpPr>
          <p:grpSpPr bwMode="auto">
            <a:xfrm>
              <a:off x="1248" y="672"/>
              <a:ext cx="1584" cy="1248"/>
              <a:chOff x="1248" y="768"/>
              <a:chExt cx="3264" cy="2400"/>
            </a:xfrm>
          </p:grpSpPr>
          <p:grpSp>
            <p:nvGrpSpPr>
              <p:cNvPr id="26" name="Group 22"/>
              <p:cNvGrpSpPr>
                <a:grpSpLocks/>
              </p:cNvGrpSpPr>
              <p:nvPr/>
            </p:nvGrpSpPr>
            <p:grpSpPr bwMode="auto">
              <a:xfrm>
                <a:off x="1248" y="768"/>
                <a:ext cx="3264" cy="2400"/>
                <a:chOff x="1248" y="768"/>
                <a:chExt cx="2544" cy="2400"/>
              </a:xfrm>
            </p:grpSpPr>
            <p:sp>
              <p:nvSpPr>
                <p:cNvPr id="35" name="Rectangle 23"/>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36" name="Rectangle 24"/>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37" name="Rectangle 25"/>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38" name="Rectangle 26"/>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27" name="Line 27"/>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28" name="Line 28"/>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29" name="Line 29"/>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30" name="Line 30"/>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31" name="Line 31"/>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32" name="Line 32"/>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33" name="Line 33"/>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34" name="Line 34"/>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grpSp>
      </p:grpSp>
      <p:grpSp>
        <p:nvGrpSpPr>
          <p:cNvPr id="39" name="Group 35"/>
          <p:cNvGrpSpPr>
            <a:grpSpLocks/>
          </p:cNvGrpSpPr>
          <p:nvPr/>
        </p:nvGrpSpPr>
        <p:grpSpPr bwMode="auto">
          <a:xfrm>
            <a:off x="1845837" y="3878395"/>
            <a:ext cx="2217103" cy="1773682"/>
            <a:chOff x="1200" y="624"/>
            <a:chExt cx="1680" cy="1344"/>
          </a:xfrm>
        </p:grpSpPr>
        <p:sp>
          <p:nvSpPr>
            <p:cNvPr id="40" name="Rectangle 36"/>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nvGrpSpPr>
            <p:cNvPr id="41" name="Group 37"/>
            <p:cNvGrpSpPr>
              <a:grpSpLocks/>
            </p:cNvGrpSpPr>
            <p:nvPr/>
          </p:nvGrpSpPr>
          <p:grpSpPr bwMode="auto">
            <a:xfrm>
              <a:off x="1248" y="672"/>
              <a:ext cx="1584" cy="1248"/>
              <a:chOff x="1248" y="768"/>
              <a:chExt cx="3264" cy="2400"/>
            </a:xfrm>
          </p:grpSpPr>
          <p:grpSp>
            <p:nvGrpSpPr>
              <p:cNvPr id="42" name="Group 38"/>
              <p:cNvGrpSpPr>
                <a:grpSpLocks/>
              </p:cNvGrpSpPr>
              <p:nvPr/>
            </p:nvGrpSpPr>
            <p:grpSpPr bwMode="auto">
              <a:xfrm>
                <a:off x="1248" y="768"/>
                <a:ext cx="3264" cy="2400"/>
                <a:chOff x="1248" y="768"/>
                <a:chExt cx="2544" cy="2400"/>
              </a:xfrm>
            </p:grpSpPr>
            <p:sp>
              <p:nvSpPr>
                <p:cNvPr id="51" name="Rectangle 39"/>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2" name="Rectangle 40"/>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3" name="Rectangle 41"/>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54" name="Rectangle 42"/>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43" name="Line 43"/>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44" name="Line 44"/>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45" name="Line 45"/>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46" name="Line 46"/>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47" name="Line 47"/>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48" name="Line 48"/>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49" name="Line 49"/>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50" name="Line 50"/>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grpSp>
      </p:grpSp>
      <p:grpSp>
        <p:nvGrpSpPr>
          <p:cNvPr id="55" name="Group 51"/>
          <p:cNvGrpSpPr>
            <a:grpSpLocks/>
          </p:cNvGrpSpPr>
          <p:nvPr/>
        </p:nvGrpSpPr>
        <p:grpSpPr bwMode="auto">
          <a:xfrm rot="5352164">
            <a:off x="5065012" y="3889367"/>
            <a:ext cx="2217102" cy="1773682"/>
            <a:chOff x="1200" y="624"/>
            <a:chExt cx="1680" cy="1344"/>
          </a:xfrm>
        </p:grpSpPr>
        <p:sp>
          <p:nvSpPr>
            <p:cNvPr id="56" name="Rectangle 52"/>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nvGrpSpPr>
            <p:cNvPr id="57" name="Group 53"/>
            <p:cNvGrpSpPr>
              <a:grpSpLocks/>
            </p:cNvGrpSpPr>
            <p:nvPr/>
          </p:nvGrpSpPr>
          <p:grpSpPr bwMode="auto">
            <a:xfrm>
              <a:off x="1248" y="672"/>
              <a:ext cx="1584" cy="1248"/>
              <a:chOff x="1248" y="768"/>
              <a:chExt cx="3264" cy="2400"/>
            </a:xfrm>
          </p:grpSpPr>
          <p:grpSp>
            <p:nvGrpSpPr>
              <p:cNvPr id="58" name="Group 54"/>
              <p:cNvGrpSpPr>
                <a:grpSpLocks/>
              </p:cNvGrpSpPr>
              <p:nvPr/>
            </p:nvGrpSpPr>
            <p:grpSpPr bwMode="auto">
              <a:xfrm>
                <a:off x="1248" y="768"/>
                <a:ext cx="3264" cy="2400"/>
                <a:chOff x="1248" y="768"/>
                <a:chExt cx="2544" cy="2400"/>
              </a:xfrm>
            </p:grpSpPr>
            <p:sp>
              <p:nvSpPr>
                <p:cNvPr id="67" name="Rectangle 55"/>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68" name="Rectangle 56"/>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69" name="Rectangle 57"/>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sp>
              <p:nvSpPr>
                <p:cNvPr id="70" name="Rectangle 58"/>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fr-FR" altLang="fr-FR" smtClean="0">
                    <a:solidFill>
                      <a:srgbClr val="CCECFF"/>
                    </a:solidFill>
                  </a:endParaRPr>
                </a:p>
              </p:txBody>
            </p:sp>
          </p:grpSp>
          <p:sp>
            <p:nvSpPr>
              <p:cNvPr id="59" name="Line 59"/>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60" name="Line 60"/>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61" name="Line 61"/>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62" name="Line 62"/>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63" name="Line 63"/>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64" name="Line 64"/>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65" name="Line 65"/>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sp>
            <p:nvSpPr>
              <p:cNvPr id="66" name="Line 66"/>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fr-FR" smtClean="0">
                  <a:solidFill>
                    <a:srgbClr val="CCECFF"/>
                  </a:solidFill>
                </a:endParaRPr>
              </a:p>
            </p:txBody>
          </p:sp>
        </p:grpSp>
      </p:grpSp>
      <p:sp>
        <p:nvSpPr>
          <p:cNvPr id="71" name="Text Box 67"/>
          <p:cNvSpPr txBox="1">
            <a:spLocks noChangeArrowheads="1"/>
          </p:cNvSpPr>
          <p:nvPr/>
        </p:nvSpPr>
        <p:spPr bwMode="auto">
          <a:xfrm>
            <a:off x="2735552" y="2166712"/>
            <a:ext cx="387993"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3200" b="1" dirty="0" smtClean="0">
                <a:solidFill>
                  <a:srgbClr val="FFFFFF"/>
                </a:solidFill>
                <a:latin typeface="Tahoma"/>
                <a:cs typeface="Tahoma"/>
              </a:rPr>
              <a:t>1</a:t>
            </a:r>
          </a:p>
        </p:txBody>
      </p:sp>
      <p:sp>
        <p:nvSpPr>
          <p:cNvPr id="72" name="Text Box 68"/>
          <p:cNvSpPr txBox="1">
            <a:spLocks noChangeArrowheads="1"/>
          </p:cNvSpPr>
          <p:nvPr/>
        </p:nvSpPr>
        <p:spPr bwMode="auto">
          <a:xfrm>
            <a:off x="6114063" y="1900163"/>
            <a:ext cx="387993"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3200" b="1" dirty="0" smtClean="0">
                <a:solidFill>
                  <a:srgbClr val="FFFFFF"/>
                </a:solidFill>
                <a:latin typeface="Tahoma"/>
                <a:cs typeface="Tahoma"/>
              </a:rPr>
              <a:t>2</a:t>
            </a:r>
          </a:p>
        </p:txBody>
      </p:sp>
      <p:sp>
        <p:nvSpPr>
          <p:cNvPr id="73" name="Text Box 69"/>
          <p:cNvSpPr txBox="1">
            <a:spLocks noChangeArrowheads="1"/>
          </p:cNvSpPr>
          <p:nvPr/>
        </p:nvSpPr>
        <p:spPr bwMode="auto">
          <a:xfrm>
            <a:off x="2748809" y="4505294"/>
            <a:ext cx="387993"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3200" b="1" dirty="0" smtClean="0">
                <a:solidFill>
                  <a:srgbClr val="FFFFFF"/>
                </a:solidFill>
                <a:latin typeface="Tahoma"/>
                <a:cs typeface="Tahoma"/>
              </a:rPr>
              <a:t>3</a:t>
            </a:r>
          </a:p>
        </p:txBody>
      </p:sp>
      <p:sp>
        <p:nvSpPr>
          <p:cNvPr id="74" name="Text Box 70"/>
          <p:cNvSpPr txBox="1">
            <a:spLocks noChangeArrowheads="1"/>
          </p:cNvSpPr>
          <p:nvPr/>
        </p:nvSpPr>
        <p:spPr bwMode="auto">
          <a:xfrm rot="21477997">
            <a:off x="5978547" y="4476951"/>
            <a:ext cx="387993"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altLang="fr-FR" sz="3200" b="1" dirty="0" smtClean="0">
                <a:solidFill>
                  <a:srgbClr val="FFFFFF"/>
                </a:solidFill>
                <a:latin typeface="Tahoma"/>
                <a:cs typeface="Tahoma"/>
              </a:rPr>
              <a:t>4</a:t>
            </a:r>
          </a:p>
        </p:txBody>
      </p:sp>
    </p:spTree>
    <p:extLst>
      <p:ext uri="{BB962C8B-B14F-4D97-AF65-F5344CB8AC3E}">
        <p14:creationId xmlns:p14="http://schemas.microsoft.com/office/powerpoint/2010/main" val="26676530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A typical camp layout</a:t>
            </a:r>
          </a:p>
        </p:txBody>
      </p:sp>
      <p:sp>
        <p:nvSpPr>
          <p:cNvPr id="7" name="Rectangle 2" descr="Green marble"/>
          <p:cNvSpPr>
            <a:spLocks noChangeArrowheads="1"/>
          </p:cNvSpPr>
          <p:nvPr/>
        </p:nvSpPr>
        <p:spPr bwMode="auto">
          <a:xfrm>
            <a:off x="1362675" y="1241146"/>
            <a:ext cx="6501568" cy="5042032"/>
          </a:xfrm>
          <a:prstGeom prst="rect">
            <a:avLst/>
          </a:prstGeom>
          <a:blipFill dpi="0" rotWithShape="0">
            <a:blip r:embed="rId2"/>
            <a:srcRect/>
            <a:tile tx="0" ty="0" sx="100000" sy="100000" flip="none" algn="tl"/>
          </a:blip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GB" altLang="fr-FR" sz="1600" dirty="0" smtClean="0">
                <a:solidFill>
                  <a:schemeClr val="bg1"/>
                </a:solidFill>
                <a:latin typeface="Tahoma"/>
                <a:cs typeface="Tahoma"/>
              </a:rPr>
              <a:t>Sphere</a:t>
            </a:r>
          </a:p>
          <a:p>
            <a:pPr algn="ctr"/>
            <a:r>
              <a:rPr lang="en-GB" altLang="fr-FR" sz="1600" dirty="0" smtClean="0">
                <a:solidFill>
                  <a:schemeClr val="bg1"/>
                </a:solidFill>
                <a:latin typeface="Tahoma"/>
                <a:cs typeface="Tahoma"/>
              </a:rPr>
              <a:t>Camp</a:t>
            </a:r>
          </a:p>
        </p:txBody>
      </p:sp>
      <p:grpSp>
        <p:nvGrpSpPr>
          <p:cNvPr id="8" name="Group 3"/>
          <p:cNvGrpSpPr>
            <a:grpSpLocks/>
          </p:cNvGrpSpPr>
          <p:nvPr/>
        </p:nvGrpSpPr>
        <p:grpSpPr bwMode="auto">
          <a:xfrm rot="5397503">
            <a:off x="1196819" y="1473345"/>
            <a:ext cx="2587359" cy="2122961"/>
            <a:chOff x="1200" y="624"/>
            <a:chExt cx="1680" cy="1344"/>
          </a:xfrm>
        </p:grpSpPr>
        <p:sp>
          <p:nvSpPr>
            <p:cNvPr id="9" name="Rectangle 4"/>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nvGrpSpPr>
            <p:cNvPr id="10" name="Group 5"/>
            <p:cNvGrpSpPr>
              <a:grpSpLocks/>
            </p:cNvGrpSpPr>
            <p:nvPr/>
          </p:nvGrpSpPr>
          <p:grpSpPr bwMode="auto">
            <a:xfrm>
              <a:off x="1248" y="672"/>
              <a:ext cx="1584" cy="1248"/>
              <a:chOff x="1248" y="768"/>
              <a:chExt cx="3264" cy="2400"/>
            </a:xfrm>
          </p:grpSpPr>
          <p:grpSp>
            <p:nvGrpSpPr>
              <p:cNvPr id="11" name="Group 6"/>
              <p:cNvGrpSpPr>
                <a:grpSpLocks/>
              </p:cNvGrpSpPr>
              <p:nvPr/>
            </p:nvGrpSpPr>
            <p:grpSpPr bwMode="auto">
              <a:xfrm>
                <a:off x="1248" y="768"/>
                <a:ext cx="3264" cy="2400"/>
                <a:chOff x="1248" y="768"/>
                <a:chExt cx="2544" cy="2400"/>
              </a:xfrm>
            </p:grpSpPr>
            <p:sp>
              <p:nvSpPr>
                <p:cNvPr id="20" name="Rectangle 7"/>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21" name="Rectangle 8"/>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22" name="Rectangle 9"/>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23" name="Rectangle 10"/>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sp>
            <p:nvSpPr>
              <p:cNvPr id="12" name="Line 11"/>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3" name="Line 12"/>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4" name="Line 13"/>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5" name="Line 14"/>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6" name="Line 15"/>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7" name="Line 16"/>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8" name="Line 17"/>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19" name="Line 18"/>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grpSp>
      </p:grpSp>
      <p:grpSp>
        <p:nvGrpSpPr>
          <p:cNvPr id="24" name="Group 19"/>
          <p:cNvGrpSpPr>
            <a:grpSpLocks/>
          </p:cNvGrpSpPr>
          <p:nvPr/>
        </p:nvGrpSpPr>
        <p:grpSpPr bwMode="auto">
          <a:xfrm rot="5397503">
            <a:off x="1263161" y="3928018"/>
            <a:ext cx="2454674" cy="2122961"/>
            <a:chOff x="1200" y="624"/>
            <a:chExt cx="1680" cy="1344"/>
          </a:xfrm>
        </p:grpSpPr>
        <p:sp>
          <p:nvSpPr>
            <p:cNvPr id="25" name="Rectangle 20"/>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nvGrpSpPr>
            <p:cNvPr id="26" name="Group 21"/>
            <p:cNvGrpSpPr>
              <a:grpSpLocks/>
            </p:cNvGrpSpPr>
            <p:nvPr/>
          </p:nvGrpSpPr>
          <p:grpSpPr bwMode="auto">
            <a:xfrm>
              <a:off x="1248" y="672"/>
              <a:ext cx="1584" cy="1248"/>
              <a:chOff x="1248" y="768"/>
              <a:chExt cx="3264" cy="2400"/>
            </a:xfrm>
          </p:grpSpPr>
          <p:grpSp>
            <p:nvGrpSpPr>
              <p:cNvPr id="27" name="Group 22"/>
              <p:cNvGrpSpPr>
                <a:grpSpLocks/>
              </p:cNvGrpSpPr>
              <p:nvPr/>
            </p:nvGrpSpPr>
            <p:grpSpPr bwMode="auto">
              <a:xfrm>
                <a:off x="1248" y="768"/>
                <a:ext cx="3264" cy="2400"/>
                <a:chOff x="1248" y="768"/>
                <a:chExt cx="2544" cy="2400"/>
              </a:xfrm>
            </p:grpSpPr>
            <p:sp>
              <p:nvSpPr>
                <p:cNvPr id="36" name="Rectangle 23"/>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37" name="Rectangle 24"/>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38" name="Rectangle 25"/>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39" name="Rectangle 26"/>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sp>
            <p:nvSpPr>
              <p:cNvPr id="28" name="Line 27"/>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29" name="Line 28"/>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30" name="Line 29"/>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31" name="Line 30"/>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32" name="Line 31"/>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33" name="Line 32"/>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34" name="Line 33"/>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35" name="Line 34"/>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grpSp>
      </p:grpSp>
      <p:grpSp>
        <p:nvGrpSpPr>
          <p:cNvPr id="40" name="Group 35"/>
          <p:cNvGrpSpPr>
            <a:grpSpLocks/>
          </p:cNvGrpSpPr>
          <p:nvPr/>
        </p:nvGrpSpPr>
        <p:grpSpPr bwMode="auto">
          <a:xfrm rot="5397503">
            <a:off x="5376398" y="1473345"/>
            <a:ext cx="2587359" cy="2122961"/>
            <a:chOff x="1200" y="624"/>
            <a:chExt cx="1680" cy="1344"/>
          </a:xfrm>
        </p:grpSpPr>
        <p:sp>
          <p:nvSpPr>
            <p:cNvPr id="41" name="Rectangle 36"/>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nvGrpSpPr>
            <p:cNvPr id="42" name="Group 37"/>
            <p:cNvGrpSpPr>
              <a:grpSpLocks/>
            </p:cNvGrpSpPr>
            <p:nvPr/>
          </p:nvGrpSpPr>
          <p:grpSpPr bwMode="auto">
            <a:xfrm>
              <a:off x="1248" y="672"/>
              <a:ext cx="1584" cy="1248"/>
              <a:chOff x="1248" y="768"/>
              <a:chExt cx="3264" cy="2400"/>
            </a:xfrm>
          </p:grpSpPr>
          <p:grpSp>
            <p:nvGrpSpPr>
              <p:cNvPr id="43" name="Group 38"/>
              <p:cNvGrpSpPr>
                <a:grpSpLocks/>
              </p:cNvGrpSpPr>
              <p:nvPr/>
            </p:nvGrpSpPr>
            <p:grpSpPr bwMode="auto">
              <a:xfrm>
                <a:off x="1248" y="768"/>
                <a:ext cx="3264" cy="2400"/>
                <a:chOff x="1248" y="768"/>
                <a:chExt cx="2544" cy="2400"/>
              </a:xfrm>
            </p:grpSpPr>
            <p:sp>
              <p:nvSpPr>
                <p:cNvPr id="52" name="Rectangle 39"/>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53" name="Rectangle 40"/>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54" name="Rectangle 41"/>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55" name="Rectangle 42"/>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sp>
            <p:nvSpPr>
              <p:cNvPr id="44" name="Line 43"/>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5" name="Line 44"/>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6" name="Line 45"/>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7" name="Line 46"/>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8" name="Line 47"/>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49" name="Line 48"/>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50" name="Line 49"/>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51" name="Line 50"/>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grpSp>
      </p:grpSp>
      <p:grpSp>
        <p:nvGrpSpPr>
          <p:cNvPr id="56" name="Group 51"/>
          <p:cNvGrpSpPr>
            <a:grpSpLocks/>
          </p:cNvGrpSpPr>
          <p:nvPr/>
        </p:nvGrpSpPr>
        <p:grpSpPr bwMode="auto">
          <a:xfrm rot="5397503">
            <a:off x="5442741" y="3928018"/>
            <a:ext cx="2454674" cy="2122961"/>
            <a:chOff x="1200" y="624"/>
            <a:chExt cx="1680" cy="1344"/>
          </a:xfrm>
        </p:grpSpPr>
        <p:sp>
          <p:nvSpPr>
            <p:cNvPr id="57" name="Rectangle 52"/>
            <p:cNvSpPr>
              <a:spLocks noChangeArrowheads="1"/>
            </p:cNvSpPr>
            <p:nvPr/>
          </p:nvSpPr>
          <p:spPr bwMode="auto">
            <a:xfrm>
              <a:off x="1200" y="624"/>
              <a:ext cx="1680" cy="1344"/>
            </a:xfrm>
            <a:prstGeom prst="rect">
              <a:avLst/>
            </a:prstGeom>
            <a:solidFill>
              <a:srgbClr val="CC00FF"/>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nvGrpSpPr>
            <p:cNvPr id="58" name="Group 53"/>
            <p:cNvGrpSpPr>
              <a:grpSpLocks/>
            </p:cNvGrpSpPr>
            <p:nvPr/>
          </p:nvGrpSpPr>
          <p:grpSpPr bwMode="auto">
            <a:xfrm>
              <a:off x="1248" y="672"/>
              <a:ext cx="1584" cy="1248"/>
              <a:chOff x="1248" y="768"/>
              <a:chExt cx="3264" cy="2400"/>
            </a:xfrm>
          </p:grpSpPr>
          <p:grpSp>
            <p:nvGrpSpPr>
              <p:cNvPr id="59" name="Group 54"/>
              <p:cNvGrpSpPr>
                <a:grpSpLocks/>
              </p:cNvGrpSpPr>
              <p:nvPr/>
            </p:nvGrpSpPr>
            <p:grpSpPr bwMode="auto">
              <a:xfrm>
                <a:off x="1248" y="768"/>
                <a:ext cx="3264" cy="2400"/>
                <a:chOff x="1248" y="768"/>
                <a:chExt cx="2544" cy="2400"/>
              </a:xfrm>
            </p:grpSpPr>
            <p:sp>
              <p:nvSpPr>
                <p:cNvPr id="68" name="Rectangle 55"/>
                <p:cNvSpPr>
                  <a:spLocks noChangeArrowheads="1"/>
                </p:cNvSpPr>
                <p:nvPr/>
              </p:nvSpPr>
              <p:spPr bwMode="auto">
                <a:xfrm>
                  <a:off x="1248"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69" name="Rectangle 56"/>
                <p:cNvSpPr>
                  <a:spLocks noChangeArrowheads="1"/>
                </p:cNvSpPr>
                <p:nvPr/>
              </p:nvSpPr>
              <p:spPr bwMode="auto">
                <a:xfrm>
                  <a:off x="2592" y="768"/>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0" name="Rectangle 57"/>
                <p:cNvSpPr>
                  <a:spLocks noChangeArrowheads="1"/>
                </p:cNvSpPr>
                <p:nvPr/>
              </p:nvSpPr>
              <p:spPr bwMode="auto">
                <a:xfrm>
                  <a:off x="1248"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1" name="Rectangle 58"/>
                <p:cNvSpPr>
                  <a:spLocks noChangeArrowheads="1"/>
                </p:cNvSpPr>
                <p:nvPr/>
              </p:nvSpPr>
              <p:spPr bwMode="auto">
                <a:xfrm>
                  <a:off x="2592" y="2016"/>
                  <a:ext cx="1200" cy="1152"/>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grpSp>
          <p:sp>
            <p:nvSpPr>
              <p:cNvPr id="60" name="Line 59"/>
              <p:cNvSpPr>
                <a:spLocks noChangeShapeType="1"/>
              </p:cNvSpPr>
              <p:nvPr/>
            </p:nvSpPr>
            <p:spPr bwMode="auto">
              <a:xfrm>
                <a:off x="163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1" name="Line 60"/>
              <p:cNvSpPr>
                <a:spLocks noChangeShapeType="1"/>
              </p:cNvSpPr>
              <p:nvPr/>
            </p:nvSpPr>
            <p:spPr bwMode="auto">
              <a:xfrm>
                <a:off x="2352" y="816"/>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2" name="Line 61"/>
              <p:cNvSpPr>
                <a:spLocks noChangeShapeType="1"/>
              </p:cNvSpPr>
              <p:nvPr/>
            </p:nvSpPr>
            <p:spPr bwMode="auto">
              <a:xfrm>
                <a:off x="3408"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3" name="Line 62"/>
              <p:cNvSpPr>
                <a:spLocks noChangeShapeType="1"/>
              </p:cNvSpPr>
              <p:nvPr/>
            </p:nvSpPr>
            <p:spPr bwMode="auto">
              <a:xfrm>
                <a:off x="4032" y="8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4" name="Line 63"/>
              <p:cNvSpPr>
                <a:spLocks noChangeShapeType="1"/>
              </p:cNvSpPr>
              <p:nvPr/>
            </p:nvSpPr>
            <p:spPr bwMode="auto">
              <a:xfrm>
                <a:off x="163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5" name="Line 64"/>
              <p:cNvSpPr>
                <a:spLocks noChangeShapeType="1"/>
              </p:cNvSpPr>
              <p:nvPr/>
            </p:nvSpPr>
            <p:spPr bwMode="auto">
              <a:xfrm>
                <a:off x="2352" y="2064"/>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6" name="Line 65"/>
              <p:cNvSpPr>
                <a:spLocks noChangeShapeType="1"/>
              </p:cNvSpPr>
              <p:nvPr/>
            </p:nvSpPr>
            <p:spPr bwMode="auto">
              <a:xfrm>
                <a:off x="3408"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sp>
            <p:nvSpPr>
              <p:cNvPr id="67" name="Line 66"/>
              <p:cNvSpPr>
                <a:spLocks noChangeShapeType="1"/>
              </p:cNvSpPr>
              <p:nvPr/>
            </p:nvSpPr>
            <p:spPr bwMode="auto">
              <a:xfrm>
                <a:off x="4032" y="2112"/>
                <a:ext cx="1" cy="1008"/>
              </a:xfrm>
              <a:prstGeom prst="line">
                <a:avLst/>
              </a:prstGeom>
              <a:noFill/>
              <a:ln w="7620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GB" sz="1600" smtClean="0">
                  <a:solidFill>
                    <a:schemeClr val="tx2"/>
                  </a:solidFill>
                  <a:latin typeface="Tahoma"/>
                  <a:cs typeface="Tahoma"/>
                </a:endParaRPr>
              </a:p>
            </p:txBody>
          </p:sp>
        </p:grpSp>
      </p:grpSp>
      <p:sp>
        <p:nvSpPr>
          <p:cNvPr id="72" name="Rectangle 67"/>
          <p:cNvSpPr>
            <a:spLocks noChangeArrowheads="1"/>
          </p:cNvSpPr>
          <p:nvPr/>
        </p:nvSpPr>
        <p:spPr bwMode="auto">
          <a:xfrm>
            <a:off x="1429017" y="2435312"/>
            <a:ext cx="6435226" cy="132685"/>
          </a:xfrm>
          <a:prstGeom prst="rect">
            <a:avLst/>
          </a:prstGeom>
          <a:solidFill>
            <a:srgbClr val="CC00FF"/>
          </a:solidFill>
          <a:ln w="9525">
            <a:solidFill>
              <a:srgbClr val="CC00FF"/>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3" name="Rectangle 68"/>
          <p:cNvSpPr>
            <a:spLocks noChangeArrowheads="1"/>
          </p:cNvSpPr>
          <p:nvPr/>
        </p:nvSpPr>
        <p:spPr bwMode="auto">
          <a:xfrm>
            <a:off x="1429017" y="4889985"/>
            <a:ext cx="6435226" cy="132685"/>
          </a:xfrm>
          <a:prstGeom prst="rect">
            <a:avLst/>
          </a:prstGeom>
          <a:solidFill>
            <a:srgbClr val="CC00FF"/>
          </a:solidFill>
          <a:ln w="9525">
            <a:solidFill>
              <a:srgbClr val="CC00FF"/>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4" name="Rectangle 69"/>
          <p:cNvSpPr>
            <a:spLocks noChangeArrowheads="1"/>
          </p:cNvSpPr>
          <p:nvPr/>
        </p:nvSpPr>
        <p:spPr bwMode="auto">
          <a:xfrm>
            <a:off x="3618321" y="1307489"/>
            <a:ext cx="331713" cy="106148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5" name="Rectangle 70"/>
          <p:cNvSpPr>
            <a:spLocks noChangeArrowheads="1"/>
          </p:cNvSpPr>
          <p:nvPr/>
        </p:nvSpPr>
        <p:spPr bwMode="auto">
          <a:xfrm>
            <a:off x="5210542" y="1904571"/>
            <a:ext cx="331713" cy="464398"/>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6" name="Rectangle 71"/>
          <p:cNvSpPr>
            <a:spLocks noChangeArrowheads="1"/>
          </p:cNvSpPr>
          <p:nvPr/>
        </p:nvSpPr>
        <p:spPr bwMode="auto">
          <a:xfrm>
            <a:off x="3618321" y="4491930"/>
            <a:ext cx="265370" cy="331713"/>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7" name="Rectangle 72"/>
          <p:cNvSpPr>
            <a:spLocks noChangeArrowheads="1"/>
          </p:cNvSpPr>
          <p:nvPr/>
        </p:nvSpPr>
        <p:spPr bwMode="auto">
          <a:xfrm>
            <a:off x="5077857" y="5089013"/>
            <a:ext cx="464398" cy="398055"/>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8" name="Rectangle 73"/>
          <p:cNvSpPr>
            <a:spLocks noChangeArrowheads="1"/>
          </p:cNvSpPr>
          <p:nvPr/>
        </p:nvSpPr>
        <p:spPr bwMode="auto">
          <a:xfrm>
            <a:off x="3618321" y="5089013"/>
            <a:ext cx="265370" cy="106148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79" name="Rectangle 74"/>
          <p:cNvSpPr>
            <a:spLocks noChangeArrowheads="1"/>
          </p:cNvSpPr>
          <p:nvPr/>
        </p:nvSpPr>
        <p:spPr bwMode="auto">
          <a:xfrm>
            <a:off x="4149061" y="4491930"/>
            <a:ext cx="1326851" cy="26537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80" name="Rectangle 75"/>
          <p:cNvSpPr>
            <a:spLocks noChangeArrowheads="1"/>
          </p:cNvSpPr>
          <p:nvPr/>
        </p:nvSpPr>
        <p:spPr bwMode="auto">
          <a:xfrm>
            <a:off x="3684664" y="2634339"/>
            <a:ext cx="796110" cy="26537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81" name="Rectangle 76"/>
          <p:cNvSpPr>
            <a:spLocks noChangeArrowheads="1"/>
          </p:cNvSpPr>
          <p:nvPr/>
        </p:nvSpPr>
        <p:spPr bwMode="auto">
          <a:xfrm>
            <a:off x="4746144" y="2634339"/>
            <a:ext cx="796110" cy="26537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82" name="Rectangle 77"/>
          <p:cNvSpPr>
            <a:spLocks noChangeArrowheads="1"/>
          </p:cNvSpPr>
          <p:nvPr/>
        </p:nvSpPr>
        <p:spPr bwMode="auto">
          <a:xfrm>
            <a:off x="4414431" y="1307489"/>
            <a:ext cx="1061481" cy="26537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83" name="Text Box 78"/>
          <p:cNvSpPr txBox="1">
            <a:spLocks noChangeArrowheads="1"/>
          </p:cNvSpPr>
          <p:nvPr/>
        </p:nvSpPr>
        <p:spPr bwMode="auto">
          <a:xfrm>
            <a:off x="4030730" y="6470625"/>
            <a:ext cx="119826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600" dirty="0" smtClean="0">
                <a:solidFill>
                  <a:schemeClr val="tx2"/>
                </a:solidFill>
                <a:latin typeface="Tahoma"/>
                <a:cs typeface="Tahoma"/>
              </a:rPr>
              <a:t>1 kilometre</a:t>
            </a:r>
          </a:p>
        </p:txBody>
      </p:sp>
      <p:sp>
        <p:nvSpPr>
          <p:cNvPr id="84" name="Text Box 79"/>
          <p:cNvSpPr txBox="1">
            <a:spLocks noChangeArrowheads="1"/>
          </p:cNvSpPr>
          <p:nvPr/>
        </p:nvSpPr>
        <p:spPr bwMode="auto">
          <a:xfrm rot="16200000">
            <a:off x="186954" y="3453290"/>
            <a:ext cx="166053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600" dirty="0" smtClean="0">
                <a:solidFill>
                  <a:schemeClr val="tx2"/>
                </a:solidFill>
                <a:latin typeface="Tahoma"/>
                <a:cs typeface="Tahoma"/>
              </a:rPr>
              <a:t>0.925  kilometre</a:t>
            </a:r>
          </a:p>
        </p:txBody>
      </p:sp>
      <p:sp>
        <p:nvSpPr>
          <p:cNvPr id="85" name="Text Box 80"/>
          <p:cNvSpPr txBox="1">
            <a:spLocks noChangeArrowheads="1"/>
          </p:cNvSpPr>
          <p:nvPr/>
        </p:nvSpPr>
        <p:spPr bwMode="auto">
          <a:xfrm>
            <a:off x="4147304" y="1658349"/>
            <a:ext cx="907019"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600" dirty="0" smtClean="0">
                <a:solidFill>
                  <a:srgbClr val="FFFFFF"/>
                </a:solidFill>
                <a:latin typeface="Tahoma"/>
                <a:cs typeface="Tahoma"/>
              </a:rPr>
              <a:t>Admin. </a:t>
            </a:r>
          </a:p>
          <a:p>
            <a:r>
              <a:rPr lang="en-GB" altLang="fr-FR" sz="1600" dirty="0" smtClean="0">
                <a:solidFill>
                  <a:srgbClr val="FFFFFF"/>
                </a:solidFill>
                <a:latin typeface="Tahoma"/>
                <a:cs typeface="Tahoma"/>
              </a:rPr>
              <a:t>Support</a:t>
            </a:r>
          </a:p>
        </p:txBody>
      </p:sp>
      <p:sp>
        <p:nvSpPr>
          <p:cNvPr id="86" name="Text Box 81"/>
          <p:cNvSpPr txBox="1">
            <a:spLocks noChangeArrowheads="1"/>
          </p:cNvSpPr>
          <p:nvPr/>
        </p:nvSpPr>
        <p:spPr bwMode="auto">
          <a:xfrm>
            <a:off x="3762382" y="2962593"/>
            <a:ext cx="1713530"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600" dirty="0" smtClean="0">
                <a:solidFill>
                  <a:srgbClr val="FFFFFF"/>
                </a:solidFill>
                <a:latin typeface="Tahoma"/>
                <a:cs typeface="Tahoma"/>
              </a:rPr>
              <a:t>Clinics, </a:t>
            </a:r>
            <a:r>
              <a:rPr lang="en-GB" altLang="fr-FR" sz="1600" dirty="0" err="1" smtClean="0">
                <a:solidFill>
                  <a:srgbClr val="FFFFFF"/>
                </a:solidFill>
                <a:latin typeface="Tahoma"/>
                <a:cs typeface="Tahoma"/>
              </a:rPr>
              <a:t>Dist</a:t>
            </a:r>
            <a:r>
              <a:rPr lang="en-GB" altLang="fr-FR" sz="1600" dirty="0" smtClean="0">
                <a:solidFill>
                  <a:srgbClr val="FFFFFF"/>
                </a:solidFill>
                <a:latin typeface="Tahoma"/>
                <a:cs typeface="Tahoma"/>
              </a:rPr>
              <a:t> </a:t>
            </a:r>
            <a:r>
              <a:rPr lang="en-GB" altLang="fr-FR" sz="1600" dirty="0" err="1" smtClean="0">
                <a:solidFill>
                  <a:srgbClr val="FFFFFF"/>
                </a:solidFill>
                <a:latin typeface="Tahoma"/>
                <a:cs typeface="Tahoma"/>
              </a:rPr>
              <a:t>Cntr</a:t>
            </a:r>
            <a:r>
              <a:rPr lang="en-GB" altLang="fr-FR" sz="1600" dirty="0" smtClean="0">
                <a:solidFill>
                  <a:srgbClr val="FFFFFF"/>
                </a:solidFill>
                <a:latin typeface="Tahoma"/>
                <a:cs typeface="Tahoma"/>
              </a:rPr>
              <a:t>.</a:t>
            </a:r>
          </a:p>
        </p:txBody>
      </p:sp>
      <p:sp>
        <p:nvSpPr>
          <p:cNvPr id="87" name="Text Box 82"/>
          <p:cNvSpPr txBox="1">
            <a:spLocks noChangeArrowheads="1"/>
          </p:cNvSpPr>
          <p:nvPr/>
        </p:nvSpPr>
        <p:spPr bwMode="auto">
          <a:xfrm>
            <a:off x="4002555" y="5390318"/>
            <a:ext cx="1411965"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GB" altLang="fr-FR" sz="1600" smtClean="0">
                <a:solidFill>
                  <a:srgbClr val="FFFFFF"/>
                </a:solidFill>
                <a:latin typeface="Tahoma"/>
                <a:cs typeface="Tahoma"/>
              </a:rPr>
              <a:t>Schools,</a:t>
            </a:r>
          </a:p>
          <a:p>
            <a:r>
              <a:rPr lang="en-GB" altLang="fr-FR" sz="1600" smtClean="0">
                <a:solidFill>
                  <a:srgbClr val="FFFFFF"/>
                </a:solidFill>
                <a:latin typeface="Tahoma"/>
                <a:cs typeface="Tahoma"/>
              </a:rPr>
              <a:t>other support</a:t>
            </a:r>
          </a:p>
        </p:txBody>
      </p:sp>
      <p:sp>
        <p:nvSpPr>
          <p:cNvPr id="88" name="Text Box 83"/>
          <p:cNvSpPr txBox="1">
            <a:spLocks noChangeArrowheads="1"/>
          </p:cNvSpPr>
          <p:nvPr/>
        </p:nvSpPr>
        <p:spPr bwMode="auto">
          <a:xfrm>
            <a:off x="1628045" y="1904571"/>
            <a:ext cx="173872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GB" altLang="fr-FR" sz="1600" dirty="0" smtClean="0">
                <a:solidFill>
                  <a:srgbClr val="FFFFFF"/>
                </a:solidFill>
                <a:latin typeface="Tahoma"/>
                <a:cs typeface="Tahoma"/>
              </a:rPr>
              <a:t>Sector 1</a:t>
            </a:r>
          </a:p>
        </p:txBody>
      </p:sp>
      <p:sp>
        <p:nvSpPr>
          <p:cNvPr id="89" name="Text Box 84"/>
          <p:cNvSpPr txBox="1">
            <a:spLocks noChangeArrowheads="1"/>
          </p:cNvSpPr>
          <p:nvPr/>
        </p:nvSpPr>
        <p:spPr bwMode="auto">
          <a:xfrm>
            <a:off x="5940310" y="1904571"/>
            <a:ext cx="173872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GB" altLang="fr-FR" sz="1600" smtClean="0">
                <a:solidFill>
                  <a:srgbClr val="FFFFFF"/>
                </a:solidFill>
                <a:latin typeface="Tahoma"/>
                <a:cs typeface="Tahoma"/>
              </a:rPr>
              <a:t>Sector 2</a:t>
            </a:r>
          </a:p>
        </p:txBody>
      </p:sp>
      <p:sp>
        <p:nvSpPr>
          <p:cNvPr id="90" name="Text Box 85"/>
          <p:cNvSpPr txBox="1">
            <a:spLocks noChangeArrowheads="1"/>
          </p:cNvSpPr>
          <p:nvPr/>
        </p:nvSpPr>
        <p:spPr bwMode="auto">
          <a:xfrm>
            <a:off x="1694388" y="4359245"/>
            <a:ext cx="173872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GB" altLang="fr-FR" sz="1600" smtClean="0">
                <a:solidFill>
                  <a:srgbClr val="FFFFFF"/>
                </a:solidFill>
                <a:latin typeface="Tahoma"/>
                <a:cs typeface="Tahoma"/>
              </a:rPr>
              <a:t>Sector 3</a:t>
            </a:r>
          </a:p>
        </p:txBody>
      </p:sp>
      <p:sp>
        <p:nvSpPr>
          <p:cNvPr id="91" name="Text Box 86"/>
          <p:cNvSpPr txBox="1">
            <a:spLocks noChangeArrowheads="1"/>
          </p:cNvSpPr>
          <p:nvPr/>
        </p:nvSpPr>
        <p:spPr bwMode="auto">
          <a:xfrm>
            <a:off x="5940310" y="4359245"/>
            <a:ext cx="173872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GB" altLang="fr-FR" sz="1600" smtClean="0">
                <a:solidFill>
                  <a:srgbClr val="FFFFFF"/>
                </a:solidFill>
                <a:latin typeface="Tahoma"/>
                <a:cs typeface="Tahoma"/>
              </a:rPr>
              <a:t>Sector 4</a:t>
            </a:r>
          </a:p>
        </p:txBody>
      </p:sp>
      <p:sp>
        <p:nvSpPr>
          <p:cNvPr id="92" name="Rectangle 87"/>
          <p:cNvSpPr>
            <a:spLocks noChangeArrowheads="1"/>
          </p:cNvSpPr>
          <p:nvPr/>
        </p:nvSpPr>
        <p:spPr bwMode="auto">
          <a:xfrm>
            <a:off x="1429017" y="1241146"/>
            <a:ext cx="2056618" cy="2587359"/>
          </a:xfrm>
          <a:prstGeom prst="rect">
            <a:avLst/>
          </a:prstGeom>
          <a:noFill/>
          <a:ln w="57150">
            <a:solidFill>
              <a:schemeClr val="tx1"/>
            </a:solidFill>
            <a:prstDash val="sysDot"/>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3" name="Rectangle 88"/>
          <p:cNvSpPr>
            <a:spLocks noChangeArrowheads="1"/>
          </p:cNvSpPr>
          <p:nvPr/>
        </p:nvSpPr>
        <p:spPr bwMode="auto">
          <a:xfrm>
            <a:off x="5674939" y="1241146"/>
            <a:ext cx="2056618" cy="2587359"/>
          </a:xfrm>
          <a:prstGeom prst="rect">
            <a:avLst/>
          </a:prstGeom>
          <a:noFill/>
          <a:ln w="57150">
            <a:solidFill>
              <a:schemeClr val="tx1"/>
            </a:solidFill>
            <a:prstDash val="sysDot"/>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4" name="Rectangle 89"/>
          <p:cNvSpPr>
            <a:spLocks noChangeArrowheads="1"/>
          </p:cNvSpPr>
          <p:nvPr/>
        </p:nvSpPr>
        <p:spPr bwMode="auto">
          <a:xfrm>
            <a:off x="5674939" y="3762162"/>
            <a:ext cx="2056618" cy="2587359"/>
          </a:xfrm>
          <a:prstGeom prst="rect">
            <a:avLst/>
          </a:prstGeom>
          <a:noFill/>
          <a:ln w="57150">
            <a:solidFill>
              <a:schemeClr val="tx1"/>
            </a:solidFill>
            <a:prstDash val="sysDot"/>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5" name="Rectangle 90"/>
          <p:cNvSpPr>
            <a:spLocks noChangeArrowheads="1"/>
          </p:cNvSpPr>
          <p:nvPr/>
        </p:nvSpPr>
        <p:spPr bwMode="auto">
          <a:xfrm>
            <a:off x="1429017" y="3762162"/>
            <a:ext cx="2056618" cy="2521016"/>
          </a:xfrm>
          <a:prstGeom prst="rect">
            <a:avLst/>
          </a:prstGeom>
          <a:noFill/>
          <a:ln w="57150">
            <a:solidFill>
              <a:schemeClr val="tx1"/>
            </a:solidFill>
            <a:prstDash val="sysDot"/>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6" name="Oval 91"/>
          <p:cNvSpPr>
            <a:spLocks noChangeArrowheads="1"/>
          </p:cNvSpPr>
          <p:nvPr/>
        </p:nvSpPr>
        <p:spPr bwMode="auto">
          <a:xfrm>
            <a:off x="2490498" y="2435312"/>
            <a:ext cx="132685" cy="132685"/>
          </a:xfrm>
          <a:prstGeom prst="ellipse">
            <a:avLst/>
          </a:prstGeom>
          <a:solidFill>
            <a:schemeClr val="tx2"/>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7" name="Oval 92"/>
          <p:cNvSpPr>
            <a:spLocks noChangeArrowheads="1"/>
          </p:cNvSpPr>
          <p:nvPr/>
        </p:nvSpPr>
        <p:spPr bwMode="auto">
          <a:xfrm>
            <a:off x="6537392" y="2435312"/>
            <a:ext cx="132685" cy="132685"/>
          </a:xfrm>
          <a:prstGeom prst="ellipse">
            <a:avLst/>
          </a:prstGeom>
          <a:solidFill>
            <a:schemeClr val="tx2"/>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8" name="Oval 93"/>
          <p:cNvSpPr>
            <a:spLocks noChangeArrowheads="1"/>
          </p:cNvSpPr>
          <p:nvPr/>
        </p:nvSpPr>
        <p:spPr bwMode="auto">
          <a:xfrm>
            <a:off x="2490498" y="4823643"/>
            <a:ext cx="132685" cy="132685"/>
          </a:xfrm>
          <a:prstGeom prst="ellipse">
            <a:avLst/>
          </a:prstGeom>
          <a:solidFill>
            <a:schemeClr val="tx2"/>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sp>
        <p:nvSpPr>
          <p:cNvPr id="99" name="Oval 94"/>
          <p:cNvSpPr>
            <a:spLocks noChangeArrowheads="1"/>
          </p:cNvSpPr>
          <p:nvPr/>
        </p:nvSpPr>
        <p:spPr bwMode="auto">
          <a:xfrm>
            <a:off x="6537392" y="4823643"/>
            <a:ext cx="132685" cy="132685"/>
          </a:xfrm>
          <a:prstGeom prst="ellipse">
            <a:avLst/>
          </a:prstGeom>
          <a:solidFill>
            <a:schemeClr val="tx2"/>
          </a:solidFill>
          <a:ln w="9525">
            <a:solidFill>
              <a:schemeClr val="tx1"/>
            </a:solidFill>
            <a:round/>
            <a:headEnd/>
            <a:tailEnd/>
          </a:ln>
        </p:spPr>
        <p:txBody>
          <a:bodyPr wrap="none" anchor="ct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GB" altLang="fr-FR" sz="1600" smtClean="0">
              <a:solidFill>
                <a:schemeClr val="tx2"/>
              </a:solidFill>
              <a:latin typeface="Tahoma"/>
              <a:cs typeface="Tahoma"/>
            </a:endParaRPr>
          </a:p>
        </p:txBody>
      </p:sp>
      <p:cxnSp>
        <p:nvCxnSpPr>
          <p:cNvPr id="102" name="Straight Arrow Connector 101"/>
          <p:cNvCxnSpPr/>
          <p:nvPr/>
        </p:nvCxnSpPr>
        <p:spPr>
          <a:xfrm flipH="1">
            <a:off x="1375415" y="6470625"/>
            <a:ext cx="6357083" cy="0"/>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04" name="Straight Arrow Connector 103"/>
          <p:cNvCxnSpPr/>
          <p:nvPr/>
        </p:nvCxnSpPr>
        <p:spPr>
          <a:xfrm flipV="1">
            <a:off x="1266584" y="1307490"/>
            <a:ext cx="0" cy="4975688"/>
          </a:xfrm>
          <a:prstGeom prst="straightConnector1">
            <a:avLst/>
          </a:prstGeom>
          <a:ln w="12700">
            <a:solidFill>
              <a:schemeClr val="tx2"/>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86181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What does this mean for planning and programming</a:t>
            </a:r>
            <a:r>
              <a:rPr lang="en-GB" dirty="0" smtClean="0"/>
              <a:t>?</a:t>
            </a:r>
            <a:endParaRPr lang="en-GB" dirty="0"/>
          </a:p>
        </p:txBody>
      </p:sp>
      <p:sp>
        <p:nvSpPr>
          <p:cNvPr id="5" name="Content Placeholder 4"/>
          <p:cNvSpPr>
            <a:spLocks noGrp="1"/>
          </p:cNvSpPr>
          <p:nvPr>
            <p:ph idx="1"/>
          </p:nvPr>
        </p:nvSpPr>
        <p:spPr>
          <a:xfrm>
            <a:off x="457199" y="1340442"/>
            <a:ext cx="8580974" cy="4785722"/>
          </a:xfrm>
        </p:spPr>
        <p:txBody>
          <a:bodyPr/>
          <a:lstStyle/>
          <a:p>
            <a:r>
              <a:rPr lang="en-GB" sz="2000" dirty="0"/>
              <a:t>If our study emergency population of 20,000 displaced has the demographic makeup described below, what programmatic impact does the information have on the provision of shelter materials to these people</a:t>
            </a:r>
            <a:r>
              <a:rPr lang="en-GB" sz="2000" dirty="0" smtClean="0"/>
              <a:t>?</a:t>
            </a:r>
          </a:p>
          <a:p>
            <a:pPr>
              <a:spcBef>
                <a:spcPts val="1000"/>
              </a:spcBef>
            </a:pPr>
            <a:r>
              <a:rPr lang="en-GB" sz="2000" dirty="0" smtClean="0"/>
              <a:t>You </a:t>
            </a:r>
            <a:r>
              <a:rPr lang="en-GB" sz="2000" dirty="0"/>
              <a:t>have 3,750 pre-cut plastic sheets (</a:t>
            </a:r>
            <a:r>
              <a:rPr lang="en-GB" sz="2000" dirty="0" smtClean="0"/>
              <a:t>4m x 5m</a:t>
            </a:r>
            <a:r>
              <a:rPr lang="en-GB" sz="2000" dirty="0"/>
              <a:t>)with metal eyelets at the edges for fastening with cord, people have access to light wooden poles. Heavy rain is possible within the next 2 weeks. Assume plenty of usable site area – no restriction.</a:t>
            </a:r>
          </a:p>
          <a:p>
            <a:pPr lvl="1"/>
            <a:r>
              <a:rPr lang="en-GB" sz="2000" dirty="0"/>
              <a:t>15,000 are in complete families, </a:t>
            </a:r>
            <a:r>
              <a:rPr lang="en-GB" sz="2000" dirty="0" smtClean="0"/>
              <a:t>average family </a:t>
            </a:r>
            <a:r>
              <a:rPr lang="en-GB" sz="2000" dirty="0"/>
              <a:t>size = 6</a:t>
            </a:r>
          </a:p>
          <a:p>
            <a:pPr lvl="1"/>
            <a:r>
              <a:rPr lang="en-GB" sz="2000" dirty="0"/>
              <a:t>4,000 are minority population</a:t>
            </a:r>
            <a:r>
              <a:rPr lang="en-GB" sz="2000" dirty="0" smtClean="0"/>
              <a:t>, </a:t>
            </a:r>
            <a:r>
              <a:rPr lang="en-GB" sz="2000" dirty="0"/>
              <a:t>average family</a:t>
            </a:r>
            <a:r>
              <a:rPr lang="en-GB" sz="2000" dirty="0" smtClean="0"/>
              <a:t> </a:t>
            </a:r>
            <a:r>
              <a:rPr lang="en-GB" sz="2000" dirty="0"/>
              <a:t>size = 8</a:t>
            </a:r>
          </a:p>
          <a:p>
            <a:pPr lvl="1"/>
            <a:r>
              <a:rPr lang="en-GB" sz="2000" dirty="0"/>
              <a:t>1,000 are ex-fighters and child soldiers, all male, aged from 10-22 yrs. They claim no family attachment within the larger </a:t>
            </a:r>
            <a:r>
              <a:rPr lang="en-GB" sz="2000" dirty="0" smtClean="0"/>
              <a:t>group.</a:t>
            </a:r>
          </a:p>
        </p:txBody>
      </p:sp>
      <p:sp>
        <p:nvSpPr>
          <p:cNvPr id="6" name="Footer Placeholder 5"/>
          <p:cNvSpPr>
            <a:spLocks noGrp="1"/>
          </p:cNvSpPr>
          <p:nvPr>
            <p:ph type="ftr" sz="quarter" idx="3"/>
          </p:nvPr>
        </p:nvSpPr>
        <p:spPr>
          <a:xfrm>
            <a:off x="457198" y="6380737"/>
            <a:ext cx="6072099" cy="365125"/>
          </a:xfrm>
        </p:spPr>
        <p:txBody>
          <a:bodyPr/>
          <a:lstStyle/>
          <a:p>
            <a:r>
              <a:rPr lang="en-GB" dirty="0" smtClean="0"/>
              <a:t>Module 16 – Sphere technical chapter on shelter, settlements and non-food items (NFIs)</a:t>
            </a:r>
          </a:p>
          <a:p>
            <a:r>
              <a:rPr lang="en-GB" dirty="0" smtClean="0"/>
              <a:t>Sphere Training Package 2015</a:t>
            </a:r>
          </a:p>
        </p:txBody>
      </p:sp>
    </p:spTree>
    <p:extLst>
      <p:ext uri="{BB962C8B-B14F-4D97-AF65-F5344CB8AC3E}">
        <p14:creationId xmlns:p14="http://schemas.microsoft.com/office/powerpoint/2010/main" val="4133400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1F497D"/>
                </a:solidFill>
                <a:ea typeface="ＭＳ 明朝"/>
              </a:rPr>
              <a:t>What </a:t>
            </a:r>
            <a:r>
              <a:rPr lang="en-GB" dirty="0">
                <a:solidFill>
                  <a:srgbClr val="1F497D"/>
                </a:solidFill>
                <a:ea typeface="ＭＳ 明朝"/>
              </a:rPr>
              <a:t>is your basic plan?</a:t>
            </a:r>
          </a:p>
        </p:txBody>
      </p:sp>
      <p:sp>
        <p:nvSpPr>
          <p:cNvPr id="4" name="Content Placeholder 3"/>
          <p:cNvSpPr>
            <a:spLocks noGrp="1"/>
          </p:cNvSpPr>
          <p:nvPr>
            <p:ph idx="1"/>
          </p:nvPr>
        </p:nvSpPr>
        <p:spPr>
          <a:xfrm>
            <a:off x="457200" y="1340442"/>
            <a:ext cx="2517389" cy="4346192"/>
          </a:xfrm>
        </p:spPr>
        <p:txBody>
          <a:bodyPr/>
          <a:lstStyle/>
          <a:p>
            <a:r>
              <a:rPr lang="en-GB" dirty="0"/>
              <a:t>What Sphere guidance will help you design your distribution program for these plastic sheets? </a:t>
            </a:r>
            <a:endParaRPr lang="en-GB" dirty="0" smtClean="0"/>
          </a:p>
          <a:p>
            <a:pPr>
              <a:spcBef>
                <a:spcPts val="1500"/>
              </a:spcBef>
            </a:pPr>
            <a:r>
              <a:rPr lang="en-GB" dirty="0" smtClean="0"/>
              <a:t>What </a:t>
            </a:r>
            <a:r>
              <a:rPr lang="en-GB" dirty="0"/>
              <a:t>is your basic plan</a:t>
            </a:r>
            <a:r>
              <a:rPr lang="en-GB" dirty="0" smtClean="0"/>
              <a:t>?</a:t>
            </a:r>
            <a:endParaRPr lang="en-GB" dirty="0"/>
          </a:p>
        </p:txBody>
      </p:sp>
      <p:sp>
        <p:nvSpPr>
          <p:cNvPr id="6" name="Footer Placeholder 5"/>
          <p:cNvSpPr>
            <a:spLocks noGrp="1"/>
          </p:cNvSpPr>
          <p:nvPr>
            <p:ph type="ftr" sz="quarter" idx="3"/>
          </p:nvPr>
        </p:nvSpPr>
        <p:spPr/>
        <p:txBody>
          <a:bodyPr/>
          <a:lstStyle/>
          <a:p>
            <a:r>
              <a:rPr lang="en-GB" dirty="0" smtClean="0"/>
              <a:t>Module 16 – Sphere technical chapter on shelter, settlements and non-food items (NFIs)</a:t>
            </a:r>
          </a:p>
          <a:p>
            <a:r>
              <a:rPr lang="en-GB" dirty="0" smtClean="0"/>
              <a:t>Sphere Training Package 2015</a:t>
            </a:r>
          </a:p>
        </p:txBody>
      </p:sp>
      <p:pic>
        <p:nvPicPr>
          <p:cNvPr id="7" name="Picture 5" descr="prod_pe_untarp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97895" y="1340442"/>
            <a:ext cx="5586663" cy="42045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508414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997706" y="1578986"/>
            <a:ext cx="3098074" cy="2081560"/>
          </a:xfrm>
          <a:prstGeom prst="ellipse">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One answer…</a:t>
            </a:r>
          </a:p>
        </p:txBody>
      </p:sp>
      <p:sp>
        <p:nvSpPr>
          <p:cNvPr id="4" name="Content Placeholder 3"/>
          <p:cNvSpPr>
            <a:spLocks noGrp="1"/>
          </p:cNvSpPr>
          <p:nvPr>
            <p:ph idx="1"/>
          </p:nvPr>
        </p:nvSpPr>
        <p:spPr>
          <a:xfrm>
            <a:off x="1190803" y="1888352"/>
            <a:ext cx="2711881" cy="1462828"/>
          </a:xfrm>
        </p:spPr>
        <p:txBody>
          <a:bodyPr anchor="ctr"/>
          <a:lstStyle/>
          <a:p>
            <a:pPr algn="ctr"/>
            <a:r>
              <a:rPr lang="en-GB" dirty="0"/>
              <a:t>15,000 </a:t>
            </a:r>
            <a:r>
              <a:rPr lang="en-GB" dirty="0" smtClean="0"/>
              <a:t>people average </a:t>
            </a:r>
            <a:r>
              <a:rPr lang="en-GB" dirty="0"/>
              <a:t>family size </a:t>
            </a:r>
            <a:r>
              <a:rPr lang="en-GB" dirty="0" smtClean="0"/>
              <a:t>6 means </a:t>
            </a:r>
            <a:r>
              <a:rPr lang="en-GB" dirty="0"/>
              <a:t>2,500 </a:t>
            </a:r>
            <a:r>
              <a:rPr lang="en-GB" dirty="0" smtClean="0"/>
              <a:t>families</a:t>
            </a:r>
            <a:endParaRPr lang="en-GB" dirty="0"/>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grpSp>
        <p:nvGrpSpPr>
          <p:cNvPr id="12" name="Group 11"/>
          <p:cNvGrpSpPr/>
          <p:nvPr/>
        </p:nvGrpSpPr>
        <p:grpSpPr>
          <a:xfrm>
            <a:off x="5545179" y="1554800"/>
            <a:ext cx="2265263" cy="1483712"/>
            <a:chOff x="883300" y="1651374"/>
            <a:chExt cx="2265263" cy="1483712"/>
          </a:xfrm>
        </p:grpSpPr>
        <p:sp>
          <p:nvSpPr>
            <p:cNvPr id="11" name="Oval 10"/>
            <p:cNvSpPr/>
            <p:nvPr/>
          </p:nvSpPr>
          <p:spPr>
            <a:xfrm>
              <a:off x="883300" y="1651374"/>
              <a:ext cx="2265263" cy="1483712"/>
            </a:xfrm>
            <a:prstGeom prst="ellipse">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7" name="Content Placeholder 3"/>
            <p:cNvSpPr txBox="1">
              <a:spLocks/>
            </p:cNvSpPr>
            <p:nvPr/>
          </p:nvSpPr>
          <p:spPr>
            <a:xfrm>
              <a:off x="1232026" y="1930702"/>
              <a:ext cx="1567810" cy="925057"/>
            </a:xfrm>
            <a:prstGeom prst="rect">
              <a:avLst/>
            </a:prstGeom>
          </p:spPr>
          <p:txBody>
            <a:bodyPr vert="horz" lIns="91440" tIns="45720" rIns="91440" bIns="45720" rtlCol="0" anchor="ctr">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GB" dirty="0" smtClean="0"/>
                <a:t>1,000 soldiers</a:t>
              </a:r>
            </a:p>
          </p:txBody>
        </p:sp>
      </p:grpSp>
      <p:grpSp>
        <p:nvGrpSpPr>
          <p:cNvPr id="13" name="Group 12"/>
          <p:cNvGrpSpPr/>
          <p:nvPr/>
        </p:nvGrpSpPr>
        <p:grpSpPr>
          <a:xfrm>
            <a:off x="3148563" y="3783423"/>
            <a:ext cx="3098074" cy="1994746"/>
            <a:chOff x="3148563" y="3783423"/>
            <a:chExt cx="3098074" cy="1994746"/>
          </a:xfrm>
        </p:grpSpPr>
        <p:sp>
          <p:nvSpPr>
            <p:cNvPr id="10" name="Oval 9"/>
            <p:cNvSpPr/>
            <p:nvPr/>
          </p:nvSpPr>
          <p:spPr>
            <a:xfrm>
              <a:off x="3148563" y="3783423"/>
              <a:ext cx="3098074" cy="1994746"/>
            </a:xfrm>
            <a:prstGeom prst="ellipse">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8" name="Content Placeholder 3"/>
            <p:cNvSpPr txBox="1">
              <a:spLocks/>
            </p:cNvSpPr>
            <p:nvPr/>
          </p:nvSpPr>
          <p:spPr>
            <a:xfrm>
              <a:off x="3365552" y="4020778"/>
              <a:ext cx="2664097" cy="1520037"/>
            </a:xfrm>
            <a:prstGeom prst="rect">
              <a:avLst/>
            </a:prstGeom>
          </p:spPr>
          <p:txBody>
            <a:bodyPr vert="horz" lIns="91440" tIns="45720" rIns="91440" bIns="45720" rtlCol="0" anchor="ctr">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GB" dirty="0" smtClean="0"/>
                <a:t>4,000 people average family size 8 means 500 families</a:t>
              </a:r>
              <a:endParaRPr lang="en-GB" dirty="0"/>
            </a:p>
          </p:txBody>
        </p:sp>
      </p:grpSp>
    </p:spTree>
    <p:extLst>
      <p:ext uri="{BB962C8B-B14F-4D97-AF65-F5344CB8AC3E}">
        <p14:creationId xmlns:p14="http://schemas.microsoft.com/office/powerpoint/2010/main" val="7913915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solidFill>
                  <a:srgbClr val="1F497D"/>
                </a:solidFill>
                <a:ea typeface="ＭＳ 明朝"/>
              </a:rPr>
              <a:t>One answer</a:t>
            </a:r>
            <a:r>
              <a:rPr lang="en-GB" dirty="0" smtClean="0">
                <a:solidFill>
                  <a:srgbClr val="1F497D"/>
                </a:solidFill>
                <a:ea typeface="ＭＳ 明朝"/>
              </a:rPr>
              <a:t>… </a:t>
            </a:r>
            <a:r>
              <a:rPr lang="en-GB" b="0" i="1" dirty="0" smtClean="0">
                <a:solidFill>
                  <a:srgbClr val="1F497D"/>
                </a:solidFill>
                <a:ea typeface="ＭＳ 明朝"/>
              </a:rPr>
              <a:t>(continued)</a:t>
            </a:r>
            <a:endParaRPr lang="en-GB" b="0" i="1" dirty="0"/>
          </a:p>
        </p:txBody>
      </p:sp>
      <p:sp>
        <p:nvSpPr>
          <p:cNvPr id="8" name="Rectangle 4"/>
          <p:cNvSpPr>
            <a:spLocks noChangeArrowheads="1"/>
          </p:cNvSpPr>
          <p:nvPr/>
        </p:nvSpPr>
        <p:spPr bwMode="auto">
          <a:xfrm rot="1631180">
            <a:off x="1055688" y="1711796"/>
            <a:ext cx="2954337" cy="4191000"/>
          </a:xfrm>
          <a:prstGeom prst="rect">
            <a:avLst/>
          </a:prstGeom>
          <a:solidFill>
            <a:schemeClr val="accent5">
              <a:lumMod val="20000"/>
              <a:lumOff val="80000"/>
            </a:schemeClr>
          </a:solidFill>
          <a:ln w="6350">
            <a:solidFill>
              <a:schemeClr val="tx2"/>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sz="1600">
              <a:solidFill>
                <a:schemeClr val="tx2"/>
              </a:solidFill>
              <a:latin typeface="Tahoma"/>
              <a:cs typeface="Tahoma"/>
            </a:endParaRPr>
          </a:p>
        </p:txBody>
      </p:sp>
      <p:sp>
        <p:nvSpPr>
          <p:cNvPr id="9" name="Line 10"/>
          <p:cNvSpPr>
            <a:spLocks noChangeShapeType="1"/>
          </p:cNvSpPr>
          <p:nvPr/>
        </p:nvSpPr>
        <p:spPr bwMode="auto">
          <a:xfrm rot="21480000">
            <a:off x="1241615" y="3105809"/>
            <a:ext cx="2601913" cy="1447800"/>
          </a:xfrm>
          <a:prstGeom prst="line">
            <a:avLst/>
          </a:prstGeom>
          <a:noFill/>
          <a:ln w="6350">
            <a:solidFill>
              <a:schemeClr val="tx2"/>
            </a:solidFill>
            <a:prstDash val="dash"/>
            <a:round/>
            <a:headEnd/>
            <a:tailEnd/>
          </a:ln>
          <a:extLst>
            <a:ext uri="{909E8E84-426E-40dd-AFC4-6F175D3DCCD1}">
              <a14:hiddenFill xmlns="" xmlns:a14="http://schemas.microsoft.com/office/drawing/2010/main">
                <a:noFill/>
              </a14:hiddenFill>
            </a:ext>
          </a:extLst>
        </p:spPr>
        <p:txBody>
          <a:bodyPr wrap="none"/>
          <a:lstStyle/>
          <a:p>
            <a:endParaRPr lang="en-US" sz="1600">
              <a:solidFill>
                <a:schemeClr val="tx2"/>
              </a:solidFill>
              <a:latin typeface="Tahoma"/>
              <a:cs typeface="Tahoma"/>
            </a:endParaRPr>
          </a:p>
        </p:txBody>
      </p:sp>
      <p:sp>
        <p:nvSpPr>
          <p:cNvPr id="10" name="Text Box 16"/>
          <p:cNvSpPr txBox="1">
            <a:spLocks noChangeArrowheads="1"/>
          </p:cNvSpPr>
          <p:nvPr/>
        </p:nvSpPr>
        <p:spPr bwMode="auto">
          <a:xfrm rot="1733775">
            <a:off x="1517307" y="5253300"/>
            <a:ext cx="468999"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a:solidFill>
                  <a:schemeClr val="tx2"/>
                </a:solidFill>
                <a:latin typeface="Tahoma"/>
                <a:cs typeface="Tahoma"/>
              </a:rPr>
              <a:t>4m</a:t>
            </a:r>
          </a:p>
        </p:txBody>
      </p:sp>
      <p:sp>
        <p:nvSpPr>
          <p:cNvPr id="11" name="Text Box 17"/>
          <p:cNvSpPr txBox="1">
            <a:spLocks noChangeArrowheads="1"/>
          </p:cNvSpPr>
          <p:nvPr/>
        </p:nvSpPr>
        <p:spPr bwMode="auto">
          <a:xfrm rot="17735200">
            <a:off x="736257" y="2578362"/>
            <a:ext cx="468999"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a:solidFill>
                  <a:schemeClr val="tx2"/>
                </a:solidFill>
                <a:latin typeface="Tahoma"/>
                <a:cs typeface="Tahoma"/>
              </a:rPr>
              <a:t>5m</a:t>
            </a:r>
          </a:p>
        </p:txBody>
      </p:sp>
      <p:sp>
        <p:nvSpPr>
          <p:cNvPr id="12" name="Text Box 19"/>
          <p:cNvSpPr txBox="1">
            <a:spLocks noChangeArrowheads="1"/>
          </p:cNvSpPr>
          <p:nvPr/>
        </p:nvSpPr>
        <p:spPr bwMode="auto">
          <a:xfrm>
            <a:off x="2228850" y="2664296"/>
            <a:ext cx="78883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smtClean="0">
                <a:solidFill>
                  <a:schemeClr val="tx2"/>
                </a:solidFill>
                <a:latin typeface="Tahoma"/>
                <a:cs typeface="Tahoma"/>
              </a:rPr>
              <a:t>20 m</a:t>
            </a:r>
            <a:r>
              <a:rPr lang="en-US" altLang="en-US" sz="1600" b="1" baseline="30000" smtClean="0">
                <a:solidFill>
                  <a:schemeClr val="tx2"/>
                </a:solidFill>
                <a:latin typeface="Tahoma"/>
                <a:cs typeface="Tahoma"/>
              </a:rPr>
              <a:t>2</a:t>
            </a:r>
            <a:endParaRPr lang="en-US" altLang="en-US" sz="1600" b="1" baseline="30000" dirty="0">
              <a:solidFill>
                <a:schemeClr val="tx2"/>
              </a:solidFill>
              <a:latin typeface="Tahoma"/>
              <a:cs typeface="Tahoma"/>
            </a:endParaRPr>
          </a:p>
        </p:txBody>
      </p:sp>
      <p:grpSp>
        <p:nvGrpSpPr>
          <p:cNvPr id="13" name="Group 22"/>
          <p:cNvGrpSpPr>
            <a:grpSpLocks/>
          </p:cNvGrpSpPr>
          <p:nvPr/>
        </p:nvGrpSpPr>
        <p:grpSpPr bwMode="auto">
          <a:xfrm>
            <a:off x="2813050" y="2054696"/>
            <a:ext cx="5838825" cy="4780810"/>
            <a:chOff x="2208" y="960"/>
            <a:chExt cx="3984" cy="2736"/>
          </a:xfrm>
        </p:grpSpPr>
        <p:grpSp>
          <p:nvGrpSpPr>
            <p:cNvPr id="14" name="Group 9"/>
            <p:cNvGrpSpPr>
              <a:grpSpLocks/>
            </p:cNvGrpSpPr>
            <p:nvPr/>
          </p:nvGrpSpPr>
          <p:grpSpPr bwMode="auto">
            <a:xfrm rot="-916326">
              <a:off x="2208" y="960"/>
              <a:ext cx="3808" cy="1776"/>
              <a:chOff x="384" y="1632"/>
              <a:chExt cx="3808" cy="1776"/>
            </a:xfrm>
          </p:grpSpPr>
          <p:sp>
            <p:nvSpPr>
              <p:cNvPr id="21" name="Freeform 8"/>
              <p:cNvSpPr>
                <a:spLocks/>
              </p:cNvSpPr>
              <p:nvPr/>
            </p:nvSpPr>
            <p:spPr bwMode="auto">
              <a:xfrm>
                <a:off x="1440" y="1632"/>
                <a:ext cx="2752" cy="1766"/>
              </a:xfrm>
              <a:custGeom>
                <a:avLst/>
                <a:gdLst>
                  <a:gd name="T0" fmla="*/ 1740 w 2752"/>
                  <a:gd name="T1" fmla="*/ 876 h 1766"/>
                  <a:gd name="T2" fmla="*/ 2184 w 2752"/>
                  <a:gd name="T3" fmla="*/ 1248 h 1766"/>
                  <a:gd name="T4" fmla="*/ 2556 w 2752"/>
                  <a:gd name="T5" fmla="*/ 1608 h 1766"/>
                  <a:gd name="T6" fmla="*/ 2640 w 2752"/>
                  <a:gd name="T7" fmla="*/ 1692 h 1766"/>
                  <a:gd name="T8" fmla="*/ 2748 w 2752"/>
                  <a:gd name="T9" fmla="*/ 1764 h 1766"/>
                  <a:gd name="T10" fmla="*/ 2736 w 2752"/>
                  <a:gd name="T11" fmla="*/ 1764 h 1766"/>
                  <a:gd name="T12" fmla="*/ 240 w 2752"/>
                  <a:gd name="T13" fmla="*/ 624 h 1766"/>
                  <a:gd name="T14" fmla="*/ 0 w 2752"/>
                  <a:gd name="T15" fmla="*/ 0 h 1766"/>
                  <a:gd name="T16" fmla="*/ 1740 w 2752"/>
                  <a:gd name="T17" fmla="*/ 876 h 17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52"/>
                  <a:gd name="T28" fmla="*/ 0 h 1766"/>
                  <a:gd name="T29" fmla="*/ 2752 w 2752"/>
                  <a:gd name="T30" fmla="*/ 1766 h 17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52" h="1766">
                    <a:moveTo>
                      <a:pt x="1740" y="876"/>
                    </a:moveTo>
                    <a:cubicBezTo>
                      <a:pt x="1944" y="944"/>
                      <a:pt x="1823" y="898"/>
                      <a:pt x="2184" y="1248"/>
                    </a:cubicBezTo>
                    <a:cubicBezTo>
                      <a:pt x="2308" y="1368"/>
                      <a:pt x="2556" y="1608"/>
                      <a:pt x="2556" y="1608"/>
                    </a:cubicBezTo>
                    <a:cubicBezTo>
                      <a:pt x="2572" y="1674"/>
                      <a:pt x="2578" y="1671"/>
                      <a:pt x="2640" y="1692"/>
                    </a:cubicBezTo>
                    <a:cubicBezTo>
                      <a:pt x="2683" y="1735"/>
                      <a:pt x="2697" y="1739"/>
                      <a:pt x="2748" y="1764"/>
                    </a:cubicBezTo>
                    <a:cubicBezTo>
                      <a:pt x="2752" y="1766"/>
                      <a:pt x="2740" y="1764"/>
                      <a:pt x="2736" y="1764"/>
                    </a:cubicBezTo>
                    <a:lnTo>
                      <a:pt x="240" y="624"/>
                    </a:lnTo>
                    <a:lnTo>
                      <a:pt x="0" y="0"/>
                    </a:lnTo>
                    <a:lnTo>
                      <a:pt x="1740" y="876"/>
                    </a:lnTo>
                    <a:close/>
                  </a:path>
                </a:pathLst>
              </a:custGeom>
              <a:solidFill>
                <a:schemeClr val="bg1"/>
              </a:solidFill>
              <a:ln w="9525">
                <a:solidFill>
                  <a:schemeClr val="tx1"/>
                </a:solidFill>
                <a:round/>
                <a:headEnd/>
                <a:tailEnd/>
              </a:ln>
            </p:spPr>
            <p:txBody>
              <a:bodyPr wrap="none"/>
              <a:lstStyle/>
              <a:p>
                <a:endParaRPr lang="en-US" sz="1600">
                  <a:solidFill>
                    <a:schemeClr val="tx2"/>
                  </a:solidFill>
                  <a:latin typeface="Tahoma"/>
                  <a:cs typeface="Tahoma"/>
                </a:endParaRPr>
              </a:p>
            </p:txBody>
          </p:sp>
          <p:sp>
            <p:nvSpPr>
              <p:cNvPr id="22" name="Freeform 7"/>
              <p:cNvSpPr>
                <a:spLocks/>
              </p:cNvSpPr>
              <p:nvPr/>
            </p:nvSpPr>
            <p:spPr bwMode="auto">
              <a:xfrm>
                <a:off x="384" y="1632"/>
                <a:ext cx="2784" cy="1776"/>
              </a:xfrm>
              <a:custGeom>
                <a:avLst/>
                <a:gdLst>
                  <a:gd name="T0" fmla="*/ 0 w 2784"/>
                  <a:gd name="T1" fmla="*/ 864 h 1776"/>
                  <a:gd name="T2" fmla="*/ 1776 w 2784"/>
                  <a:gd name="T3" fmla="*/ 1776 h 1776"/>
                  <a:gd name="T4" fmla="*/ 2784 w 2784"/>
                  <a:gd name="T5" fmla="*/ 864 h 1776"/>
                  <a:gd name="T6" fmla="*/ 1056 w 2784"/>
                  <a:gd name="T7" fmla="*/ 0 h 1776"/>
                  <a:gd name="T8" fmla="*/ 0 w 2784"/>
                  <a:gd name="T9" fmla="*/ 864 h 1776"/>
                  <a:gd name="T10" fmla="*/ 0 60000 65536"/>
                  <a:gd name="T11" fmla="*/ 0 60000 65536"/>
                  <a:gd name="T12" fmla="*/ 0 60000 65536"/>
                  <a:gd name="T13" fmla="*/ 0 60000 65536"/>
                  <a:gd name="T14" fmla="*/ 0 60000 65536"/>
                  <a:gd name="T15" fmla="*/ 0 w 2784"/>
                  <a:gd name="T16" fmla="*/ 0 h 1776"/>
                  <a:gd name="T17" fmla="*/ 2784 w 2784"/>
                  <a:gd name="T18" fmla="*/ 1776 h 1776"/>
                </a:gdLst>
                <a:ahLst/>
                <a:cxnLst>
                  <a:cxn ang="T10">
                    <a:pos x="T0" y="T1"/>
                  </a:cxn>
                  <a:cxn ang="T11">
                    <a:pos x="T2" y="T3"/>
                  </a:cxn>
                  <a:cxn ang="T12">
                    <a:pos x="T4" y="T5"/>
                  </a:cxn>
                  <a:cxn ang="T13">
                    <a:pos x="T6" y="T7"/>
                  </a:cxn>
                  <a:cxn ang="T14">
                    <a:pos x="T8" y="T9"/>
                  </a:cxn>
                </a:cxnLst>
                <a:rect l="T15" t="T16" r="T17" b="T18"/>
                <a:pathLst>
                  <a:path w="2784" h="1776">
                    <a:moveTo>
                      <a:pt x="0" y="864"/>
                    </a:moveTo>
                    <a:lnTo>
                      <a:pt x="1776" y="1776"/>
                    </a:lnTo>
                    <a:lnTo>
                      <a:pt x="2784" y="864"/>
                    </a:lnTo>
                    <a:lnTo>
                      <a:pt x="1056" y="0"/>
                    </a:lnTo>
                    <a:lnTo>
                      <a:pt x="0" y="864"/>
                    </a:lnTo>
                    <a:close/>
                  </a:path>
                </a:pathLst>
              </a:custGeom>
              <a:solidFill>
                <a:schemeClr val="accent1"/>
              </a:solidFill>
              <a:ln w="9525">
                <a:solidFill>
                  <a:schemeClr val="tx1"/>
                </a:solidFill>
                <a:round/>
                <a:headEnd/>
                <a:tailEnd/>
              </a:ln>
            </p:spPr>
            <p:txBody>
              <a:bodyPr wrap="none"/>
              <a:lstStyle/>
              <a:p>
                <a:endParaRPr lang="en-US" sz="1600">
                  <a:solidFill>
                    <a:schemeClr val="tx2"/>
                  </a:solidFill>
                  <a:latin typeface="Tahoma"/>
                  <a:cs typeface="Tahoma"/>
                </a:endParaRPr>
              </a:p>
            </p:txBody>
          </p:sp>
        </p:grpSp>
        <p:sp>
          <p:nvSpPr>
            <p:cNvPr id="15" name="Freeform 11"/>
            <p:cNvSpPr>
              <a:spLocks/>
            </p:cNvSpPr>
            <p:nvPr/>
          </p:nvSpPr>
          <p:spPr bwMode="auto">
            <a:xfrm>
              <a:off x="2256" y="2784"/>
              <a:ext cx="3936" cy="912"/>
            </a:xfrm>
            <a:custGeom>
              <a:avLst/>
              <a:gdLst>
                <a:gd name="T0" fmla="*/ 0 w 3936"/>
                <a:gd name="T1" fmla="*/ 480 h 912"/>
                <a:gd name="T2" fmla="*/ 1920 w 3936"/>
                <a:gd name="T3" fmla="*/ 912 h 912"/>
                <a:gd name="T4" fmla="*/ 3936 w 3936"/>
                <a:gd name="T5" fmla="*/ 384 h 912"/>
                <a:gd name="T6" fmla="*/ 1488 w 3936"/>
                <a:gd name="T7" fmla="*/ 0 h 912"/>
                <a:gd name="T8" fmla="*/ 0 w 3936"/>
                <a:gd name="T9" fmla="*/ 480 h 912"/>
                <a:gd name="T10" fmla="*/ 0 60000 65536"/>
                <a:gd name="T11" fmla="*/ 0 60000 65536"/>
                <a:gd name="T12" fmla="*/ 0 60000 65536"/>
                <a:gd name="T13" fmla="*/ 0 60000 65536"/>
                <a:gd name="T14" fmla="*/ 0 60000 65536"/>
                <a:gd name="T15" fmla="*/ 0 w 3936"/>
                <a:gd name="T16" fmla="*/ 0 h 912"/>
                <a:gd name="T17" fmla="*/ 3936 w 3936"/>
                <a:gd name="T18" fmla="*/ 912 h 912"/>
              </a:gdLst>
              <a:ahLst/>
              <a:cxnLst>
                <a:cxn ang="T10">
                  <a:pos x="T0" y="T1"/>
                </a:cxn>
                <a:cxn ang="T11">
                  <a:pos x="T2" y="T3"/>
                </a:cxn>
                <a:cxn ang="T12">
                  <a:pos x="T4" y="T5"/>
                </a:cxn>
                <a:cxn ang="T13">
                  <a:pos x="T6" y="T7"/>
                </a:cxn>
                <a:cxn ang="T14">
                  <a:pos x="T8" y="T9"/>
                </a:cxn>
              </a:cxnLst>
              <a:rect l="T15" t="T16" r="T17" b="T18"/>
              <a:pathLst>
                <a:path w="3936" h="912">
                  <a:moveTo>
                    <a:pt x="0" y="480"/>
                  </a:moveTo>
                  <a:lnTo>
                    <a:pt x="1920" y="912"/>
                  </a:lnTo>
                  <a:lnTo>
                    <a:pt x="3936" y="384"/>
                  </a:lnTo>
                  <a:lnTo>
                    <a:pt x="1488" y="0"/>
                  </a:lnTo>
                  <a:lnTo>
                    <a:pt x="0" y="480"/>
                  </a:lnTo>
                  <a:close/>
                </a:path>
              </a:pathLst>
            </a:custGeom>
            <a:noFill/>
            <a:ln w="38100" cap="flat" cmpd="sng">
              <a:solidFill>
                <a:schemeClr val="tx1"/>
              </a:solidFill>
              <a:prstDash val="dash"/>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sz="1600">
                <a:solidFill>
                  <a:schemeClr val="tx2"/>
                </a:solidFill>
                <a:latin typeface="Tahoma"/>
                <a:cs typeface="Tahoma"/>
              </a:endParaRPr>
            </a:p>
          </p:txBody>
        </p:sp>
        <p:sp>
          <p:nvSpPr>
            <p:cNvPr id="16" name="Text Box 12"/>
            <p:cNvSpPr txBox="1">
              <a:spLocks noChangeArrowheads="1"/>
            </p:cNvSpPr>
            <p:nvPr/>
          </p:nvSpPr>
          <p:spPr bwMode="auto">
            <a:xfrm rot="840950">
              <a:off x="3149" y="3249"/>
              <a:ext cx="320" cy="1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a:solidFill>
                    <a:schemeClr val="tx2"/>
                  </a:solidFill>
                  <a:latin typeface="Tahoma"/>
                  <a:cs typeface="Tahoma"/>
                </a:rPr>
                <a:t>4m</a:t>
              </a:r>
            </a:p>
          </p:txBody>
        </p:sp>
        <p:sp>
          <p:nvSpPr>
            <p:cNvPr id="17" name="Text Box 13"/>
            <p:cNvSpPr txBox="1">
              <a:spLocks noChangeArrowheads="1"/>
            </p:cNvSpPr>
            <p:nvPr/>
          </p:nvSpPr>
          <p:spPr bwMode="auto">
            <a:xfrm rot="20218168">
              <a:off x="4972" y="3221"/>
              <a:ext cx="320" cy="1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a:solidFill>
                    <a:schemeClr val="tx2"/>
                  </a:solidFill>
                  <a:latin typeface="Tahoma"/>
                  <a:cs typeface="Tahoma"/>
                </a:rPr>
                <a:t>4m</a:t>
              </a:r>
            </a:p>
          </p:txBody>
        </p:sp>
        <p:sp>
          <p:nvSpPr>
            <p:cNvPr id="18" name="Text Box 15"/>
            <p:cNvSpPr txBox="1">
              <a:spLocks noChangeArrowheads="1"/>
            </p:cNvSpPr>
            <p:nvPr/>
          </p:nvSpPr>
          <p:spPr bwMode="auto">
            <a:xfrm rot="944255">
              <a:off x="2961" y="2230"/>
              <a:ext cx="320" cy="1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a:solidFill>
                    <a:schemeClr val="bg1"/>
                  </a:solidFill>
                  <a:latin typeface="Tahoma"/>
                  <a:cs typeface="Tahoma"/>
                </a:rPr>
                <a:t>4m</a:t>
              </a:r>
            </a:p>
          </p:txBody>
        </p:sp>
        <p:sp>
          <p:nvSpPr>
            <p:cNvPr id="19" name="Text Box 18"/>
            <p:cNvSpPr txBox="1">
              <a:spLocks noChangeArrowheads="1"/>
            </p:cNvSpPr>
            <p:nvPr/>
          </p:nvSpPr>
          <p:spPr bwMode="auto">
            <a:xfrm rot="17761405">
              <a:off x="4259" y="2027"/>
              <a:ext cx="368" cy="2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a:solidFill>
                    <a:schemeClr val="bg1"/>
                  </a:solidFill>
                  <a:latin typeface="Tahoma"/>
                  <a:cs typeface="Tahoma"/>
                </a:rPr>
                <a:t>2.5m</a:t>
              </a:r>
            </a:p>
          </p:txBody>
        </p:sp>
        <p:sp>
          <p:nvSpPr>
            <p:cNvPr id="20" name="Text Box 21"/>
            <p:cNvSpPr txBox="1">
              <a:spLocks noChangeArrowheads="1"/>
            </p:cNvSpPr>
            <p:nvPr/>
          </p:nvSpPr>
          <p:spPr bwMode="auto">
            <a:xfrm rot="2184798">
              <a:off x="5449" y="1762"/>
              <a:ext cx="439" cy="1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dirty="0">
                  <a:solidFill>
                    <a:schemeClr val="tx2"/>
                  </a:solidFill>
                  <a:latin typeface="Tahoma"/>
                  <a:cs typeface="Tahoma"/>
                </a:rPr>
                <a:t>2.5m</a:t>
              </a:r>
            </a:p>
          </p:txBody>
        </p:sp>
      </p:grpSp>
      <p:sp>
        <p:nvSpPr>
          <p:cNvPr id="25" name="Text Box 14"/>
          <p:cNvSpPr txBox="1">
            <a:spLocks noChangeArrowheads="1"/>
          </p:cNvSpPr>
          <p:nvPr/>
        </p:nvSpPr>
        <p:spPr bwMode="auto">
          <a:xfrm>
            <a:off x="4994275" y="5712296"/>
            <a:ext cx="78883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dirty="0" smtClean="0">
                <a:solidFill>
                  <a:schemeClr val="tx2"/>
                </a:solidFill>
                <a:latin typeface="Tahoma"/>
                <a:cs typeface="Tahoma"/>
              </a:rPr>
              <a:t>16 m</a:t>
            </a:r>
            <a:r>
              <a:rPr lang="en-US" altLang="en-US" sz="1600" b="1" baseline="30000" dirty="0" smtClean="0">
                <a:solidFill>
                  <a:schemeClr val="tx2"/>
                </a:solidFill>
                <a:latin typeface="Tahoma"/>
                <a:cs typeface="Tahoma"/>
              </a:rPr>
              <a:t>2</a:t>
            </a:r>
            <a:endParaRPr lang="en-US" altLang="en-US" sz="1600" b="1" baseline="30000" dirty="0">
              <a:solidFill>
                <a:schemeClr val="tx2"/>
              </a:solidFill>
              <a:latin typeface="Tahoma"/>
              <a:cs typeface="Tahoma"/>
            </a:endParaRPr>
          </a:p>
        </p:txBody>
      </p:sp>
    </p:spTree>
    <p:extLst>
      <p:ext uri="{BB962C8B-B14F-4D97-AF65-F5344CB8AC3E}">
        <p14:creationId xmlns:p14="http://schemas.microsoft.com/office/powerpoint/2010/main" val="183774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ppt_w</p:attrName>
                                        </p:attrNameLst>
                                      </p:cBhvr>
                                      <p:tavLst>
                                        <p:tav tm="0">
                                          <p:val>
                                            <p:strVal val="#ppt_w*0.70"/>
                                          </p:val>
                                        </p:tav>
                                        <p:tav tm="100000">
                                          <p:val>
                                            <p:strVal val="#ppt_w"/>
                                          </p:val>
                                        </p:tav>
                                      </p:tavLst>
                                    </p:anim>
                                    <p:anim calcmode="lin" valueType="num">
                                      <p:cBhvr>
                                        <p:cTn id="22" dur="1000" fill="hold"/>
                                        <p:tgtEl>
                                          <p:spTgt spid="25"/>
                                        </p:tgtEl>
                                        <p:attrNameLst>
                                          <p:attrName>ppt_h</p:attrName>
                                        </p:attrNameLst>
                                      </p:cBhvr>
                                      <p:tavLst>
                                        <p:tav tm="0">
                                          <p:val>
                                            <p:strVal val="#ppt_h"/>
                                          </p:val>
                                        </p:tav>
                                        <p:tav tm="100000">
                                          <p:val>
                                            <p:strVal val="#ppt_h"/>
                                          </p:val>
                                        </p:tav>
                                      </p:tavLst>
                                    </p:anim>
                                    <p:animEffect transition="in" filter="fade">
                                      <p:cBhvr>
                                        <p:cTn id="2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Textbook answer…</a:t>
            </a:r>
            <a:endParaRPr lang="en-GB" b="1" i="0" u="none" strike="noStrike" baseline="0" smtClean="0">
              <a:solidFill>
                <a:srgbClr val="1F497D"/>
              </a:solidFill>
              <a:latin typeface="Times New Roman"/>
              <a:ea typeface="ＭＳ 明朝"/>
            </a:endParaRPr>
          </a:p>
        </p:txBody>
      </p:sp>
      <p:sp>
        <p:nvSpPr>
          <p:cNvPr id="4" name="Content Placeholder 3"/>
          <p:cNvSpPr>
            <a:spLocks noGrp="1"/>
          </p:cNvSpPr>
          <p:nvPr>
            <p:ph idx="1"/>
          </p:nvPr>
        </p:nvSpPr>
        <p:spPr>
          <a:xfrm>
            <a:off x="457199" y="1340442"/>
            <a:ext cx="8580973" cy="4785722"/>
          </a:xfrm>
        </p:spPr>
        <p:txBody>
          <a:bodyPr/>
          <a:lstStyle/>
          <a:p>
            <a:r>
              <a:rPr lang="en-GB" sz="1800" dirty="0"/>
              <a:t>15,000 people average family size 6 m</a:t>
            </a:r>
            <a:r>
              <a:rPr lang="en-GB" sz="1800" dirty="0" smtClean="0"/>
              <a:t>eans </a:t>
            </a:r>
            <a:r>
              <a:rPr lang="en-GB" sz="1800" dirty="0"/>
              <a:t>2,500 families</a:t>
            </a:r>
          </a:p>
          <a:p>
            <a:pPr lvl="1">
              <a:spcBef>
                <a:spcPts val="600"/>
              </a:spcBef>
            </a:pPr>
            <a:r>
              <a:rPr lang="en-GB" sz="1800" dirty="0"/>
              <a:t>Give each family 1 </a:t>
            </a:r>
            <a:r>
              <a:rPr lang="en-GB" sz="1800" dirty="0" smtClean="0"/>
              <a:t>sheet – each </a:t>
            </a:r>
            <a:r>
              <a:rPr lang="en-GB" sz="1800" dirty="0"/>
              <a:t>person gets </a:t>
            </a:r>
            <a:r>
              <a:rPr lang="en-GB" sz="1800" dirty="0" smtClean="0"/>
              <a:t>2.7m</a:t>
            </a:r>
            <a:r>
              <a:rPr lang="en-GB" sz="1800" baseline="30000" dirty="0" smtClean="0"/>
              <a:t>2 </a:t>
            </a:r>
            <a:r>
              <a:rPr lang="en-GB" sz="1800" dirty="0" smtClean="0"/>
              <a:t>(16m</a:t>
            </a:r>
            <a:r>
              <a:rPr lang="en-GB" sz="1800" baseline="30000" dirty="0" smtClean="0"/>
              <a:t>2</a:t>
            </a:r>
            <a:r>
              <a:rPr lang="en-GB" sz="1800" dirty="0" smtClean="0"/>
              <a:t>/6p = </a:t>
            </a:r>
            <a:r>
              <a:rPr lang="en-GB" sz="1800" dirty="0"/>
              <a:t>2.66m</a:t>
            </a:r>
            <a:r>
              <a:rPr lang="en-GB" sz="1800" baseline="30000" dirty="0"/>
              <a:t>2</a:t>
            </a:r>
            <a:r>
              <a:rPr lang="en-GB" sz="1800" dirty="0"/>
              <a:t>/p)</a:t>
            </a:r>
          </a:p>
          <a:p>
            <a:pPr lvl="1">
              <a:spcBef>
                <a:spcPts val="600"/>
              </a:spcBef>
            </a:pPr>
            <a:r>
              <a:rPr lang="en-GB" sz="1800" b="1" dirty="0" smtClean="0"/>
              <a:t>2,500 </a:t>
            </a:r>
            <a:r>
              <a:rPr lang="en-GB" sz="1800" b="1" dirty="0"/>
              <a:t>sheets</a:t>
            </a:r>
          </a:p>
          <a:p>
            <a:pPr>
              <a:spcBef>
                <a:spcPts val="2000"/>
              </a:spcBef>
            </a:pPr>
            <a:r>
              <a:rPr lang="en-GB" sz="1800" dirty="0" smtClean="0"/>
              <a:t>1,000 soldiers</a:t>
            </a:r>
            <a:endParaRPr lang="en-GB" sz="1800" dirty="0"/>
          </a:p>
          <a:p>
            <a:pPr lvl="1">
              <a:spcBef>
                <a:spcPts val="600"/>
              </a:spcBef>
            </a:pPr>
            <a:r>
              <a:rPr lang="en-GB" sz="1800" dirty="0"/>
              <a:t>Give every 5 soldiers 1 </a:t>
            </a:r>
            <a:r>
              <a:rPr lang="en-GB" sz="1800" dirty="0" smtClean="0"/>
              <a:t>sheet. Each </a:t>
            </a:r>
            <a:r>
              <a:rPr lang="en-GB" sz="1800" dirty="0"/>
              <a:t>person gets </a:t>
            </a:r>
            <a:r>
              <a:rPr lang="en-GB" sz="1800" dirty="0" smtClean="0"/>
              <a:t>3.2m</a:t>
            </a:r>
            <a:r>
              <a:rPr lang="en-GB" sz="1800" baseline="30000" dirty="0" smtClean="0"/>
              <a:t>2</a:t>
            </a:r>
            <a:r>
              <a:rPr lang="en-GB" sz="1800" dirty="0" smtClean="0"/>
              <a:t> (16m</a:t>
            </a:r>
            <a:r>
              <a:rPr lang="en-GB" sz="1800" baseline="30000" dirty="0" smtClean="0"/>
              <a:t>2</a:t>
            </a:r>
            <a:r>
              <a:rPr lang="en-GB" sz="1800" dirty="0" smtClean="0"/>
              <a:t> </a:t>
            </a:r>
            <a:r>
              <a:rPr lang="en-GB" sz="1800" dirty="0"/>
              <a:t>5p = </a:t>
            </a:r>
            <a:r>
              <a:rPr lang="en-GB" sz="1800" dirty="0" smtClean="0"/>
              <a:t>3.2</a:t>
            </a:r>
            <a:r>
              <a:rPr lang="en-GB" sz="1800" dirty="0"/>
              <a:t>m</a:t>
            </a:r>
            <a:r>
              <a:rPr lang="en-GB" sz="1800" baseline="30000" dirty="0"/>
              <a:t>2</a:t>
            </a:r>
            <a:r>
              <a:rPr lang="en-GB" sz="1800" dirty="0" smtClean="0"/>
              <a:t>/</a:t>
            </a:r>
            <a:r>
              <a:rPr lang="en-GB" sz="1800" dirty="0"/>
              <a:t>p)</a:t>
            </a:r>
          </a:p>
          <a:p>
            <a:pPr lvl="1">
              <a:spcBef>
                <a:spcPts val="600"/>
              </a:spcBef>
            </a:pPr>
            <a:r>
              <a:rPr lang="en-GB" sz="1800" b="1" dirty="0" smtClean="0"/>
              <a:t>200 </a:t>
            </a:r>
            <a:r>
              <a:rPr lang="en-GB" sz="1800" b="1" dirty="0"/>
              <a:t>sheets</a:t>
            </a:r>
          </a:p>
          <a:p>
            <a:pPr>
              <a:spcBef>
                <a:spcPts val="2000"/>
              </a:spcBef>
            </a:pPr>
            <a:r>
              <a:rPr lang="en-GB" sz="1800" dirty="0"/>
              <a:t>4,000 </a:t>
            </a:r>
            <a:r>
              <a:rPr lang="en-GB" sz="1800" dirty="0" smtClean="0"/>
              <a:t>people average </a:t>
            </a:r>
            <a:r>
              <a:rPr lang="en-GB" sz="1800" dirty="0"/>
              <a:t>family size </a:t>
            </a:r>
            <a:r>
              <a:rPr lang="en-GB" sz="1800" dirty="0" smtClean="0"/>
              <a:t>8 means </a:t>
            </a:r>
            <a:r>
              <a:rPr lang="en-GB" sz="1800" dirty="0"/>
              <a:t>500 families</a:t>
            </a:r>
          </a:p>
          <a:p>
            <a:pPr lvl="1">
              <a:spcBef>
                <a:spcPts val="600"/>
              </a:spcBef>
            </a:pPr>
            <a:r>
              <a:rPr lang="en-GB" sz="1800" dirty="0"/>
              <a:t>Give each family 2 </a:t>
            </a:r>
            <a:r>
              <a:rPr lang="en-GB" sz="1800" dirty="0" smtClean="0"/>
              <a:t>sheets – each </a:t>
            </a:r>
            <a:r>
              <a:rPr lang="en-GB" sz="1800" dirty="0"/>
              <a:t>person gets </a:t>
            </a:r>
            <a:r>
              <a:rPr lang="en-GB" sz="1800" dirty="0" smtClean="0"/>
              <a:t>4</a:t>
            </a:r>
            <a:r>
              <a:rPr lang="en-GB" sz="1800" dirty="0"/>
              <a:t>m</a:t>
            </a:r>
            <a:r>
              <a:rPr lang="en-GB" sz="1800" baseline="30000" dirty="0"/>
              <a:t>2</a:t>
            </a:r>
            <a:r>
              <a:rPr lang="en-GB" sz="1800" dirty="0" smtClean="0"/>
              <a:t> (32m</a:t>
            </a:r>
            <a:r>
              <a:rPr lang="en-GB" sz="1800" baseline="30000" dirty="0" smtClean="0"/>
              <a:t>2</a:t>
            </a:r>
            <a:r>
              <a:rPr lang="en-GB" sz="1800" dirty="0" smtClean="0"/>
              <a:t>/4p </a:t>
            </a:r>
            <a:r>
              <a:rPr lang="en-GB" sz="1800" dirty="0"/>
              <a:t>= </a:t>
            </a:r>
            <a:r>
              <a:rPr lang="en-GB" sz="1800" dirty="0" smtClean="0"/>
              <a:t>4.0</a:t>
            </a:r>
            <a:r>
              <a:rPr lang="en-GB" sz="1800" dirty="0"/>
              <a:t>m</a:t>
            </a:r>
            <a:r>
              <a:rPr lang="en-GB" sz="1800" baseline="30000" dirty="0"/>
              <a:t>2</a:t>
            </a:r>
            <a:r>
              <a:rPr lang="en-GB" sz="1800" dirty="0" smtClean="0"/>
              <a:t>/</a:t>
            </a:r>
            <a:r>
              <a:rPr lang="en-GB" sz="1800" dirty="0"/>
              <a:t>p)</a:t>
            </a:r>
          </a:p>
          <a:p>
            <a:pPr lvl="1">
              <a:spcBef>
                <a:spcPts val="600"/>
              </a:spcBef>
            </a:pPr>
            <a:r>
              <a:rPr lang="en-GB" sz="1800" b="1" dirty="0" smtClean="0"/>
              <a:t>1,000 sheets</a:t>
            </a:r>
          </a:p>
          <a:p>
            <a:pPr>
              <a:spcBef>
                <a:spcPts val="2000"/>
              </a:spcBef>
            </a:pPr>
            <a:r>
              <a:rPr lang="en-GB" sz="1800" dirty="0"/>
              <a:t>Keep </a:t>
            </a:r>
            <a:r>
              <a:rPr lang="en-GB" sz="1800" b="1" dirty="0"/>
              <a:t>50 sheets </a:t>
            </a:r>
            <a:r>
              <a:rPr lang="en-GB" sz="1800" dirty="0"/>
              <a:t>for emergency </a:t>
            </a:r>
            <a:r>
              <a:rPr lang="en-GB" sz="1800" dirty="0" smtClean="0"/>
              <a:t>reserve.</a:t>
            </a:r>
            <a:endParaRPr lang="en-GB" sz="1800" dirty="0"/>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Tree>
    <p:extLst>
      <p:ext uri="{BB962C8B-B14F-4D97-AF65-F5344CB8AC3E}">
        <p14:creationId xmlns:p14="http://schemas.microsoft.com/office/powerpoint/2010/main" val="2198548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Examples of</a:t>
            </a:r>
            <a:r>
              <a:rPr lang="en-GB" b="1" i="0" u="none" strike="noStrike" dirty="0" smtClean="0">
                <a:solidFill>
                  <a:srgbClr val="1F497D"/>
                </a:solidFill>
                <a:latin typeface="Tahoma"/>
                <a:ea typeface="ＭＳ 明朝"/>
              </a:rPr>
              <a:t> possible</a:t>
            </a:r>
            <a:r>
              <a:rPr lang="en-GB" b="1" i="0" u="none" strike="noStrike" baseline="0" dirty="0" smtClean="0">
                <a:solidFill>
                  <a:srgbClr val="1F497D"/>
                </a:solidFill>
                <a:latin typeface="Tahoma"/>
                <a:ea typeface="ＭＳ 明朝"/>
              </a:rPr>
              <a:t> distribution rules</a:t>
            </a:r>
          </a:p>
        </p:txBody>
      </p:sp>
      <p:sp>
        <p:nvSpPr>
          <p:cNvPr id="4" name="Content Placeholder 3"/>
          <p:cNvSpPr>
            <a:spLocks noGrp="1"/>
          </p:cNvSpPr>
          <p:nvPr>
            <p:ph idx="1"/>
          </p:nvPr>
        </p:nvSpPr>
        <p:spPr/>
        <p:txBody>
          <a:bodyPr/>
          <a:lstStyle/>
          <a:p>
            <a:r>
              <a:rPr lang="en-GB" dirty="0"/>
              <a:t>But! Do not distribute according to ethnic group! </a:t>
            </a:r>
            <a:endParaRPr lang="en-GB" dirty="0" smtClean="0"/>
          </a:p>
          <a:p>
            <a:r>
              <a:rPr lang="en-GB" dirty="0" smtClean="0"/>
              <a:t>Rather </a:t>
            </a:r>
            <a:r>
              <a:rPr lang="en-GB" dirty="0"/>
              <a:t>set a </a:t>
            </a:r>
            <a:r>
              <a:rPr lang="en-GB" dirty="0" smtClean="0"/>
              <a:t>rule – for example:</a:t>
            </a:r>
            <a:endParaRPr lang="en-GB" dirty="0"/>
          </a:p>
          <a:p>
            <a:pPr lvl="1">
              <a:spcBef>
                <a:spcPts val="1500"/>
              </a:spcBef>
            </a:pPr>
            <a:r>
              <a:rPr lang="en-GB" b="1" dirty="0"/>
              <a:t>Rule 1</a:t>
            </a:r>
            <a:r>
              <a:rPr lang="en-GB" dirty="0"/>
              <a:t>: Sheets are distributed to families first</a:t>
            </a:r>
            <a:r>
              <a:rPr lang="en-GB" dirty="0" smtClean="0"/>
              <a:t>.</a:t>
            </a:r>
            <a:br>
              <a:rPr lang="en-GB" dirty="0" smtClean="0"/>
            </a:br>
            <a:r>
              <a:rPr lang="en-GB" dirty="0" smtClean="0"/>
              <a:t>1 </a:t>
            </a:r>
            <a:r>
              <a:rPr lang="en-GB" dirty="0"/>
              <a:t>sheet for each family up to 6, 2 sheets for each family from 7-12 members.</a:t>
            </a:r>
          </a:p>
          <a:p>
            <a:pPr lvl="1">
              <a:spcBef>
                <a:spcPts val="1500"/>
              </a:spcBef>
            </a:pPr>
            <a:r>
              <a:rPr lang="en-GB" b="1" dirty="0"/>
              <a:t>Rule 2</a:t>
            </a:r>
            <a:r>
              <a:rPr lang="en-GB" dirty="0"/>
              <a:t>: for those who may be grouped (same sex &amp; age group) who are not in families, distribute 1 sheet for each 5.</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Tree>
    <p:extLst>
      <p:ext uri="{BB962C8B-B14F-4D97-AF65-F5344CB8AC3E}">
        <p14:creationId xmlns:p14="http://schemas.microsoft.com/office/powerpoint/2010/main" val="1121502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Some Sphere indicators for various NFIs…</a:t>
            </a:r>
          </a:p>
        </p:txBody>
      </p:sp>
      <p:sp>
        <p:nvSpPr>
          <p:cNvPr id="4" name="Content Placeholder 3"/>
          <p:cNvSpPr>
            <a:spLocks noGrp="1"/>
          </p:cNvSpPr>
          <p:nvPr>
            <p:ph idx="1"/>
          </p:nvPr>
        </p:nvSpPr>
        <p:spPr>
          <a:xfrm>
            <a:off x="457200" y="1340443"/>
            <a:ext cx="3718665" cy="4369076"/>
          </a:xfrm>
        </p:spPr>
        <p:txBody>
          <a:bodyPr/>
          <a:lstStyle/>
          <a:p>
            <a:pPr>
              <a:spcBef>
                <a:spcPts val="100"/>
              </a:spcBef>
            </a:pPr>
            <a:r>
              <a:rPr lang="en-GB" dirty="0"/>
              <a:t>“All women, girls, men, and boys have at least 2 full sets of clothing in the correct size…” </a:t>
            </a:r>
            <a:endParaRPr lang="en-GB" dirty="0" smtClean="0"/>
          </a:p>
          <a:p>
            <a:pPr>
              <a:spcBef>
                <a:spcPts val="2000"/>
              </a:spcBef>
            </a:pPr>
            <a:r>
              <a:rPr lang="en-GB" dirty="0" smtClean="0"/>
              <a:t>“</a:t>
            </a:r>
            <a:r>
              <a:rPr lang="en-GB" dirty="0"/>
              <a:t>Infants and children up to 2 years of age should also have a blanket in addition to appropriate clothing.” </a:t>
            </a:r>
            <a:endParaRPr lang="en-GB" dirty="0" smtClean="0"/>
          </a:p>
          <a:p>
            <a:pPr algn="r">
              <a:spcBef>
                <a:spcPts val="100"/>
              </a:spcBef>
            </a:pPr>
            <a:r>
              <a:rPr lang="en-GB" sz="1800" i="1" dirty="0" smtClean="0"/>
              <a:t>(</a:t>
            </a:r>
            <a:r>
              <a:rPr lang="en-GB" sz="1800" i="1" dirty="0"/>
              <a:t>page 272 of the 2011 Edition</a:t>
            </a:r>
            <a:r>
              <a:rPr lang="en-GB" sz="1800" i="1" dirty="0" smtClean="0"/>
              <a:t>)</a:t>
            </a:r>
            <a:endParaRPr lang="en-GB" sz="1800" i="1" dirty="0"/>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
        <p:nvSpPr>
          <p:cNvPr id="7" name="Content Placeholder 3"/>
          <p:cNvSpPr txBox="1">
            <a:spLocks/>
          </p:cNvSpPr>
          <p:nvPr/>
        </p:nvSpPr>
        <p:spPr>
          <a:xfrm>
            <a:off x="7063696" y="5947058"/>
            <a:ext cx="1600008" cy="33007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900" i="1" dirty="0" smtClean="0"/>
              <a:t>Photo: </a:t>
            </a:r>
            <a:r>
              <a:rPr lang="en-GB" sz="900" i="1" dirty="0" err="1" smtClean="0"/>
              <a:t>actalliance.org</a:t>
            </a:r>
            <a:endParaRPr lang="en-GB" sz="900" i="1" dirty="0"/>
          </a:p>
        </p:txBody>
      </p:sp>
      <p:pic>
        <p:nvPicPr>
          <p:cNvPr id="8" name="Picture 2" descr="http://www.actalliance.org/gallery/africa/kenya/dadaab-2/kenya2011jeffrey-dadaab231460.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01304" y="1451514"/>
            <a:ext cx="3962400" cy="3763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Content Placeholder 3"/>
          <p:cNvSpPr txBox="1">
            <a:spLocks/>
          </p:cNvSpPr>
          <p:nvPr/>
        </p:nvSpPr>
        <p:spPr>
          <a:xfrm>
            <a:off x="4719813" y="5306941"/>
            <a:ext cx="3943891" cy="805156"/>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sz="1600" dirty="0" smtClean="0"/>
              <a:t>A boy receives a blanket in the Dada refugee camp in Kenya, 2012.</a:t>
            </a:r>
            <a:endParaRPr lang="en-GB" sz="1600" dirty="0"/>
          </a:p>
        </p:txBody>
      </p:sp>
    </p:spTree>
    <p:extLst>
      <p:ext uri="{BB962C8B-B14F-4D97-AF65-F5344CB8AC3E}">
        <p14:creationId xmlns:p14="http://schemas.microsoft.com/office/powerpoint/2010/main" val="32177198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Some Sphere indicators for commonly distributed NFIs</a:t>
            </a:r>
          </a:p>
        </p:txBody>
      </p:sp>
      <p:sp>
        <p:nvSpPr>
          <p:cNvPr id="4" name="Content Placeholder 3"/>
          <p:cNvSpPr>
            <a:spLocks noGrp="1"/>
          </p:cNvSpPr>
          <p:nvPr>
            <p:ph idx="1"/>
          </p:nvPr>
        </p:nvSpPr>
        <p:spPr>
          <a:xfrm>
            <a:off x="457200" y="1340442"/>
            <a:ext cx="5114433" cy="4785722"/>
          </a:xfrm>
        </p:spPr>
        <p:txBody>
          <a:bodyPr/>
          <a:lstStyle/>
          <a:p>
            <a:r>
              <a:rPr lang="en-GB" dirty="0"/>
              <a:t>“Each household or group of four-to five individuals has access to two family-sized </a:t>
            </a:r>
            <a:r>
              <a:rPr lang="en-GB" dirty="0" smtClean="0"/>
              <a:t>cooking </a:t>
            </a:r>
            <a:r>
              <a:rPr lang="en-GB" dirty="0"/>
              <a:t>pots with handles and lids, a basin for food preparation or serving, a kitchen knife, and two serving spoons.”</a:t>
            </a:r>
          </a:p>
          <a:p>
            <a:pPr>
              <a:spcBef>
                <a:spcPts val="2000"/>
              </a:spcBef>
            </a:pPr>
            <a:r>
              <a:rPr lang="en-GB" dirty="0"/>
              <a:t>“All </a:t>
            </a:r>
            <a:r>
              <a:rPr lang="en-GB" dirty="0" smtClean="0"/>
              <a:t>disaster-affected </a:t>
            </a:r>
            <a:r>
              <a:rPr lang="en-GB" dirty="0"/>
              <a:t>people have access to a dished plate, a spoon or other eating utensils and a mug or drinking vessel.”</a:t>
            </a:r>
          </a:p>
          <a:p>
            <a:pPr algn="r"/>
            <a:r>
              <a:rPr lang="en-GB" sz="1800" i="1" dirty="0"/>
              <a:t>(page 273 of the 2011 Edition)</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pic>
        <p:nvPicPr>
          <p:cNvPr id="7" name="Picture 2" descr="http://www.washingtonpost.com/rf/image_982w/2010-2019/WashingtonPost/2011/07/13/Foreign/Images/So-071311-19.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40841" y="1413714"/>
            <a:ext cx="2434518" cy="46258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Content Placeholder 3"/>
          <p:cNvSpPr txBox="1">
            <a:spLocks/>
          </p:cNvSpPr>
          <p:nvPr/>
        </p:nvSpPr>
        <p:spPr>
          <a:xfrm>
            <a:off x="4473324" y="5709519"/>
            <a:ext cx="1761871" cy="33007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1000" i="1" dirty="0"/>
              <a:t>Somalia, 2012. Photo: AP</a:t>
            </a:r>
          </a:p>
        </p:txBody>
      </p:sp>
    </p:spTree>
    <p:extLst>
      <p:ext uri="{BB962C8B-B14F-4D97-AF65-F5344CB8AC3E}">
        <p14:creationId xmlns:p14="http://schemas.microsoft.com/office/powerpoint/2010/main" val="826202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933085" cy="1081760"/>
          </a:xfrm>
        </p:spPr>
        <p:txBody>
          <a:bodyPr/>
          <a:lstStyle/>
          <a:p>
            <a:pPr rtl="0"/>
            <a:r>
              <a:rPr lang="en-GB" b="1" i="0" u="none" strike="noStrike" baseline="0" dirty="0" smtClean="0">
                <a:solidFill>
                  <a:srgbClr val="1F497D"/>
                </a:solidFill>
                <a:latin typeface="Tahoma"/>
                <a:ea typeface="ＭＳ 明朝"/>
              </a:rPr>
              <a:t>Problem 2: Conflicts about location, priorities and design</a:t>
            </a:r>
          </a:p>
        </p:txBody>
      </p:sp>
      <p:sp>
        <p:nvSpPr>
          <p:cNvPr id="12" name="Footer Placeholder 11"/>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pic>
        <p:nvPicPr>
          <p:cNvPr id="3" name="Picture 2"/>
          <p:cNvPicPr>
            <a:picLocks noChangeAspect="1"/>
          </p:cNvPicPr>
          <p:nvPr/>
        </p:nvPicPr>
        <p:blipFill>
          <a:blip r:embed="rId3"/>
          <a:stretch>
            <a:fillRect/>
          </a:stretch>
        </p:blipFill>
        <p:spPr>
          <a:xfrm>
            <a:off x="1110770" y="1263719"/>
            <a:ext cx="6948974" cy="4721252"/>
          </a:xfrm>
          <a:prstGeom prst="rect">
            <a:avLst/>
          </a:prstGeom>
        </p:spPr>
      </p:pic>
    </p:spTree>
    <p:extLst>
      <p:ext uri="{BB962C8B-B14F-4D97-AF65-F5344CB8AC3E}">
        <p14:creationId xmlns:p14="http://schemas.microsoft.com/office/powerpoint/2010/main" val="8464358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ea typeface="ＭＳ 明朝"/>
              </a:rPr>
              <a:t>Exercise: Emergency Shelter Strategies</a:t>
            </a:r>
            <a:endParaRPr lang="en-GB" b="1" i="0" u="none" strike="noStrike" baseline="0" dirty="0" smtClean="0">
              <a:latin typeface="Times New Roman"/>
              <a:ea typeface="ＭＳ 明朝"/>
            </a:endParaRPr>
          </a:p>
        </p:txBody>
      </p:sp>
      <p:sp>
        <p:nvSpPr>
          <p:cNvPr id="7" name="Content Placeholder 6"/>
          <p:cNvSpPr>
            <a:spLocks noGrp="1"/>
          </p:cNvSpPr>
          <p:nvPr>
            <p:ph idx="1"/>
          </p:nvPr>
        </p:nvSpPr>
        <p:spPr/>
        <p:txBody>
          <a:bodyPr/>
          <a:lstStyle/>
          <a:p>
            <a:pPr marL="354013" lvl="1" indent="-354013">
              <a:spcBef>
                <a:spcPts val="2000"/>
              </a:spcBef>
              <a:buClr>
                <a:schemeClr val="tx1"/>
              </a:buClr>
              <a:buFont typeface="+mj-lt"/>
              <a:buAutoNum type="arabicPeriod"/>
            </a:pPr>
            <a:r>
              <a:rPr lang="en-GB" dirty="0"/>
              <a:t>In your groups, take time to consider your </a:t>
            </a:r>
            <a:r>
              <a:rPr lang="en-GB" dirty="0" smtClean="0"/>
              <a:t>scenario.</a:t>
            </a:r>
            <a:endParaRPr lang="en-GB" dirty="0"/>
          </a:p>
          <a:p>
            <a:pPr marL="354013" lvl="1" indent="-354013">
              <a:spcBef>
                <a:spcPts val="2000"/>
              </a:spcBef>
              <a:buClr>
                <a:schemeClr val="tx1"/>
              </a:buClr>
              <a:buFont typeface="+mj-lt"/>
              <a:buAutoNum type="arabicPeriod"/>
            </a:pPr>
            <a:r>
              <a:rPr lang="en-GB" dirty="0"/>
              <a:t>After establishing the probable needs, resources, and (making some assumptions) other contextual issues, consider the 5 emergency shelter options and choose the one you think most appropriate for your scenario.</a:t>
            </a:r>
          </a:p>
          <a:p>
            <a:pPr marL="354013" lvl="1" indent="-354013">
              <a:spcBef>
                <a:spcPts val="2000"/>
              </a:spcBef>
              <a:buClr>
                <a:schemeClr val="tx1"/>
              </a:buClr>
              <a:buFont typeface="+mj-lt"/>
              <a:buAutoNum type="arabicPeriod"/>
            </a:pPr>
            <a:r>
              <a:rPr lang="en-GB" dirty="0"/>
              <a:t>Be prepared to explain why you have </a:t>
            </a:r>
            <a:r>
              <a:rPr lang="en-GB" dirty="0" smtClean="0"/>
              <a:t/>
            </a:r>
            <a:br>
              <a:rPr lang="en-GB" dirty="0" smtClean="0"/>
            </a:br>
            <a:r>
              <a:rPr lang="en-GB" dirty="0" smtClean="0"/>
              <a:t>made </a:t>
            </a:r>
            <a:r>
              <a:rPr lang="en-GB" dirty="0"/>
              <a:t>this choice, and what </a:t>
            </a:r>
            <a:r>
              <a:rPr lang="en-GB" dirty="0" smtClean="0"/>
              <a:t/>
            </a:r>
            <a:br>
              <a:rPr lang="en-GB" dirty="0" smtClean="0"/>
            </a:br>
            <a:r>
              <a:rPr lang="en-GB" dirty="0" smtClean="0"/>
              <a:t>assumptions </a:t>
            </a:r>
            <a:r>
              <a:rPr lang="en-GB" dirty="0"/>
              <a:t>support your strategy.</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pic>
        <p:nvPicPr>
          <p:cNvPr id="8" name="Picture 7" descr="clock-25.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16217" y="75294"/>
            <a:ext cx="1025770" cy="892800"/>
          </a:xfrm>
          <a:prstGeom prst="rect">
            <a:avLst/>
          </a:prstGeom>
        </p:spPr>
      </p:pic>
    </p:spTree>
    <p:extLst>
      <p:ext uri="{BB962C8B-B14F-4D97-AF65-F5344CB8AC3E}">
        <p14:creationId xmlns:p14="http://schemas.microsoft.com/office/powerpoint/2010/main" val="128386638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
        <p:nvSpPr>
          <p:cNvPr id="8" name="Title 1"/>
          <p:cNvSpPr>
            <a:spLocks noGrp="1"/>
          </p:cNvSpPr>
          <p:nvPr>
            <p:ph type="title"/>
          </p:nvPr>
        </p:nvSpPr>
        <p:spPr>
          <a:xfrm>
            <a:off x="457201" y="0"/>
            <a:ext cx="7679604" cy="1081760"/>
          </a:xfrm>
        </p:spPr>
        <p:txBody>
          <a:bodyPr/>
          <a:lstStyle/>
          <a:p>
            <a:pPr rtl="0"/>
            <a:r>
              <a:rPr lang="en-GB" b="1" i="0" u="none" strike="noStrike" baseline="0" dirty="0" smtClean="0">
                <a:solidFill>
                  <a:srgbClr val="1F497D"/>
                </a:solidFill>
                <a:latin typeface="Tahoma"/>
                <a:ea typeface="ＭＳ 明朝"/>
              </a:rPr>
              <a:t>Remember!</a:t>
            </a:r>
            <a:endParaRPr lang="en-GB" b="1" i="0" u="none" strike="noStrike" baseline="0" dirty="0" smtClean="0">
              <a:solidFill>
                <a:srgbClr val="1F497D"/>
              </a:solidFill>
              <a:latin typeface="Times New Roman"/>
              <a:ea typeface="ＭＳ 明朝"/>
            </a:endParaRPr>
          </a:p>
        </p:txBody>
      </p:sp>
      <p:sp>
        <p:nvSpPr>
          <p:cNvPr id="9" name="Content Placeholder 4"/>
          <p:cNvSpPr>
            <a:spLocks noGrp="1"/>
          </p:cNvSpPr>
          <p:nvPr>
            <p:ph idx="1"/>
          </p:nvPr>
        </p:nvSpPr>
        <p:spPr>
          <a:xfrm>
            <a:off x="457200" y="1189409"/>
            <a:ext cx="8229600" cy="1062113"/>
          </a:xfrm>
        </p:spPr>
        <p:txBody>
          <a:bodyPr/>
          <a:lstStyle/>
          <a:p>
            <a:r>
              <a:rPr lang="en-GB" dirty="0"/>
              <a:t>The Humanitarian Charter and the technical chapters </a:t>
            </a:r>
          </a:p>
          <a:p>
            <a:r>
              <a:rPr lang="en-GB" dirty="0"/>
              <a:t>should always come </a:t>
            </a:r>
            <a:r>
              <a:rPr lang="en-GB" dirty="0" smtClean="0"/>
              <a:t>together.</a:t>
            </a:r>
            <a:endParaRPr lang="en-GB" dirty="0"/>
          </a:p>
        </p:txBody>
      </p:sp>
      <p:pic>
        <p:nvPicPr>
          <p:cNvPr id="6" name="Picture 5" descr="Remember-cartoon-English.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88520" y="2084758"/>
            <a:ext cx="6244332" cy="3892300"/>
          </a:xfrm>
          <a:prstGeom prst="rect">
            <a:avLst/>
          </a:prstGeom>
        </p:spPr>
      </p:pic>
    </p:spTree>
    <p:extLst>
      <p:ext uri="{BB962C8B-B14F-4D97-AF65-F5344CB8AC3E}">
        <p14:creationId xmlns:p14="http://schemas.microsoft.com/office/powerpoint/2010/main" val="6990087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3: Exposure to elements while waiting for materials</a:t>
            </a:r>
          </a:p>
        </p:txBody>
      </p:sp>
      <p:sp>
        <p:nvSpPr>
          <p:cNvPr id="8" name="Footer Placeholder 7"/>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43086" y="1336747"/>
            <a:ext cx="6699860" cy="4466573"/>
          </a:xfrm>
          <a:prstGeom prst="rect">
            <a:avLst/>
          </a:prstGeom>
        </p:spPr>
      </p:pic>
      <p:sp>
        <p:nvSpPr>
          <p:cNvPr id="4" name="TextBox 3"/>
          <p:cNvSpPr txBox="1"/>
          <p:nvPr/>
        </p:nvSpPr>
        <p:spPr>
          <a:xfrm>
            <a:off x="5099538" y="5832977"/>
            <a:ext cx="2843408" cy="230832"/>
          </a:xfrm>
          <a:prstGeom prst="rect">
            <a:avLst/>
          </a:prstGeom>
          <a:noFill/>
        </p:spPr>
        <p:txBody>
          <a:bodyPr wrap="square" rtlCol="0">
            <a:spAutoFit/>
          </a:bodyPr>
          <a:lstStyle/>
          <a:p>
            <a:pPr algn="r"/>
            <a:r>
              <a:rPr lang="en-GB" sz="900" i="1" dirty="0" err="1" smtClean="0">
                <a:solidFill>
                  <a:srgbClr val="000000"/>
                </a:solidFill>
                <a:latin typeface="Tahoma"/>
                <a:cs typeface="Tahoma"/>
              </a:rPr>
              <a:t>Alanah</a:t>
            </a:r>
            <a:r>
              <a:rPr lang="en-GB" sz="900" i="1" dirty="0" smtClean="0">
                <a:solidFill>
                  <a:srgbClr val="000000"/>
                </a:solidFill>
                <a:latin typeface="Tahoma"/>
                <a:cs typeface="Tahoma"/>
              </a:rPr>
              <a:t> </a:t>
            </a:r>
            <a:r>
              <a:rPr lang="en-GB" sz="900" i="1" dirty="0" err="1" smtClean="0">
                <a:solidFill>
                  <a:srgbClr val="000000"/>
                </a:solidFill>
                <a:latin typeface="Tahoma"/>
                <a:cs typeface="Tahoma"/>
              </a:rPr>
              <a:t>Torralba</a:t>
            </a:r>
            <a:r>
              <a:rPr lang="en-GB" sz="900" i="1" dirty="0" smtClean="0">
                <a:solidFill>
                  <a:srgbClr val="000000"/>
                </a:solidFill>
                <a:latin typeface="Tahoma"/>
                <a:cs typeface="Tahoma"/>
              </a:rPr>
              <a:t>/IFRC freelance</a:t>
            </a:r>
            <a:endParaRPr lang="en-GB" sz="900" i="1" dirty="0">
              <a:solidFill>
                <a:srgbClr val="000000"/>
              </a:solidFill>
              <a:latin typeface="Tahoma"/>
              <a:cs typeface="Tahoma"/>
            </a:endParaRPr>
          </a:p>
        </p:txBody>
      </p:sp>
    </p:spTree>
    <p:extLst>
      <p:ext uri="{BB962C8B-B14F-4D97-AF65-F5344CB8AC3E}">
        <p14:creationId xmlns:p14="http://schemas.microsoft.com/office/powerpoint/2010/main" val="3170065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4: Difficult site conditions</a:t>
            </a:r>
          </a:p>
        </p:txBody>
      </p:sp>
      <p:sp>
        <p:nvSpPr>
          <p:cNvPr id="8" name="Footer Placeholder 7"/>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
        <p:nvSpPr>
          <p:cNvPr id="9" name="Content Placeholder 3"/>
          <p:cNvSpPr>
            <a:spLocks noGrp="1"/>
          </p:cNvSpPr>
          <p:nvPr>
            <p:ph idx="1"/>
          </p:nvPr>
        </p:nvSpPr>
        <p:spPr>
          <a:xfrm>
            <a:off x="3600850" y="5735475"/>
            <a:ext cx="3955535" cy="341071"/>
          </a:xfrm>
        </p:spPr>
        <p:txBody>
          <a:bodyPr/>
          <a:lstStyle/>
          <a:p>
            <a:pPr algn="r"/>
            <a:r>
              <a:rPr lang="en-GB" sz="1600" dirty="0"/>
              <a:t>Camp Hope – June </a:t>
            </a:r>
            <a:r>
              <a:rPr lang="en-GB" sz="1600" dirty="0" smtClean="0"/>
              <a:t>1999</a:t>
            </a:r>
            <a:endParaRPr lang="en-GB" sz="1600" dirty="0"/>
          </a:p>
        </p:txBody>
      </p:sp>
      <p:pic>
        <p:nvPicPr>
          <p:cNvPr id="10" name="Picture 3" descr="22June - rain 2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99769" y="1247256"/>
            <a:ext cx="5956616" cy="4467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6660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5: Short-term solutions to long-term problems</a:t>
            </a:r>
          </a:p>
        </p:txBody>
      </p:sp>
      <p:pic>
        <p:nvPicPr>
          <p:cNvPr id="6" name="Picture 5"/>
          <p:cNvPicPr>
            <a:picLocks noChangeAspect="1"/>
          </p:cNvPicPr>
          <p:nvPr/>
        </p:nvPicPr>
        <p:blipFill>
          <a:blip r:embed="rId2"/>
          <a:stretch>
            <a:fillRect/>
          </a:stretch>
        </p:blipFill>
        <p:spPr>
          <a:xfrm>
            <a:off x="2670284" y="1389633"/>
            <a:ext cx="3822565" cy="4331518"/>
          </a:xfrm>
          <a:prstGeom prst="rect">
            <a:avLst/>
          </a:prstGeom>
        </p:spPr>
      </p:pic>
      <p:sp>
        <p:nvSpPr>
          <p:cNvPr id="7" name="Footer Placeholder 6"/>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Tree>
    <p:extLst>
      <p:ext uri="{BB962C8B-B14F-4D97-AF65-F5344CB8AC3E}">
        <p14:creationId xmlns:p14="http://schemas.microsoft.com/office/powerpoint/2010/main" val="21309113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6. Constant site work</a:t>
            </a:r>
          </a:p>
        </p:txBody>
      </p:sp>
      <p:pic>
        <p:nvPicPr>
          <p:cNvPr id="6" name="Picture 5"/>
          <p:cNvPicPr>
            <a:picLocks noChangeAspect="1"/>
          </p:cNvPicPr>
          <p:nvPr/>
        </p:nvPicPr>
        <p:blipFill>
          <a:blip r:embed="rId3"/>
          <a:stretch>
            <a:fillRect/>
          </a:stretch>
        </p:blipFill>
        <p:spPr>
          <a:xfrm>
            <a:off x="1509132" y="1283217"/>
            <a:ext cx="6145464" cy="4609098"/>
          </a:xfrm>
          <a:prstGeom prst="rect">
            <a:avLst/>
          </a:prstGeom>
        </p:spPr>
      </p:pic>
      <p:sp>
        <p:nvSpPr>
          <p:cNvPr id="7" name="Footer Placeholder 6"/>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spTree>
    <p:extLst>
      <p:ext uri="{BB962C8B-B14F-4D97-AF65-F5344CB8AC3E}">
        <p14:creationId xmlns:p14="http://schemas.microsoft.com/office/powerpoint/2010/main" val="3561964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smtClean="0">
                <a:solidFill>
                  <a:srgbClr val="1F497D"/>
                </a:solidFill>
                <a:latin typeface="Tahoma"/>
                <a:ea typeface="ＭＳ 明朝"/>
              </a:rPr>
              <a:t>Problem 7: Overcrowding, spread of disease</a:t>
            </a:r>
          </a:p>
        </p:txBody>
      </p:sp>
      <p:sp>
        <p:nvSpPr>
          <p:cNvPr id="6" name="Footer Placeholder 5"/>
          <p:cNvSpPr>
            <a:spLocks noGrp="1"/>
          </p:cNvSpPr>
          <p:nvPr>
            <p:ph type="ftr" sz="quarter" idx="3"/>
          </p:nvPr>
        </p:nvSpPr>
        <p:spPr/>
        <p:txBody>
          <a:bodyPr/>
          <a:lstStyle/>
          <a:p>
            <a:r>
              <a:rPr lang="en-GB" smtClean="0"/>
              <a:t>Module 16 – Sphere technical chapter on shelter, settlements and non-food items (NFIs)</a:t>
            </a:r>
          </a:p>
          <a:p>
            <a:r>
              <a:rPr lang="en-GB" smtClean="0"/>
              <a:t>Sphere Training Package 2015</a:t>
            </a:r>
            <a:endParaRPr lang="en-GB" dirty="0" smtClean="0"/>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94007" y="1390469"/>
            <a:ext cx="6372000" cy="4248000"/>
          </a:xfrm>
          <a:prstGeom prst="rect">
            <a:avLst/>
          </a:prstGeom>
        </p:spPr>
      </p:pic>
      <p:sp>
        <p:nvSpPr>
          <p:cNvPr id="5" name="Content Placeholder 3"/>
          <p:cNvSpPr>
            <a:spLocks noGrp="1"/>
          </p:cNvSpPr>
          <p:nvPr>
            <p:ph idx="1"/>
          </p:nvPr>
        </p:nvSpPr>
        <p:spPr>
          <a:xfrm>
            <a:off x="3014014" y="5683861"/>
            <a:ext cx="4771918" cy="308850"/>
          </a:xfrm>
        </p:spPr>
        <p:txBody>
          <a:bodyPr/>
          <a:lstStyle/>
          <a:p>
            <a:pPr algn="r"/>
            <a:r>
              <a:rPr lang="en-GB" sz="900" i="1" dirty="0"/>
              <a:t>IFRC/JOSE Manuel Jimenez</a:t>
            </a:r>
          </a:p>
        </p:txBody>
      </p:sp>
    </p:spTree>
    <p:extLst>
      <p:ext uri="{BB962C8B-B14F-4D97-AF65-F5344CB8AC3E}">
        <p14:creationId xmlns:p14="http://schemas.microsoft.com/office/powerpoint/2010/main" val="3658465848"/>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7035</TotalTime>
  <Words>3686</Words>
  <Application>Microsoft Office PowerPoint</Application>
  <PresentationFormat>On-screen Show (4:3)</PresentationFormat>
  <Paragraphs>361</Paragraphs>
  <Slides>41</Slides>
  <Notes>19</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51" baseType="lpstr">
      <vt:lpstr>Arial Unicode MS</vt:lpstr>
      <vt:lpstr>ＭＳ 明朝</vt:lpstr>
      <vt:lpstr>Arial</vt:lpstr>
      <vt:lpstr>Calibri</vt:lpstr>
      <vt:lpstr>Lucida Grande</vt:lpstr>
      <vt:lpstr>Lucida Sans Regular</vt:lpstr>
      <vt:lpstr>Tahoma</vt:lpstr>
      <vt:lpstr>Times New Roman</vt:lpstr>
      <vt:lpstr>Sphere</vt:lpstr>
      <vt:lpstr>Document</vt:lpstr>
      <vt:lpstr>PowerPoint Presentation</vt:lpstr>
      <vt:lpstr>Shelter, Settlement and NFIs problems</vt:lpstr>
      <vt:lpstr>Problem 1: No resources for site and shelter</vt:lpstr>
      <vt:lpstr>Problem 2: Conflicts about location, priorities and design</vt:lpstr>
      <vt:lpstr>Problem 3: Exposure to elements while waiting for materials</vt:lpstr>
      <vt:lpstr>Problem 4: Difficult site conditions</vt:lpstr>
      <vt:lpstr>Problem 5: Short-term solutions to long-term problems</vt:lpstr>
      <vt:lpstr>Problem 6. Constant site work</vt:lpstr>
      <vt:lpstr>Problem 7: Overcrowding, spread of disease</vt:lpstr>
      <vt:lpstr>Problem 8: Rape</vt:lpstr>
      <vt:lpstr>Problem 9: Failure to build or occupy replacement or relocation shelters</vt:lpstr>
      <vt:lpstr>Problem 10: Distributed items (NFI) not used or don’t last</vt:lpstr>
      <vt:lpstr>The relationships between the components of the Sphere handbook</vt:lpstr>
      <vt:lpstr>Visualising some indicators and guidance notes…</vt:lpstr>
      <vt:lpstr>Some key indicators for shelter</vt:lpstr>
      <vt:lpstr>Using the indicators in practice</vt:lpstr>
      <vt:lpstr>Using the indicators in practice</vt:lpstr>
      <vt:lpstr>Covered shelter space</vt:lpstr>
      <vt:lpstr>People need a new place to live, even if only temporarily. Where do you start?</vt:lpstr>
      <vt:lpstr>Site selection and planning – usable area</vt:lpstr>
      <vt:lpstr>Site selection and planning – site gradient</vt:lpstr>
      <vt:lpstr>Site gradient</vt:lpstr>
      <vt:lpstr>Site size</vt:lpstr>
      <vt:lpstr>The building block approach</vt:lpstr>
      <vt:lpstr>The building block approach – master planning</vt:lpstr>
      <vt:lpstr>Dwelling</vt:lpstr>
      <vt:lpstr>Cluster = 16 families</vt:lpstr>
      <vt:lpstr>Block = 16 clusters</vt:lpstr>
      <vt:lpstr>Sector = 4 blocks</vt:lpstr>
      <vt:lpstr>Camp = 4 sectors</vt:lpstr>
      <vt:lpstr>A typical camp layout</vt:lpstr>
      <vt:lpstr>What does this mean for planning and programming?</vt:lpstr>
      <vt:lpstr>What is your basic plan?</vt:lpstr>
      <vt:lpstr>One answer…</vt:lpstr>
      <vt:lpstr>One answer… (continued)</vt:lpstr>
      <vt:lpstr>Textbook answer…</vt:lpstr>
      <vt:lpstr>Examples of possible distribution rules</vt:lpstr>
      <vt:lpstr>Some Sphere indicators for various NFIs…</vt:lpstr>
      <vt:lpstr>Some Sphere indicators for commonly distributed NFIs</vt:lpstr>
      <vt:lpstr>Exercise: Emergency Shelter Strategies</vt:lpstr>
      <vt:lpstr>Remember!</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517</cp:revision>
  <dcterms:created xsi:type="dcterms:W3CDTF">2014-12-22T15:37:12Z</dcterms:created>
  <dcterms:modified xsi:type="dcterms:W3CDTF">2015-02-20T17:54:18Z</dcterms:modified>
</cp:coreProperties>
</file>