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docx" ContentType="application/vnd.openxmlformats-officedocument.wordprocessingml.document"/>
  <Default Extension="pptx" ContentType="application/vnd.openxmlformats-officedocument.presentationml.presentation"/>
  <Default Extension="vml" ContentType="application/vnd.openxmlformats-officedocument.vmlDrawing"/>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48" r:id="rId1"/>
    <p:sldMasterId id="2147483655" r:id="rId2"/>
    <p:sldMasterId id="2147483665" r:id="rId3"/>
  </p:sldMasterIdLst>
  <p:notesMasterIdLst>
    <p:notesMasterId r:id="rId24"/>
  </p:notesMasterIdLst>
  <p:handoutMasterIdLst>
    <p:handoutMasterId r:id="rId25"/>
  </p:handoutMasterIdLst>
  <p:sldIdLst>
    <p:sldId id="256" r:id="rId4"/>
    <p:sldId id="303" r:id="rId5"/>
    <p:sldId id="304" r:id="rId6"/>
    <p:sldId id="305" r:id="rId7"/>
    <p:sldId id="306" r:id="rId8"/>
    <p:sldId id="307" r:id="rId9"/>
    <p:sldId id="308" r:id="rId10"/>
    <p:sldId id="309" r:id="rId11"/>
    <p:sldId id="310" r:id="rId12"/>
    <p:sldId id="311" r:id="rId13"/>
    <p:sldId id="312" r:id="rId14"/>
    <p:sldId id="313" r:id="rId15"/>
    <p:sldId id="314" r:id="rId16"/>
    <p:sldId id="315" r:id="rId17"/>
    <p:sldId id="316" r:id="rId18"/>
    <p:sldId id="322" r:id="rId19"/>
    <p:sldId id="319" r:id="rId20"/>
    <p:sldId id="317" r:id="rId21"/>
    <p:sldId id="321" r:id="rId22"/>
    <p:sldId id="318" r:id="rId23"/>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79">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Sphere Project" initials="SP" lastIdx="4"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87B91D"/>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63" autoAdjust="0"/>
    <p:restoredTop sz="77647" autoAdjust="0"/>
  </p:normalViewPr>
  <p:slideViewPr>
    <p:cSldViewPr snapToGrid="0" snapToObjects="1" showGuides="1">
      <p:cViewPr varScale="1">
        <p:scale>
          <a:sx n="84" d="100"/>
          <a:sy n="84" d="100"/>
        </p:scale>
        <p:origin x="1788" y="90"/>
      </p:cViewPr>
      <p:guideLst>
        <p:guide orient="horz" pos="2160"/>
        <p:guide pos="2879"/>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commentAuthors" Target="commentAuthors.xml"/><Relationship Id="rId3" Type="http://schemas.openxmlformats.org/officeDocument/2006/relationships/slideMaster" Target="slideMasters/slideMaster3.xml"/><Relationship Id="rId21" Type="http://schemas.openxmlformats.org/officeDocument/2006/relationships/slide" Target="slides/slide18.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handoutMaster" Target="handoutMasters/handoutMaster1.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notesMaster" Target="notesMasters/notesMaster1.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viewProps" Target="viewProps.xml"/><Relationship Id="rId10" Type="http://schemas.openxmlformats.org/officeDocument/2006/relationships/slide" Target="slides/slide7.xml"/><Relationship Id="rId19" Type="http://schemas.openxmlformats.org/officeDocument/2006/relationships/slide" Target="slides/slide16.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presProps" Target="presProps.xml"/><Relationship Id="rId30"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5.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C6D00D02-7ECE-9F4A-852C-3CC24F2A1FF4}" type="datetimeFigureOut">
              <a:rPr lang="en-US" smtClean="0"/>
              <a:t>9/14/2016</a:t>
            </a:fld>
            <a:endParaRPr lang="en-GB"/>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2AFACE20-B907-3F45-B620-82B0DC37CA69}" type="slidenum">
              <a:rPr lang="en-GB" smtClean="0"/>
              <a:t>‹#›</a:t>
            </a:fld>
            <a:endParaRPr lang="en-GB"/>
          </a:p>
        </p:txBody>
      </p:sp>
    </p:spTree>
    <p:extLst>
      <p:ext uri="{BB962C8B-B14F-4D97-AF65-F5344CB8AC3E}">
        <p14:creationId xmlns:p14="http://schemas.microsoft.com/office/powerpoint/2010/main" val="3748957336"/>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46DEB5D-347A-444F-90DE-1B6E2932F515}" type="datetimeFigureOut">
              <a:rPr lang="en-US" smtClean="0"/>
              <a:t>9/14/2016</a:t>
            </a:fld>
            <a:endParaRPr lang="en-GB"/>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GB"/>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B7D2CA1-D120-9748-B6F6-7C32249A9953}" type="slidenum">
              <a:rPr lang="en-GB" smtClean="0"/>
              <a:t>‹#›</a:t>
            </a:fld>
            <a:endParaRPr lang="en-GB"/>
          </a:p>
        </p:txBody>
      </p:sp>
    </p:spTree>
    <p:extLst>
      <p:ext uri="{BB962C8B-B14F-4D97-AF65-F5344CB8AC3E}">
        <p14:creationId xmlns:p14="http://schemas.microsoft.com/office/powerpoint/2010/main" val="2691226878"/>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While there are many types of structures working on quality and accountability, i.e. initiatives, projects, organizations, etc., the term initiative has been chosen for the purpose of this module.</a:t>
            </a:r>
          </a:p>
        </p:txBody>
      </p:sp>
      <p:sp>
        <p:nvSpPr>
          <p:cNvPr id="4" name="Slide Number Placeholder 3"/>
          <p:cNvSpPr>
            <a:spLocks noGrp="1"/>
          </p:cNvSpPr>
          <p:nvPr>
            <p:ph type="sldNum" sz="quarter" idx="10"/>
          </p:nvPr>
        </p:nvSpPr>
        <p:spPr/>
        <p:txBody>
          <a:bodyPr/>
          <a:lstStyle/>
          <a:p>
            <a:fld id="{CB7D2CA1-D120-9748-B6F6-7C32249A9953}" type="slidenum">
              <a:rPr lang="en-GB" smtClean="0"/>
              <a:t>1</a:t>
            </a:fld>
            <a:endParaRPr lang="en-GB"/>
          </a:p>
        </p:txBody>
      </p:sp>
    </p:spTree>
    <p:extLst>
      <p:ext uri="{BB962C8B-B14F-4D97-AF65-F5344CB8AC3E}">
        <p14:creationId xmlns:p14="http://schemas.microsoft.com/office/powerpoint/2010/main" val="322553886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Those common values and principles have been translated in many ways: Codes of Conduct, the Humanitarian Charter, ethical frameworks and guidelines, rights based approaches, and so on.</a:t>
            </a:r>
            <a:endParaRPr lang="en-GB" dirty="0"/>
          </a:p>
        </p:txBody>
      </p:sp>
      <p:sp>
        <p:nvSpPr>
          <p:cNvPr id="4" name="Slide Number Placeholder 3"/>
          <p:cNvSpPr>
            <a:spLocks noGrp="1"/>
          </p:cNvSpPr>
          <p:nvPr>
            <p:ph type="sldNum" sz="quarter" idx="10"/>
          </p:nvPr>
        </p:nvSpPr>
        <p:spPr/>
        <p:txBody>
          <a:bodyPr/>
          <a:lstStyle/>
          <a:p>
            <a:fld id="{CB7D2CA1-D120-9748-B6F6-7C32249A9953}" type="slidenum">
              <a:rPr lang="en-GB" smtClean="0"/>
              <a:t>11</a:t>
            </a:fld>
            <a:endParaRPr lang="en-GB"/>
          </a:p>
        </p:txBody>
      </p:sp>
    </p:spTree>
    <p:extLst>
      <p:ext uri="{BB962C8B-B14F-4D97-AF65-F5344CB8AC3E}">
        <p14:creationId xmlns:p14="http://schemas.microsoft.com/office/powerpoint/2010/main" val="387453935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Explain that this is how Sphere defines Quality and Accountability, relying on the DAC/ OECD evaluation criteria.</a:t>
            </a:r>
          </a:p>
          <a:p>
            <a:r>
              <a:rPr lang="en-GB" dirty="0" smtClean="0"/>
              <a:t>In the humanitarian sector, this means effectiveness (impact), efficiency (timeliness and cost of a response or service) and appropriateness (taking account of needs and context). It requires assessments and feedback from stakeholders on what an agency is doing well and how it can learn how to do better. It means measuring outcomes against recognised mechanisms and/or standards.</a:t>
            </a:r>
            <a:endParaRPr lang="en-GB" dirty="0"/>
          </a:p>
        </p:txBody>
      </p:sp>
      <p:sp>
        <p:nvSpPr>
          <p:cNvPr id="4" name="Slide Number Placeholder 3"/>
          <p:cNvSpPr>
            <a:spLocks noGrp="1"/>
          </p:cNvSpPr>
          <p:nvPr>
            <p:ph type="sldNum" sz="quarter" idx="10"/>
          </p:nvPr>
        </p:nvSpPr>
        <p:spPr/>
        <p:txBody>
          <a:bodyPr/>
          <a:lstStyle/>
          <a:p>
            <a:fld id="{CB7D2CA1-D120-9748-B6F6-7C32249A9953}" type="slidenum">
              <a:rPr lang="en-GB" smtClean="0"/>
              <a:t>12</a:t>
            </a:fld>
            <a:endParaRPr lang="en-GB"/>
          </a:p>
        </p:txBody>
      </p:sp>
    </p:spTree>
    <p:extLst>
      <p:ext uri="{BB962C8B-B14F-4D97-AF65-F5344CB8AC3E}">
        <p14:creationId xmlns:p14="http://schemas.microsoft.com/office/powerpoint/2010/main" val="377672259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Accountability is the responsible use by humanitarian agencies of the resources at their disposal. (Sphere Project)</a:t>
            </a:r>
          </a:p>
          <a:p>
            <a:r>
              <a:rPr lang="en-GB" dirty="0" smtClean="0"/>
              <a:t>To achieve this, agencies need to:</a:t>
            </a:r>
          </a:p>
          <a:p>
            <a:pPr marL="171450" indent="-171450">
              <a:buFont typeface="Arial"/>
              <a:buChar char="•"/>
            </a:pPr>
            <a:r>
              <a:rPr lang="en-GB" dirty="0" smtClean="0"/>
              <a:t>Explain how their programmes conform with best practice and commonly agreed commitments (for example, evidence-based standards accepted across the sector) by sharing results and reasons for action and non-action in a particular context in a transparent way.</a:t>
            </a:r>
          </a:p>
          <a:p>
            <a:pPr marL="171450" indent="-171450">
              <a:buFont typeface="Arial"/>
              <a:buChar char="•"/>
            </a:pPr>
            <a:r>
              <a:rPr lang="en-GB" dirty="0" smtClean="0"/>
              <a:t>Involve stakeholders in their work. With regard to affected populations, this means taking into account their needs, concerns and capacities at all stages of humanitarian response, respecting their right to be heard and to be involved in decisions affecting their lives, and providing them with the means to challenge agencies’ decisions.</a:t>
            </a:r>
            <a:endParaRPr lang="en-GB" dirty="0"/>
          </a:p>
        </p:txBody>
      </p:sp>
      <p:sp>
        <p:nvSpPr>
          <p:cNvPr id="4" name="Slide Number Placeholder 3"/>
          <p:cNvSpPr>
            <a:spLocks noGrp="1"/>
          </p:cNvSpPr>
          <p:nvPr>
            <p:ph type="sldNum" sz="quarter" idx="10"/>
          </p:nvPr>
        </p:nvSpPr>
        <p:spPr/>
        <p:txBody>
          <a:bodyPr/>
          <a:lstStyle/>
          <a:p>
            <a:fld id="{CB7D2CA1-D120-9748-B6F6-7C32249A9953}" type="slidenum">
              <a:rPr lang="en-GB" smtClean="0"/>
              <a:t>13</a:t>
            </a:fld>
            <a:endParaRPr lang="en-GB"/>
          </a:p>
        </p:txBody>
      </p:sp>
    </p:spTree>
    <p:extLst>
      <p:ext uri="{BB962C8B-B14F-4D97-AF65-F5344CB8AC3E}">
        <p14:creationId xmlns:p14="http://schemas.microsoft.com/office/powerpoint/2010/main" val="164085168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H" b="1" u="sng" dirty="0" smtClean="0"/>
              <a:t>NB: </a:t>
            </a:r>
          </a:p>
          <a:p>
            <a:r>
              <a:rPr lang="fr-CH" dirty="0" err="1" smtClean="0"/>
              <a:t>When</a:t>
            </a:r>
            <a:r>
              <a:rPr lang="fr-CH" dirty="0" smtClean="0"/>
              <a:t> </a:t>
            </a:r>
            <a:r>
              <a:rPr lang="fr-CH" dirty="0" err="1" smtClean="0"/>
              <a:t>you</a:t>
            </a:r>
            <a:r>
              <a:rPr lang="fr-CH" dirty="0" smtClean="0"/>
              <a:t> </a:t>
            </a:r>
            <a:r>
              <a:rPr lang="fr-CH" dirty="0" err="1" smtClean="0"/>
              <a:t>present</a:t>
            </a:r>
            <a:r>
              <a:rPr lang="fr-CH" dirty="0" smtClean="0"/>
              <a:t> </a:t>
            </a:r>
            <a:r>
              <a:rPr lang="fr-CH" dirty="0" err="1" smtClean="0"/>
              <a:t>this</a:t>
            </a:r>
            <a:r>
              <a:rPr lang="fr-CH" dirty="0" smtClean="0"/>
              <a:t> graph, </a:t>
            </a:r>
            <a:r>
              <a:rPr lang="fr-CH" dirty="0" err="1" smtClean="0"/>
              <a:t>please</a:t>
            </a:r>
            <a:r>
              <a:rPr lang="fr-CH" dirty="0" smtClean="0"/>
              <a:t> </a:t>
            </a:r>
            <a:r>
              <a:rPr lang="fr-CH" dirty="0" err="1" smtClean="0"/>
              <a:t>highlight</a:t>
            </a:r>
            <a:r>
              <a:rPr lang="fr-CH" dirty="0" smtClean="0"/>
              <a:t> the </a:t>
            </a:r>
            <a:r>
              <a:rPr lang="fr-CH" dirty="0" err="1" smtClean="0"/>
              <a:t>following</a:t>
            </a:r>
            <a:r>
              <a:rPr lang="fr-CH" dirty="0" smtClean="0"/>
              <a:t> </a:t>
            </a:r>
            <a:r>
              <a:rPr lang="fr-CH" dirty="0" err="1" smtClean="0"/>
              <a:t>developments</a:t>
            </a:r>
            <a:r>
              <a:rPr lang="fr-CH" baseline="0" dirty="0" smtClean="0"/>
              <a:t> </a:t>
            </a:r>
            <a:r>
              <a:rPr lang="fr-CH" baseline="0" dirty="0" err="1" smtClean="0"/>
              <a:t>which</a:t>
            </a:r>
            <a:r>
              <a:rPr lang="fr-CH" baseline="0" dirty="0" smtClean="0"/>
              <a:t> are not </a:t>
            </a:r>
            <a:r>
              <a:rPr lang="fr-CH" baseline="0" dirty="0" err="1" smtClean="0"/>
              <a:t>reflected</a:t>
            </a:r>
            <a:r>
              <a:rPr lang="fr-CH" baseline="0" dirty="0" smtClean="0"/>
              <a:t> on </a:t>
            </a:r>
            <a:r>
              <a:rPr lang="fr-CH" baseline="0" dirty="0" err="1" smtClean="0"/>
              <a:t>it</a:t>
            </a:r>
            <a:r>
              <a:rPr lang="fr-CH" baseline="0" dirty="0" smtClean="0"/>
              <a:t>:</a:t>
            </a:r>
            <a:endParaRPr lang="fr-CH" dirty="0" smtClean="0"/>
          </a:p>
          <a:p>
            <a:pPr marL="285750" indent="-285750">
              <a:buFont typeface="Arial" panose="020B0604020202020204" pitchFamily="34" charset="0"/>
              <a:buChar char="•"/>
            </a:pPr>
            <a:r>
              <a:rPr lang="en-GB" sz="1400" dirty="0" err="1" smtClean="0"/>
              <a:t>CaLP</a:t>
            </a:r>
            <a:r>
              <a:rPr lang="en-GB" sz="1400" dirty="0" smtClean="0"/>
              <a:t>: </a:t>
            </a:r>
            <a:r>
              <a:rPr lang="en-US" sz="1200" dirty="0" smtClean="0"/>
              <a:t>Minimum Requirements for Market Analysis in Emergencies as </a:t>
            </a:r>
            <a:r>
              <a:rPr lang="fr-CH" baseline="0" dirty="0" smtClean="0"/>
              <a:t>a new Sphere </a:t>
            </a:r>
            <a:r>
              <a:rPr lang="fr-CH" baseline="0" dirty="0" err="1" smtClean="0"/>
              <a:t>companion</a:t>
            </a:r>
            <a:r>
              <a:rPr lang="fr-CH" baseline="0" dirty="0" smtClean="0"/>
              <a:t> standard</a:t>
            </a:r>
            <a:endParaRPr lang="en-US" sz="1200" dirty="0" smtClean="0"/>
          </a:p>
          <a:p>
            <a:pPr marL="285750" indent="-285750">
              <a:buFont typeface="Arial" panose="020B0604020202020204" pitchFamily="34" charset="0"/>
              <a:buChar char="•"/>
            </a:pPr>
            <a:r>
              <a:rPr lang="en-US" sz="1200" baseline="0" dirty="0" smtClean="0"/>
              <a:t>the incorporation of the CHS within the Sphere Handbook as a replacement for Sphere Core Standards’ Chapter</a:t>
            </a:r>
          </a:p>
          <a:p>
            <a:pPr marL="285750" indent="-285750">
              <a:buFont typeface="Arial" panose="020B0604020202020204" pitchFamily="34" charset="0"/>
              <a:buChar char="•"/>
            </a:pPr>
            <a:r>
              <a:rPr lang="en-US" sz="1200" baseline="0" dirty="0" smtClean="0"/>
              <a:t>and the replacement of the HAP Standards and People in Aid Code of good practice in the management and support of aid personnel by the </a:t>
            </a:r>
            <a:r>
              <a:rPr lang="en-US" sz="1200" baseline="0" dirty="0" smtClean="0"/>
              <a:t>CHS </a:t>
            </a:r>
            <a:endParaRPr lang="en-GB" dirty="0" smtClean="0"/>
          </a:p>
          <a:p>
            <a:endParaRPr lang="en-GB" dirty="0" smtClean="0"/>
          </a:p>
          <a:p>
            <a:r>
              <a:rPr lang="en-GB" dirty="0" smtClean="0"/>
              <a:t>Over </a:t>
            </a:r>
            <a:r>
              <a:rPr lang="en-GB" dirty="0" smtClean="0"/>
              <a:t>the last two decades we have gone from having little or no tools to a variety of those. </a:t>
            </a:r>
          </a:p>
          <a:p>
            <a:endParaRPr lang="en-GB" dirty="0" smtClean="0"/>
          </a:p>
          <a:p>
            <a:r>
              <a:rPr lang="en-GB" dirty="0" smtClean="0"/>
              <a:t>This provides you with an overview of some quality and accountability initiatives. We selected the following initiatives for their specific relevance to our work. This is a subjective choice and you may also wish to consider others, such as the 71 initiatives listed in a recent study from the Joint Standard Initiative (JSI).</a:t>
            </a:r>
          </a:p>
          <a:p>
            <a:endParaRPr lang="en-GB" dirty="0" smtClean="0"/>
          </a:p>
          <a:p>
            <a:r>
              <a:rPr lang="en-GB" dirty="0" smtClean="0"/>
              <a:t>The Sphere Project and its companions</a:t>
            </a:r>
          </a:p>
          <a:p>
            <a:pPr marL="171450" indent="-171450">
              <a:buFont typeface="Arial"/>
              <a:buChar char="•"/>
            </a:pPr>
            <a:r>
              <a:rPr lang="en-GB" dirty="0" smtClean="0"/>
              <a:t>The Sphere Project</a:t>
            </a:r>
          </a:p>
          <a:p>
            <a:pPr marL="171450" indent="-171450">
              <a:buFont typeface="Arial"/>
              <a:buChar char="•"/>
            </a:pPr>
            <a:r>
              <a:rPr lang="en-GB" dirty="0" smtClean="0"/>
              <a:t>Minimum Standards for Child Protection in Humanitarian Action (CPMS)</a:t>
            </a:r>
          </a:p>
          <a:p>
            <a:pPr marL="171450" indent="-171450">
              <a:buFont typeface="Arial"/>
              <a:buChar char="•"/>
            </a:pPr>
            <a:r>
              <a:rPr lang="en-GB" dirty="0" smtClean="0"/>
              <a:t>INEE Minimum Standards for Education</a:t>
            </a:r>
          </a:p>
          <a:p>
            <a:pPr marL="171450" indent="-171450">
              <a:buFont typeface="Arial"/>
              <a:buChar char="•"/>
            </a:pPr>
            <a:r>
              <a:rPr lang="en-GB" dirty="0" smtClean="0"/>
              <a:t>Livestock Emergency Guidelines and Standards (LEGS)</a:t>
            </a:r>
          </a:p>
          <a:p>
            <a:pPr marL="171450" indent="-171450">
              <a:buFont typeface="Arial"/>
              <a:buChar char="•"/>
            </a:pPr>
            <a:r>
              <a:rPr lang="en-GB" dirty="0" smtClean="0"/>
              <a:t>Minimum Economic Recovery Standards (MERS)</a:t>
            </a:r>
          </a:p>
          <a:p>
            <a:pPr marL="171450" indent="-171450">
              <a:buFont typeface="Arial"/>
              <a:buChar char="•"/>
            </a:pPr>
            <a:r>
              <a:rPr lang="en-GB" sz="1400" dirty="0" err="1" smtClean="0"/>
              <a:t>CaLP</a:t>
            </a:r>
            <a:r>
              <a:rPr lang="en-GB" sz="1400" baseline="0" dirty="0" smtClean="0"/>
              <a:t> </a:t>
            </a:r>
            <a:r>
              <a:rPr lang="en-US" sz="1200" dirty="0" smtClean="0"/>
              <a:t>Minimum </a:t>
            </a:r>
            <a:r>
              <a:rPr lang="en-US" sz="1200" dirty="0" smtClean="0"/>
              <a:t>Requirements for Market Analysis in </a:t>
            </a:r>
            <a:r>
              <a:rPr lang="en-US" sz="1200" dirty="0" smtClean="0"/>
              <a:t>Emergencies</a:t>
            </a:r>
            <a:endParaRPr lang="en-GB" dirty="0" smtClean="0"/>
          </a:p>
          <a:p>
            <a:endParaRPr lang="en-GB" dirty="0" smtClean="0"/>
          </a:p>
          <a:p>
            <a:r>
              <a:rPr lang="en-GB" dirty="0" smtClean="0"/>
              <a:t>Initiatives that</a:t>
            </a:r>
            <a:r>
              <a:rPr lang="en-GB" baseline="0" dirty="0" smtClean="0"/>
              <a:t> developed the</a:t>
            </a:r>
            <a:r>
              <a:rPr lang="en-GB" dirty="0" smtClean="0"/>
              <a:t> Core Humanitarian </a:t>
            </a:r>
            <a:r>
              <a:rPr lang="en-GB" dirty="0" smtClean="0"/>
              <a:t>Standard, through a global consultative</a:t>
            </a:r>
            <a:r>
              <a:rPr lang="en-GB" baseline="0" dirty="0" smtClean="0"/>
              <a:t> process</a:t>
            </a:r>
            <a:endParaRPr lang="en-GB" dirty="0" smtClean="0"/>
          </a:p>
          <a:p>
            <a:pPr marL="171450" indent="-171450">
              <a:buFont typeface="Arial"/>
              <a:buChar char="•"/>
            </a:pPr>
            <a:r>
              <a:rPr lang="en-GB" dirty="0" smtClean="0"/>
              <a:t>The CHS Alliance (merger</a:t>
            </a:r>
            <a:r>
              <a:rPr lang="en-GB" baseline="0" dirty="0" smtClean="0"/>
              <a:t> of </a:t>
            </a:r>
            <a:r>
              <a:rPr lang="en-GB" dirty="0" smtClean="0"/>
              <a:t>Humanitarian </a:t>
            </a:r>
            <a:r>
              <a:rPr lang="en-GB" dirty="0" smtClean="0"/>
              <a:t>Accountability Partnership (</a:t>
            </a:r>
            <a:r>
              <a:rPr lang="en-GB" dirty="0" smtClean="0"/>
              <a:t>HAP)</a:t>
            </a:r>
            <a:r>
              <a:rPr lang="en-GB" baseline="0" dirty="0" smtClean="0"/>
              <a:t> and </a:t>
            </a:r>
            <a:r>
              <a:rPr lang="en-GB" dirty="0" smtClean="0"/>
              <a:t>People </a:t>
            </a:r>
            <a:r>
              <a:rPr lang="en-GB" dirty="0" smtClean="0"/>
              <a:t>In </a:t>
            </a:r>
            <a:r>
              <a:rPr lang="en-GB" dirty="0" smtClean="0"/>
              <a:t>Aid)</a:t>
            </a:r>
            <a:endParaRPr lang="en-GB" dirty="0" smtClean="0"/>
          </a:p>
          <a:p>
            <a:pPr marL="171450" indent="-171450">
              <a:buFont typeface="Arial"/>
              <a:buChar char="•"/>
            </a:pPr>
            <a:r>
              <a:rPr lang="en-GB" dirty="0" smtClean="0"/>
              <a:t>The Sphere Project</a:t>
            </a:r>
          </a:p>
          <a:p>
            <a:pPr marL="171450" marR="0" lvl="0" indent="-171450" algn="l" defTabSz="457200" rtl="0" eaLnBrk="1" fontAlgn="auto" latinLnBrk="0" hangingPunct="1">
              <a:lnSpc>
                <a:spcPct val="100000"/>
              </a:lnSpc>
              <a:spcBef>
                <a:spcPts val="0"/>
              </a:spcBef>
              <a:spcAft>
                <a:spcPts val="0"/>
              </a:spcAft>
              <a:buClrTx/>
              <a:buSzTx/>
              <a:buFont typeface="Arial"/>
              <a:buChar char="•"/>
              <a:tabLst/>
              <a:defRPr/>
            </a:pPr>
            <a:r>
              <a:rPr lang="en-GB" dirty="0" err="1" smtClean="0"/>
              <a:t>Groupe</a:t>
            </a:r>
            <a:r>
              <a:rPr lang="en-GB" dirty="0" smtClean="0"/>
              <a:t> </a:t>
            </a:r>
            <a:r>
              <a:rPr lang="en-GB" dirty="0" err="1" smtClean="0"/>
              <a:t>Urgence</a:t>
            </a:r>
            <a:r>
              <a:rPr lang="en-GB" dirty="0" smtClean="0"/>
              <a:t> </a:t>
            </a:r>
            <a:r>
              <a:rPr lang="en-GB" dirty="0" err="1" smtClean="0"/>
              <a:t>Réhabilitation</a:t>
            </a:r>
            <a:r>
              <a:rPr lang="en-GB" dirty="0" smtClean="0"/>
              <a:t> </a:t>
            </a:r>
            <a:r>
              <a:rPr lang="en-GB" dirty="0" err="1" smtClean="0"/>
              <a:t>Développement</a:t>
            </a:r>
            <a:r>
              <a:rPr lang="en-GB" dirty="0" smtClean="0"/>
              <a:t> (URD)</a:t>
            </a:r>
          </a:p>
          <a:p>
            <a:pPr marL="171450" indent="-171450">
              <a:buFont typeface="Arial"/>
              <a:buChar char="•"/>
            </a:pPr>
            <a:endParaRPr lang="en-GB" dirty="0" smtClean="0"/>
          </a:p>
          <a:p>
            <a:pPr marL="0" indent="0">
              <a:buFont typeface="Arial"/>
              <a:buNone/>
            </a:pPr>
            <a:endParaRPr lang="fr-CH" dirty="0" smtClean="0"/>
          </a:p>
          <a:p>
            <a:r>
              <a:rPr lang="en-GB" dirty="0" smtClean="0"/>
              <a:t>Additional initiatives</a:t>
            </a:r>
          </a:p>
          <a:p>
            <a:pPr marL="171450" indent="-171450">
              <a:buFont typeface="Arial"/>
              <a:buChar char="•"/>
            </a:pPr>
            <a:r>
              <a:rPr lang="en-GB" dirty="0" smtClean="0"/>
              <a:t>The Assessment Capacities Project (ACAPS)</a:t>
            </a:r>
          </a:p>
          <a:p>
            <a:pPr marL="171450" indent="-171450">
              <a:buFont typeface="Arial"/>
              <a:buChar char="•"/>
            </a:pPr>
            <a:r>
              <a:rPr lang="en-GB" dirty="0" smtClean="0"/>
              <a:t>The Active Learning Network for Accountability and Performance (ALNAP)</a:t>
            </a:r>
          </a:p>
          <a:p>
            <a:pPr marL="171450" indent="-171450">
              <a:buFont typeface="Arial"/>
              <a:buChar char="•"/>
            </a:pPr>
            <a:r>
              <a:rPr lang="en-GB" dirty="0" smtClean="0"/>
              <a:t>The Emergency Capacity Building Project (ECB)</a:t>
            </a:r>
          </a:p>
          <a:p>
            <a:pPr marL="171450" indent="-171450">
              <a:buFont typeface="Arial"/>
              <a:buChar char="•"/>
            </a:pPr>
            <a:r>
              <a:rPr lang="en-GB" dirty="0" err="1" smtClean="0"/>
              <a:t>Groupe</a:t>
            </a:r>
            <a:r>
              <a:rPr lang="en-GB" dirty="0" smtClean="0"/>
              <a:t> </a:t>
            </a:r>
            <a:r>
              <a:rPr lang="en-GB" dirty="0" err="1" smtClean="0"/>
              <a:t>Urgence</a:t>
            </a:r>
            <a:r>
              <a:rPr lang="en-GB" dirty="0" smtClean="0"/>
              <a:t> </a:t>
            </a:r>
            <a:r>
              <a:rPr lang="en-GB" dirty="0" err="1" smtClean="0"/>
              <a:t>Réhabilitation</a:t>
            </a:r>
            <a:r>
              <a:rPr lang="en-GB" dirty="0" smtClean="0"/>
              <a:t> </a:t>
            </a:r>
            <a:r>
              <a:rPr lang="en-GB" dirty="0" err="1" smtClean="0"/>
              <a:t>Développement</a:t>
            </a:r>
            <a:r>
              <a:rPr lang="en-GB" dirty="0" smtClean="0"/>
              <a:t> (URD)</a:t>
            </a:r>
          </a:p>
          <a:p>
            <a:pPr marL="171450" indent="-171450">
              <a:buFont typeface="Arial"/>
              <a:buChar char="•"/>
            </a:pPr>
            <a:r>
              <a:rPr lang="en-GB" dirty="0" smtClean="0"/>
              <a:t>Inter-Agency Standing Committee – Commitments on Accountability to Affected Populations (IASC CAAP)</a:t>
            </a:r>
          </a:p>
          <a:p>
            <a:endParaRPr lang="en-GB" dirty="0" smtClean="0"/>
          </a:p>
          <a:p>
            <a:r>
              <a:rPr lang="en-GB" dirty="0" smtClean="0"/>
              <a:t>You can also mention the Good Humanitarian </a:t>
            </a:r>
            <a:r>
              <a:rPr lang="en-GB" dirty="0" err="1" smtClean="0"/>
              <a:t>Donorship</a:t>
            </a:r>
            <a:r>
              <a:rPr lang="en-GB" dirty="0" smtClean="0"/>
              <a:t> as the main donor Q&amp;A initiative.</a:t>
            </a:r>
            <a:endParaRPr lang="en-GB" dirty="0"/>
          </a:p>
        </p:txBody>
      </p:sp>
      <p:sp>
        <p:nvSpPr>
          <p:cNvPr id="4" name="Slide Number Placeholder 3"/>
          <p:cNvSpPr>
            <a:spLocks noGrp="1"/>
          </p:cNvSpPr>
          <p:nvPr>
            <p:ph type="sldNum" sz="quarter" idx="10"/>
          </p:nvPr>
        </p:nvSpPr>
        <p:spPr/>
        <p:txBody>
          <a:bodyPr/>
          <a:lstStyle/>
          <a:p>
            <a:fld id="{CB7D2CA1-D120-9748-B6F6-7C32249A9953}" type="slidenum">
              <a:rPr lang="en-GB" smtClean="0"/>
              <a:t>15</a:t>
            </a:fld>
            <a:endParaRPr lang="en-GB"/>
          </a:p>
        </p:txBody>
      </p:sp>
    </p:spTree>
    <p:extLst>
      <p:ext uri="{BB962C8B-B14F-4D97-AF65-F5344CB8AC3E}">
        <p14:creationId xmlns:p14="http://schemas.microsoft.com/office/powerpoint/2010/main" val="69772616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a:buNone/>
            </a:pPr>
            <a:r>
              <a:rPr lang="fr-CH" dirty="0" smtClean="0"/>
              <a:t>The</a:t>
            </a:r>
            <a:r>
              <a:rPr lang="fr-CH" baseline="0" dirty="0" smtClean="0"/>
              <a:t> CHS replaces the HAP Standard, People in </a:t>
            </a:r>
            <a:r>
              <a:rPr lang="fr-CH" baseline="0" dirty="0" err="1" smtClean="0"/>
              <a:t>Aid’s</a:t>
            </a:r>
            <a:r>
              <a:rPr lang="fr-CH" baseline="0" dirty="0" smtClean="0"/>
              <a:t> Code of Good practice for the management and support of </a:t>
            </a:r>
            <a:r>
              <a:rPr lang="fr-CH" baseline="0" dirty="0" err="1" smtClean="0"/>
              <a:t>aid</a:t>
            </a:r>
            <a:r>
              <a:rPr lang="fr-CH" baseline="0" dirty="0" smtClean="0"/>
              <a:t> personnel.</a:t>
            </a:r>
          </a:p>
          <a:p>
            <a:pPr marL="0" indent="0">
              <a:buFont typeface="Arial"/>
              <a:buNone/>
            </a:pPr>
            <a:r>
              <a:rPr lang="fr-CH" baseline="0" dirty="0" smtClean="0"/>
              <a:t>It has </a:t>
            </a:r>
            <a:r>
              <a:rPr lang="fr-CH" baseline="0" dirty="0" err="1" smtClean="0"/>
              <a:t>also</a:t>
            </a:r>
            <a:r>
              <a:rPr lang="fr-CH" baseline="0" dirty="0" smtClean="0"/>
              <a:t> been </a:t>
            </a:r>
            <a:r>
              <a:rPr lang="fr-CH" baseline="0" dirty="0" err="1" smtClean="0"/>
              <a:t>integrated</a:t>
            </a:r>
            <a:r>
              <a:rPr lang="fr-CH" baseline="0" dirty="0" smtClean="0"/>
              <a:t> into the Sphere </a:t>
            </a:r>
            <a:r>
              <a:rPr lang="fr-CH" baseline="0" dirty="0" err="1" smtClean="0"/>
              <a:t>Handbook</a:t>
            </a:r>
            <a:r>
              <a:rPr lang="fr-CH" baseline="0" dirty="0" smtClean="0"/>
              <a:t> </a:t>
            </a:r>
            <a:r>
              <a:rPr lang="fr-CH" baseline="0" dirty="0" err="1" smtClean="0"/>
              <a:t>where</a:t>
            </a:r>
            <a:r>
              <a:rPr lang="fr-CH" baseline="0" dirty="0" smtClean="0"/>
              <a:t> </a:t>
            </a:r>
            <a:r>
              <a:rPr lang="fr-CH" baseline="0" dirty="0" err="1" smtClean="0"/>
              <a:t>it</a:t>
            </a:r>
            <a:r>
              <a:rPr lang="fr-CH" baseline="0" dirty="0" smtClean="0"/>
              <a:t> replaces Sphere </a:t>
            </a:r>
            <a:r>
              <a:rPr lang="fr-CH" baseline="0" dirty="0" err="1" smtClean="0"/>
              <a:t>Core</a:t>
            </a:r>
            <a:r>
              <a:rPr lang="fr-CH" baseline="0" dirty="0" smtClean="0"/>
              <a:t> </a:t>
            </a:r>
            <a:r>
              <a:rPr lang="fr-CH" baseline="0" dirty="0" err="1" smtClean="0"/>
              <a:t>Standards’Chapter</a:t>
            </a:r>
            <a:r>
              <a:rPr lang="fr-CH" baseline="0" dirty="0" smtClean="0"/>
              <a:t>.</a:t>
            </a:r>
            <a:endParaRPr lang="en-GB" dirty="0" smtClean="0"/>
          </a:p>
          <a:p>
            <a:endParaRPr lang="en-GB" dirty="0" smtClean="0"/>
          </a:p>
          <a:p>
            <a:r>
              <a:rPr lang="en-GB" sz="1200" kern="1200" dirty="0" smtClean="0">
                <a:solidFill>
                  <a:schemeClr val="tx1"/>
                </a:solidFill>
                <a:effectLst/>
                <a:latin typeface="+mn-lt"/>
                <a:ea typeface="+mn-ea"/>
                <a:cs typeface="+mn-cs"/>
              </a:rPr>
              <a:t>The Core Humanitarian Standard (CHS) is the result of an initiative jointly undertaken by HAP, People In Aid and the Sphere Project (Joint Standards Initiative — JSI) whose aim was to achieve greater coherence among humanitarian standards. The JSI process began in December 2011 and ended in July 2013. As a result, the boards of HAP, People In Aid and the Sphere Project agreed to develop a Core Humanitarian Standard based on their existing standards. Later on, the </a:t>
            </a:r>
            <a:r>
              <a:rPr lang="en-GB" sz="1200" i="1" kern="1200" dirty="0" err="1" smtClean="0">
                <a:solidFill>
                  <a:schemeClr val="tx1"/>
                </a:solidFill>
                <a:effectLst/>
                <a:latin typeface="+mn-lt"/>
                <a:ea typeface="+mn-ea"/>
                <a:cs typeface="+mn-cs"/>
              </a:rPr>
              <a:t>Groupe</a:t>
            </a:r>
            <a:r>
              <a:rPr lang="en-GB" sz="1200" i="1" kern="1200" dirty="0" smtClean="0">
                <a:solidFill>
                  <a:schemeClr val="tx1"/>
                </a:solidFill>
                <a:effectLst/>
                <a:latin typeface="+mn-lt"/>
                <a:ea typeface="+mn-ea"/>
                <a:cs typeface="+mn-cs"/>
              </a:rPr>
              <a:t> URD</a:t>
            </a:r>
            <a:r>
              <a:rPr lang="en-GB" sz="1200" kern="1200" dirty="0" smtClean="0">
                <a:solidFill>
                  <a:schemeClr val="tx1"/>
                </a:solidFill>
                <a:effectLst/>
                <a:latin typeface="+mn-lt"/>
                <a:ea typeface="+mn-ea"/>
                <a:cs typeface="+mn-cs"/>
              </a:rPr>
              <a:t> joined the development of the CHS, which was launched in December 2014. It is</a:t>
            </a:r>
            <a:r>
              <a:rPr lang="en-GB" sz="1200" kern="1200" baseline="0" dirty="0" smtClean="0">
                <a:solidFill>
                  <a:schemeClr val="tx1"/>
                </a:solidFill>
                <a:effectLst/>
                <a:latin typeface="+mn-lt"/>
                <a:ea typeface="+mn-ea"/>
                <a:cs typeface="+mn-cs"/>
              </a:rPr>
              <a:t> accompanied by</a:t>
            </a:r>
            <a:r>
              <a:rPr lang="en-GB" sz="1200" kern="1200" dirty="0" smtClean="0">
                <a:solidFill>
                  <a:schemeClr val="tx1"/>
                </a:solidFill>
                <a:effectLst/>
                <a:latin typeface="+mn-lt"/>
                <a:ea typeface="+mn-ea"/>
                <a:cs typeface="+mn-cs"/>
              </a:rPr>
              <a:t> guidance notes and </a:t>
            </a:r>
            <a:r>
              <a:rPr lang="en-GB" sz="1200" kern="1200" dirty="0" smtClean="0">
                <a:solidFill>
                  <a:schemeClr val="tx1"/>
                </a:solidFill>
                <a:effectLst/>
                <a:latin typeface="+mn-lt"/>
                <a:ea typeface="+mn-ea"/>
                <a:cs typeface="+mn-cs"/>
              </a:rPr>
              <a:t>indicators</a:t>
            </a:r>
            <a:r>
              <a:rPr lang="en-GB" sz="1200" kern="1200" baseline="0" dirty="0" smtClean="0">
                <a:solidFill>
                  <a:schemeClr val="tx1"/>
                </a:solidFill>
                <a:effectLst/>
                <a:latin typeface="+mn-lt"/>
                <a:ea typeface="+mn-ea"/>
                <a:cs typeface="+mn-cs"/>
              </a:rPr>
              <a:t> which were launched at the end of 2015.</a:t>
            </a:r>
            <a:endParaRPr lang="en-GB" dirty="0" smtClean="0"/>
          </a:p>
          <a:p>
            <a:endParaRPr lang="en-GB" dirty="0"/>
          </a:p>
        </p:txBody>
      </p:sp>
      <p:sp>
        <p:nvSpPr>
          <p:cNvPr id="4" name="Slide Number Placeholder 3"/>
          <p:cNvSpPr>
            <a:spLocks noGrp="1"/>
          </p:cNvSpPr>
          <p:nvPr>
            <p:ph type="sldNum" sz="quarter" idx="10"/>
          </p:nvPr>
        </p:nvSpPr>
        <p:spPr/>
        <p:txBody>
          <a:bodyPr/>
          <a:lstStyle/>
          <a:p>
            <a:fld id="{CB7D2CA1-D120-9748-B6F6-7C32249A9953}" type="slidenum">
              <a:rPr lang="en-GB" smtClean="0">
                <a:solidFill>
                  <a:prstClr val="black"/>
                </a:solidFill>
              </a:rPr>
              <a:pPr/>
              <a:t>16</a:t>
            </a:fld>
            <a:endParaRPr lang="en-GB">
              <a:solidFill>
                <a:prstClr val="black"/>
              </a:solidFill>
            </a:endParaRPr>
          </a:p>
        </p:txBody>
      </p:sp>
    </p:spTree>
    <p:extLst>
      <p:ext uri="{BB962C8B-B14F-4D97-AF65-F5344CB8AC3E}">
        <p14:creationId xmlns:p14="http://schemas.microsoft.com/office/powerpoint/2010/main" val="68708803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GB" sz="1200" kern="1200" dirty="0" smtClean="0">
                <a:solidFill>
                  <a:schemeClr val="tx1"/>
                </a:solidFill>
                <a:effectLst/>
                <a:latin typeface="+mn-lt"/>
                <a:ea typeface="+mn-ea"/>
                <a:cs typeface="+mn-cs"/>
              </a:rPr>
              <a:t>The</a:t>
            </a:r>
            <a:r>
              <a:rPr lang="en-GB" sz="1200" kern="1200" baseline="0" dirty="0" smtClean="0">
                <a:solidFill>
                  <a:schemeClr val="tx1"/>
                </a:solidFill>
                <a:effectLst/>
                <a:latin typeface="+mn-lt"/>
                <a:ea typeface="+mn-ea"/>
                <a:cs typeface="+mn-cs"/>
              </a:rPr>
              <a:t> CHS is now part of the Sphere Handbook. It replaces the Sphere Core Standards 'Chapter. It should be used in conjunction with the other elements of the Sphere Handbook to guarantee a holistic high-quality and accountable response. </a:t>
            </a:r>
            <a:endParaRPr lang="en-GB" sz="1200" kern="1200" dirty="0" smtClean="0">
              <a:solidFill>
                <a:schemeClr val="tx1"/>
              </a:solidFill>
              <a:effectLst/>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endParaRPr lang="fr-CH" sz="1200" kern="1200" dirty="0" smtClean="0">
              <a:solidFill>
                <a:schemeClr val="tx1"/>
              </a:solidFill>
              <a:effectLst/>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r>
              <a:rPr lang="fr-CH" sz="1200" kern="1200" dirty="0" smtClean="0">
                <a:solidFill>
                  <a:schemeClr val="tx1"/>
                </a:solidFill>
                <a:effectLst/>
                <a:latin typeface="+mn-lt"/>
                <a:ea typeface="+mn-ea"/>
                <a:cs typeface="+mn-cs"/>
              </a:rPr>
              <a:t>The CHS </a:t>
            </a:r>
            <a:r>
              <a:rPr lang="fr-CH" sz="1200" kern="1200" dirty="0" err="1" smtClean="0">
                <a:solidFill>
                  <a:schemeClr val="tx1"/>
                </a:solidFill>
                <a:effectLst/>
                <a:latin typeface="+mn-lt"/>
                <a:ea typeface="+mn-ea"/>
                <a:cs typeface="+mn-cs"/>
              </a:rPr>
              <a:t>is</a:t>
            </a:r>
            <a:r>
              <a:rPr lang="fr-CH" sz="1200" kern="1200" dirty="0" smtClean="0">
                <a:solidFill>
                  <a:schemeClr val="tx1"/>
                </a:solidFill>
                <a:effectLst/>
                <a:latin typeface="+mn-lt"/>
                <a:ea typeface="+mn-ea"/>
                <a:cs typeface="+mn-cs"/>
              </a:rPr>
              <a:t> </a:t>
            </a:r>
            <a:r>
              <a:rPr lang="fr-CH" sz="1200" kern="1200" dirty="0" err="1" smtClean="0">
                <a:solidFill>
                  <a:schemeClr val="tx1"/>
                </a:solidFill>
                <a:effectLst/>
                <a:latin typeface="+mn-lt"/>
                <a:ea typeface="+mn-ea"/>
                <a:cs typeface="+mn-cs"/>
              </a:rPr>
              <a:t>currently</a:t>
            </a:r>
            <a:r>
              <a:rPr lang="fr-CH" sz="1200" kern="1200" dirty="0" smtClean="0">
                <a:solidFill>
                  <a:schemeClr val="tx1"/>
                </a:solidFill>
                <a:effectLst/>
                <a:latin typeface="+mn-lt"/>
                <a:ea typeface="+mn-ea"/>
                <a:cs typeface="+mn-cs"/>
              </a:rPr>
              <a:t> a </a:t>
            </a:r>
            <a:r>
              <a:rPr lang="fr-CH" sz="1200" kern="1200" dirty="0" err="1" smtClean="0">
                <a:solidFill>
                  <a:schemeClr val="tx1"/>
                </a:solidFill>
                <a:effectLst/>
                <a:latin typeface="+mn-lt"/>
                <a:ea typeface="+mn-ea"/>
                <a:cs typeface="+mn-cs"/>
              </a:rPr>
              <a:t>supplement</a:t>
            </a:r>
            <a:r>
              <a:rPr lang="fr-CH" sz="1200" kern="1200" baseline="0" dirty="0" smtClean="0">
                <a:solidFill>
                  <a:schemeClr val="tx1"/>
                </a:solidFill>
                <a:effectLst/>
                <a:latin typeface="+mn-lt"/>
                <a:ea typeface="+mn-ea"/>
                <a:cs typeface="+mn-cs"/>
              </a:rPr>
              <a:t> to the </a:t>
            </a:r>
            <a:r>
              <a:rPr lang="fr-CH" sz="1200" kern="1200" baseline="0" dirty="0" err="1" smtClean="0">
                <a:solidFill>
                  <a:schemeClr val="tx1"/>
                </a:solidFill>
                <a:effectLst/>
                <a:latin typeface="+mn-lt"/>
                <a:ea typeface="+mn-ea"/>
                <a:cs typeface="+mn-cs"/>
              </a:rPr>
              <a:t>printed</a:t>
            </a:r>
            <a:r>
              <a:rPr lang="fr-CH" sz="1200" kern="1200" baseline="0" dirty="0" smtClean="0">
                <a:solidFill>
                  <a:schemeClr val="tx1"/>
                </a:solidFill>
                <a:effectLst/>
                <a:latin typeface="+mn-lt"/>
                <a:ea typeface="+mn-ea"/>
                <a:cs typeface="+mn-cs"/>
              </a:rPr>
              <a:t> </a:t>
            </a:r>
            <a:r>
              <a:rPr lang="fr-CH" sz="1200" kern="1200" baseline="0" dirty="0" err="1" smtClean="0">
                <a:solidFill>
                  <a:schemeClr val="tx1"/>
                </a:solidFill>
                <a:effectLst/>
                <a:latin typeface="+mn-lt"/>
                <a:ea typeface="+mn-ea"/>
                <a:cs typeface="+mn-cs"/>
              </a:rPr>
              <a:t>Handbook</a:t>
            </a:r>
            <a:r>
              <a:rPr lang="fr-CH" sz="1200" kern="1200" baseline="0" dirty="0" smtClean="0">
                <a:solidFill>
                  <a:schemeClr val="tx1"/>
                </a:solidFill>
                <a:effectLst/>
                <a:latin typeface="+mn-lt"/>
                <a:ea typeface="+mn-ea"/>
                <a:cs typeface="+mn-cs"/>
              </a:rPr>
              <a:t>. It </a:t>
            </a:r>
            <a:r>
              <a:rPr lang="fr-CH" sz="1200" kern="1200" baseline="0" dirty="0" err="1" smtClean="0">
                <a:solidFill>
                  <a:schemeClr val="tx1"/>
                </a:solidFill>
                <a:effectLst/>
                <a:latin typeface="+mn-lt"/>
                <a:ea typeface="+mn-ea"/>
                <a:cs typeface="+mn-cs"/>
              </a:rPr>
              <a:t>will</a:t>
            </a:r>
            <a:r>
              <a:rPr lang="fr-CH" sz="1200" kern="1200" baseline="0" dirty="0" smtClean="0">
                <a:solidFill>
                  <a:schemeClr val="tx1"/>
                </a:solidFill>
                <a:effectLst/>
                <a:latin typeface="+mn-lt"/>
                <a:ea typeface="+mn-ea"/>
                <a:cs typeface="+mn-cs"/>
              </a:rPr>
              <a:t> </a:t>
            </a:r>
            <a:r>
              <a:rPr lang="fr-CH" sz="1200" kern="1200" baseline="0" dirty="0" err="1" smtClean="0">
                <a:solidFill>
                  <a:schemeClr val="tx1"/>
                </a:solidFill>
                <a:effectLst/>
                <a:latin typeface="+mn-lt"/>
                <a:ea typeface="+mn-ea"/>
                <a:cs typeface="+mn-cs"/>
              </a:rPr>
              <a:t>be</a:t>
            </a:r>
            <a:r>
              <a:rPr lang="fr-CH" sz="1200" kern="1200" baseline="0" dirty="0" smtClean="0">
                <a:solidFill>
                  <a:schemeClr val="tx1"/>
                </a:solidFill>
                <a:effectLst/>
                <a:latin typeface="+mn-lt"/>
                <a:ea typeface="+mn-ea"/>
                <a:cs typeface="+mn-cs"/>
              </a:rPr>
              <a:t> </a:t>
            </a:r>
            <a:r>
              <a:rPr lang="fr-CH" sz="1200" kern="1200" baseline="0" dirty="0" err="1" smtClean="0">
                <a:solidFill>
                  <a:schemeClr val="tx1"/>
                </a:solidFill>
                <a:effectLst/>
                <a:latin typeface="+mn-lt"/>
                <a:ea typeface="+mn-ea"/>
                <a:cs typeface="+mn-cs"/>
              </a:rPr>
              <a:t>fully</a:t>
            </a:r>
            <a:r>
              <a:rPr lang="fr-CH" sz="1200" kern="1200" baseline="0" dirty="0" smtClean="0">
                <a:solidFill>
                  <a:schemeClr val="tx1"/>
                </a:solidFill>
                <a:effectLst/>
                <a:latin typeface="+mn-lt"/>
                <a:ea typeface="+mn-ea"/>
                <a:cs typeface="+mn-cs"/>
              </a:rPr>
              <a:t> </a:t>
            </a:r>
            <a:r>
              <a:rPr lang="fr-CH" sz="1200" kern="1200" baseline="0" dirty="0" err="1" smtClean="0">
                <a:solidFill>
                  <a:schemeClr val="tx1"/>
                </a:solidFill>
                <a:effectLst/>
                <a:latin typeface="+mn-lt"/>
                <a:ea typeface="+mn-ea"/>
                <a:cs typeface="+mn-cs"/>
              </a:rPr>
              <a:t>integrated</a:t>
            </a:r>
            <a:r>
              <a:rPr lang="fr-CH" sz="1200" kern="1200" baseline="0" dirty="0" smtClean="0">
                <a:solidFill>
                  <a:schemeClr val="tx1"/>
                </a:solidFill>
                <a:effectLst/>
                <a:latin typeface="+mn-lt"/>
                <a:ea typeface="+mn-ea"/>
                <a:cs typeface="+mn-cs"/>
              </a:rPr>
              <a:t> </a:t>
            </a:r>
            <a:r>
              <a:rPr lang="en-GB" sz="1200" b="0" i="0" u="none" strike="noStrike" kern="1200" baseline="0" dirty="0" smtClean="0">
                <a:solidFill>
                  <a:schemeClr val="tx1"/>
                </a:solidFill>
                <a:latin typeface="+mn-lt"/>
                <a:ea typeface="+mn-ea"/>
                <a:cs typeface="+mn-cs"/>
              </a:rPr>
              <a:t>into the next revision of the Handbook (2017- 18)</a:t>
            </a:r>
            <a:endParaRPr lang="en-GB" sz="1200" kern="1200" dirty="0" smtClean="0">
              <a:solidFill>
                <a:schemeClr val="tx1"/>
              </a:solidFill>
              <a:effectLst/>
              <a:latin typeface="+mn-lt"/>
              <a:ea typeface="+mn-ea"/>
              <a:cs typeface="+mn-cs"/>
            </a:endParaRPr>
          </a:p>
          <a:p>
            <a:endParaRPr lang="en-AU" b="0" dirty="0" smtClean="0"/>
          </a:p>
        </p:txBody>
      </p:sp>
      <p:sp>
        <p:nvSpPr>
          <p:cNvPr id="4" name="Slide Number Placeholder 3"/>
          <p:cNvSpPr>
            <a:spLocks noGrp="1"/>
          </p:cNvSpPr>
          <p:nvPr>
            <p:ph type="sldNum" sz="quarter" idx="10"/>
          </p:nvPr>
        </p:nvSpPr>
        <p:spPr/>
        <p:txBody>
          <a:bodyPr/>
          <a:lstStyle/>
          <a:p>
            <a:fld id="{CB7D2CA1-D120-9748-B6F6-7C32249A9953}" type="slidenum">
              <a:rPr lang="en-GB" smtClean="0">
                <a:solidFill>
                  <a:prstClr val="black"/>
                </a:solidFill>
              </a:rPr>
              <a:pPr/>
              <a:t>17</a:t>
            </a:fld>
            <a:endParaRPr lang="en-GB" dirty="0">
              <a:solidFill>
                <a:prstClr val="black"/>
              </a:solidFill>
            </a:endParaRPr>
          </a:p>
        </p:txBody>
      </p:sp>
    </p:spTree>
    <p:extLst>
      <p:ext uri="{BB962C8B-B14F-4D97-AF65-F5344CB8AC3E}">
        <p14:creationId xmlns:p14="http://schemas.microsoft.com/office/powerpoint/2010/main" val="365202077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fr-CH" sz="1200" kern="1200" dirty="0" smtClean="0">
                <a:solidFill>
                  <a:schemeClr val="tx1"/>
                </a:solidFill>
                <a:effectLst/>
                <a:latin typeface="+mn-lt"/>
                <a:ea typeface="+mn-ea"/>
                <a:cs typeface="+mn-cs"/>
              </a:rPr>
              <a:t>The CHS </a:t>
            </a:r>
            <a:r>
              <a:rPr lang="fr-CH" sz="1200" kern="1200" dirty="0" smtClean="0">
                <a:solidFill>
                  <a:schemeClr val="tx1"/>
                </a:solidFill>
                <a:effectLst/>
                <a:latin typeface="+mn-lt"/>
                <a:ea typeface="+mn-ea"/>
                <a:cs typeface="+mn-cs"/>
              </a:rPr>
              <a:t>harmonises</a:t>
            </a:r>
            <a:r>
              <a:rPr lang="fr-CH" sz="1200" kern="1200" baseline="0" dirty="0" smtClean="0">
                <a:solidFill>
                  <a:schemeClr val="tx1"/>
                </a:solidFill>
                <a:effectLst/>
                <a:latin typeface="+mn-lt"/>
                <a:ea typeface="+mn-ea"/>
                <a:cs typeface="+mn-cs"/>
              </a:rPr>
              <a:t> </a:t>
            </a:r>
            <a:r>
              <a:rPr lang="fr-CH" sz="1200" kern="1200" baseline="0" dirty="0" smtClean="0">
                <a:solidFill>
                  <a:schemeClr val="tx1"/>
                </a:solidFill>
                <a:effectLst/>
                <a:latin typeface="+mn-lt"/>
                <a:ea typeface="+mn-ea"/>
                <a:cs typeface="+mn-cs"/>
              </a:rPr>
              <a:t>key </a:t>
            </a:r>
            <a:r>
              <a:rPr lang="fr-CH" sz="1200" kern="1200" baseline="0" dirty="0" err="1" smtClean="0">
                <a:solidFill>
                  <a:schemeClr val="tx1"/>
                </a:solidFill>
                <a:effectLst/>
                <a:latin typeface="+mn-lt"/>
                <a:ea typeface="+mn-ea"/>
                <a:cs typeface="+mn-cs"/>
              </a:rPr>
              <a:t>elements</a:t>
            </a:r>
            <a:r>
              <a:rPr lang="fr-CH" sz="1200" kern="1200" baseline="0" dirty="0" smtClean="0">
                <a:solidFill>
                  <a:schemeClr val="tx1"/>
                </a:solidFill>
                <a:effectLst/>
                <a:latin typeface="+mn-lt"/>
                <a:ea typeface="+mn-ea"/>
                <a:cs typeface="+mn-cs"/>
              </a:rPr>
              <a:t> of the Sphere </a:t>
            </a:r>
            <a:r>
              <a:rPr lang="fr-CH" sz="1200" kern="1200" baseline="0" dirty="0" err="1" smtClean="0">
                <a:solidFill>
                  <a:schemeClr val="tx1"/>
                </a:solidFill>
                <a:effectLst/>
                <a:latin typeface="+mn-lt"/>
                <a:ea typeface="+mn-ea"/>
                <a:cs typeface="+mn-cs"/>
              </a:rPr>
              <a:t>Core</a:t>
            </a:r>
            <a:r>
              <a:rPr lang="fr-CH" sz="1200" kern="1200" baseline="0" dirty="0" smtClean="0">
                <a:solidFill>
                  <a:schemeClr val="tx1"/>
                </a:solidFill>
                <a:effectLst/>
                <a:latin typeface="+mn-lt"/>
                <a:ea typeface="+mn-ea"/>
                <a:cs typeface="+mn-cs"/>
              </a:rPr>
              <a:t> Standards </a:t>
            </a:r>
            <a:r>
              <a:rPr lang="fr-CH" sz="1200" kern="1200" baseline="0" dirty="0" err="1" smtClean="0">
                <a:solidFill>
                  <a:schemeClr val="tx1"/>
                </a:solidFill>
                <a:effectLst/>
                <a:latin typeface="+mn-lt"/>
                <a:ea typeface="+mn-ea"/>
                <a:cs typeface="+mn-cs"/>
              </a:rPr>
              <a:t>Chapters</a:t>
            </a:r>
            <a:r>
              <a:rPr lang="fr-CH" sz="1200" kern="1200" baseline="0" dirty="0" smtClean="0">
                <a:solidFill>
                  <a:schemeClr val="tx1"/>
                </a:solidFill>
                <a:effectLst/>
                <a:latin typeface="+mn-lt"/>
                <a:ea typeface="+mn-ea"/>
                <a:cs typeface="+mn-cs"/>
              </a:rPr>
              <a:t>, the HAP Standard, People in </a:t>
            </a:r>
            <a:r>
              <a:rPr lang="fr-CH" sz="1200" kern="1200" baseline="0" dirty="0" err="1" smtClean="0">
                <a:solidFill>
                  <a:schemeClr val="tx1"/>
                </a:solidFill>
                <a:effectLst/>
                <a:latin typeface="+mn-lt"/>
                <a:ea typeface="+mn-ea"/>
                <a:cs typeface="+mn-cs"/>
              </a:rPr>
              <a:t>Aid</a:t>
            </a:r>
            <a:r>
              <a:rPr lang="fr-CH" sz="1200" kern="1200" baseline="0" dirty="0" smtClean="0">
                <a:solidFill>
                  <a:schemeClr val="tx1"/>
                </a:solidFill>
                <a:effectLst/>
                <a:latin typeface="+mn-lt"/>
                <a:ea typeface="+mn-ea"/>
                <a:cs typeface="+mn-cs"/>
              </a:rPr>
              <a:t> Code of </a:t>
            </a:r>
            <a:r>
              <a:rPr lang="fr-CH" sz="1200" kern="1200" baseline="0" dirty="0" err="1" smtClean="0">
                <a:solidFill>
                  <a:schemeClr val="tx1"/>
                </a:solidFill>
                <a:effectLst/>
                <a:latin typeface="+mn-lt"/>
                <a:ea typeface="+mn-ea"/>
                <a:cs typeface="+mn-cs"/>
              </a:rPr>
              <a:t>Conduct</a:t>
            </a:r>
            <a:r>
              <a:rPr lang="fr-CH" sz="1200" kern="1200" baseline="0" dirty="0" smtClean="0">
                <a:solidFill>
                  <a:schemeClr val="tx1"/>
                </a:solidFill>
                <a:effectLst/>
                <a:latin typeface="+mn-lt"/>
                <a:ea typeface="+mn-ea"/>
                <a:cs typeface="+mn-cs"/>
              </a:rPr>
              <a:t>, Groupe URD </a:t>
            </a:r>
            <a:r>
              <a:rPr lang="fr-CH" sz="1200" kern="1200" baseline="0" dirty="0" err="1" smtClean="0">
                <a:solidFill>
                  <a:schemeClr val="tx1"/>
                </a:solidFill>
                <a:effectLst/>
                <a:latin typeface="+mn-lt"/>
                <a:ea typeface="+mn-ea"/>
                <a:cs typeface="+mn-cs"/>
              </a:rPr>
              <a:t>Quality</a:t>
            </a:r>
            <a:r>
              <a:rPr lang="fr-CH" sz="1200" kern="1200" baseline="0" dirty="0" smtClean="0">
                <a:solidFill>
                  <a:schemeClr val="tx1"/>
                </a:solidFill>
                <a:effectLst/>
                <a:latin typeface="+mn-lt"/>
                <a:ea typeface="+mn-ea"/>
                <a:cs typeface="+mn-cs"/>
              </a:rPr>
              <a:t> Compas and </a:t>
            </a:r>
            <a:r>
              <a:rPr lang="fr-CH" sz="1200" kern="1200" baseline="0" dirty="0" err="1" smtClean="0">
                <a:solidFill>
                  <a:schemeClr val="tx1"/>
                </a:solidFill>
                <a:effectLst/>
                <a:latin typeface="+mn-lt"/>
                <a:ea typeface="+mn-ea"/>
                <a:cs typeface="+mn-cs"/>
              </a:rPr>
              <a:t>other</a:t>
            </a:r>
            <a:r>
              <a:rPr lang="fr-CH" sz="1200" kern="1200" baseline="0" dirty="0" smtClean="0">
                <a:solidFill>
                  <a:schemeClr val="tx1"/>
                </a:solidFill>
                <a:effectLst/>
                <a:latin typeface="+mn-lt"/>
                <a:ea typeface="+mn-ea"/>
                <a:cs typeface="+mn-cs"/>
              </a:rPr>
              <a:t> </a:t>
            </a:r>
            <a:r>
              <a:rPr lang="fr-CH" sz="1200" kern="1200" baseline="0" dirty="0" err="1" smtClean="0">
                <a:solidFill>
                  <a:schemeClr val="tx1"/>
                </a:solidFill>
                <a:effectLst/>
                <a:latin typeface="+mn-lt"/>
                <a:ea typeface="+mn-ea"/>
                <a:cs typeface="+mn-cs"/>
              </a:rPr>
              <a:t>humantiarian</a:t>
            </a:r>
            <a:r>
              <a:rPr lang="fr-CH" sz="1200" kern="1200" baseline="0" dirty="0" smtClean="0">
                <a:solidFill>
                  <a:schemeClr val="tx1"/>
                </a:solidFill>
                <a:effectLst/>
                <a:latin typeface="+mn-lt"/>
                <a:ea typeface="+mn-ea"/>
                <a:cs typeface="+mn-cs"/>
              </a:rPr>
              <a:t> standards and </a:t>
            </a:r>
            <a:r>
              <a:rPr lang="fr-CH" sz="1200" kern="1200" baseline="0" dirty="0" err="1" smtClean="0">
                <a:solidFill>
                  <a:schemeClr val="tx1"/>
                </a:solidFill>
                <a:effectLst/>
                <a:latin typeface="+mn-lt"/>
                <a:ea typeface="+mn-ea"/>
                <a:cs typeface="+mn-cs"/>
              </a:rPr>
              <a:t>commitments</a:t>
            </a:r>
            <a:r>
              <a:rPr lang="fr-CH" sz="1200" kern="1200" baseline="0" dirty="0" smtClean="0">
                <a:solidFill>
                  <a:schemeClr val="tx1"/>
                </a:solidFill>
                <a:effectLst/>
                <a:latin typeface="+mn-lt"/>
                <a:ea typeface="+mn-ea"/>
                <a:cs typeface="+mn-cs"/>
              </a:rPr>
              <a:t>.</a:t>
            </a:r>
          </a:p>
          <a:p>
            <a:pPr marL="0" marR="0" indent="0" algn="l" defTabSz="457200" rtl="0" eaLnBrk="1" fontAlgn="auto" latinLnBrk="0" hangingPunct="1">
              <a:lnSpc>
                <a:spcPct val="100000"/>
              </a:lnSpc>
              <a:spcBef>
                <a:spcPts val="0"/>
              </a:spcBef>
              <a:spcAft>
                <a:spcPts val="0"/>
              </a:spcAft>
              <a:buClrTx/>
              <a:buSzTx/>
              <a:buFontTx/>
              <a:buNone/>
              <a:tabLst/>
              <a:defRPr/>
            </a:pPr>
            <a:endParaRPr lang="fr-CH" sz="1200" kern="1200" baseline="0" dirty="0" smtClean="0">
              <a:solidFill>
                <a:schemeClr val="tx1"/>
              </a:solidFill>
              <a:effectLst/>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r>
              <a:rPr lang="fr-CH" sz="1200" kern="1200" dirty="0" smtClean="0">
                <a:solidFill>
                  <a:schemeClr val="tx1"/>
                </a:solidFill>
                <a:effectLst/>
                <a:latin typeface="+mn-lt"/>
                <a:ea typeface="+mn-ea"/>
                <a:cs typeface="+mn-cs"/>
              </a:rPr>
              <a:t>This graph shows how the Sphere </a:t>
            </a:r>
            <a:r>
              <a:rPr lang="fr-CH" sz="1200" kern="1200" dirty="0" err="1" smtClean="0">
                <a:solidFill>
                  <a:schemeClr val="tx1"/>
                </a:solidFill>
                <a:effectLst/>
                <a:latin typeface="+mn-lt"/>
                <a:ea typeface="+mn-ea"/>
                <a:cs typeface="+mn-cs"/>
              </a:rPr>
              <a:t>Core</a:t>
            </a:r>
            <a:r>
              <a:rPr lang="fr-CH" sz="1200" kern="1200" dirty="0" smtClean="0">
                <a:solidFill>
                  <a:schemeClr val="tx1"/>
                </a:solidFill>
                <a:effectLst/>
                <a:latin typeface="+mn-lt"/>
                <a:ea typeface="+mn-ea"/>
                <a:cs typeface="+mn-cs"/>
              </a:rPr>
              <a:t> Standards are</a:t>
            </a:r>
            <a:r>
              <a:rPr lang="fr-CH" sz="1200" kern="1200" baseline="0" dirty="0" smtClean="0">
                <a:solidFill>
                  <a:schemeClr val="tx1"/>
                </a:solidFill>
                <a:effectLst/>
                <a:latin typeface="+mn-lt"/>
                <a:ea typeface="+mn-ea"/>
                <a:cs typeface="+mn-cs"/>
              </a:rPr>
              <a:t> </a:t>
            </a:r>
            <a:r>
              <a:rPr lang="fr-CH" sz="1200" kern="1200" baseline="0" dirty="0" err="1" smtClean="0">
                <a:solidFill>
                  <a:schemeClr val="tx1"/>
                </a:solidFill>
                <a:effectLst/>
                <a:latin typeface="+mn-lt"/>
                <a:ea typeface="+mn-ea"/>
                <a:cs typeface="+mn-cs"/>
              </a:rPr>
              <a:t>reflected</a:t>
            </a:r>
            <a:r>
              <a:rPr lang="fr-CH" sz="1200" kern="1200" baseline="0" dirty="0" smtClean="0">
                <a:solidFill>
                  <a:schemeClr val="tx1"/>
                </a:solidFill>
                <a:effectLst/>
                <a:latin typeface="+mn-lt"/>
                <a:ea typeface="+mn-ea"/>
                <a:cs typeface="+mn-cs"/>
              </a:rPr>
              <a:t> </a:t>
            </a:r>
            <a:r>
              <a:rPr lang="fr-CH" sz="1200" kern="1200" baseline="0" dirty="0" err="1" smtClean="0">
                <a:solidFill>
                  <a:schemeClr val="tx1"/>
                </a:solidFill>
                <a:effectLst/>
                <a:latin typeface="+mn-lt"/>
                <a:ea typeface="+mn-ea"/>
                <a:cs typeface="+mn-cs"/>
              </a:rPr>
              <a:t>within</a:t>
            </a:r>
            <a:r>
              <a:rPr lang="fr-CH" sz="1200" kern="1200" baseline="0" dirty="0" smtClean="0">
                <a:solidFill>
                  <a:schemeClr val="tx1"/>
                </a:solidFill>
                <a:effectLst/>
                <a:latin typeface="+mn-lt"/>
                <a:ea typeface="+mn-ea"/>
                <a:cs typeface="+mn-cs"/>
              </a:rPr>
              <a:t> the </a:t>
            </a:r>
            <a:r>
              <a:rPr lang="fr-CH" sz="1200" kern="1200" baseline="0" dirty="0" err="1" smtClean="0">
                <a:solidFill>
                  <a:schemeClr val="tx1"/>
                </a:solidFill>
                <a:effectLst/>
                <a:latin typeface="+mn-lt"/>
                <a:ea typeface="+mn-ea"/>
                <a:cs typeface="+mn-cs"/>
              </a:rPr>
              <a:t>Core</a:t>
            </a:r>
            <a:r>
              <a:rPr lang="fr-CH" sz="1200" kern="1200" baseline="0" dirty="0" smtClean="0">
                <a:solidFill>
                  <a:schemeClr val="tx1"/>
                </a:solidFill>
                <a:effectLst/>
                <a:latin typeface="+mn-lt"/>
                <a:ea typeface="+mn-ea"/>
                <a:cs typeface="+mn-cs"/>
              </a:rPr>
              <a:t> </a:t>
            </a:r>
            <a:r>
              <a:rPr lang="fr-CH" sz="1200" kern="1200" baseline="0" dirty="0" err="1" smtClean="0">
                <a:solidFill>
                  <a:schemeClr val="tx1"/>
                </a:solidFill>
                <a:effectLst/>
                <a:latin typeface="+mn-lt"/>
                <a:ea typeface="+mn-ea"/>
                <a:cs typeface="+mn-cs"/>
              </a:rPr>
              <a:t>Humanitarian</a:t>
            </a:r>
            <a:r>
              <a:rPr lang="fr-CH" sz="1200" kern="1200" baseline="0" dirty="0" smtClean="0">
                <a:solidFill>
                  <a:schemeClr val="tx1"/>
                </a:solidFill>
                <a:effectLst/>
                <a:latin typeface="+mn-lt"/>
                <a:ea typeface="+mn-ea"/>
                <a:cs typeface="+mn-cs"/>
              </a:rPr>
              <a:t> Standard </a:t>
            </a:r>
            <a:r>
              <a:rPr lang="fr-CH" sz="1200" kern="1200" baseline="0" dirty="0" err="1" smtClean="0">
                <a:solidFill>
                  <a:schemeClr val="tx1"/>
                </a:solidFill>
                <a:effectLst/>
                <a:latin typeface="+mn-lt"/>
                <a:ea typeface="+mn-ea"/>
                <a:cs typeface="+mn-cs"/>
              </a:rPr>
              <a:t>which</a:t>
            </a:r>
            <a:r>
              <a:rPr lang="fr-CH" sz="1200" kern="1200" baseline="0" dirty="0" smtClean="0">
                <a:solidFill>
                  <a:schemeClr val="tx1"/>
                </a:solidFill>
                <a:effectLst/>
                <a:latin typeface="+mn-lt"/>
                <a:ea typeface="+mn-ea"/>
                <a:cs typeface="+mn-cs"/>
              </a:rPr>
              <a:t> </a:t>
            </a:r>
            <a:r>
              <a:rPr lang="fr-CH" sz="1200" kern="1200" baseline="0" dirty="0" err="1" smtClean="0">
                <a:solidFill>
                  <a:schemeClr val="tx1"/>
                </a:solidFill>
                <a:effectLst/>
                <a:latin typeface="+mn-lt"/>
                <a:ea typeface="+mn-ea"/>
                <a:cs typeface="+mn-cs"/>
              </a:rPr>
              <a:t>now</a:t>
            </a:r>
            <a:r>
              <a:rPr lang="fr-CH" sz="1200" kern="1200" baseline="0" dirty="0" smtClean="0">
                <a:solidFill>
                  <a:schemeClr val="tx1"/>
                </a:solidFill>
                <a:effectLst/>
                <a:latin typeface="+mn-lt"/>
                <a:ea typeface="+mn-ea"/>
                <a:cs typeface="+mn-cs"/>
              </a:rPr>
              <a:t> replaces </a:t>
            </a:r>
            <a:r>
              <a:rPr lang="fr-CH" sz="1200" kern="1200" baseline="0" dirty="0" err="1" smtClean="0">
                <a:solidFill>
                  <a:schemeClr val="tx1"/>
                </a:solidFill>
                <a:effectLst/>
                <a:latin typeface="+mn-lt"/>
                <a:ea typeface="+mn-ea"/>
                <a:cs typeface="+mn-cs"/>
              </a:rPr>
              <a:t>this</a:t>
            </a:r>
            <a:r>
              <a:rPr lang="fr-CH" sz="1200" kern="1200" baseline="0" dirty="0" smtClean="0">
                <a:solidFill>
                  <a:schemeClr val="tx1"/>
                </a:solidFill>
                <a:effectLst/>
                <a:latin typeface="+mn-lt"/>
                <a:ea typeface="+mn-ea"/>
                <a:cs typeface="+mn-cs"/>
              </a:rPr>
              <a:t> </a:t>
            </a:r>
            <a:r>
              <a:rPr lang="fr-CH" sz="1200" kern="1200" baseline="0" dirty="0" err="1" smtClean="0">
                <a:solidFill>
                  <a:schemeClr val="tx1"/>
                </a:solidFill>
                <a:effectLst/>
                <a:latin typeface="+mn-lt"/>
                <a:ea typeface="+mn-ea"/>
                <a:cs typeface="+mn-cs"/>
              </a:rPr>
              <a:t>Chapter</a:t>
            </a:r>
            <a:r>
              <a:rPr lang="fr-CH" sz="1200" kern="1200" baseline="0" dirty="0" smtClean="0">
                <a:solidFill>
                  <a:schemeClr val="tx1"/>
                </a:solidFill>
                <a:effectLst/>
                <a:latin typeface="+mn-lt"/>
                <a:ea typeface="+mn-ea"/>
                <a:cs typeface="+mn-cs"/>
              </a:rPr>
              <a:t> in the Sphere </a:t>
            </a:r>
            <a:r>
              <a:rPr lang="fr-CH" sz="1200" kern="1200" baseline="0" dirty="0" err="1" smtClean="0">
                <a:solidFill>
                  <a:schemeClr val="tx1"/>
                </a:solidFill>
                <a:effectLst/>
                <a:latin typeface="+mn-lt"/>
                <a:ea typeface="+mn-ea"/>
                <a:cs typeface="+mn-cs"/>
              </a:rPr>
              <a:t>Handbook</a:t>
            </a:r>
            <a:r>
              <a:rPr lang="fr-CH" sz="1200" kern="1200" baseline="0" dirty="0" smtClean="0">
                <a:solidFill>
                  <a:schemeClr val="tx1"/>
                </a:solidFill>
                <a:effectLst/>
                <a:latin typeface="+mn-lt"/>
                <a:ea typeface="+mn-ea"/>
                <a:cs typeface="+mn-cs"/>
              </a:rPr>
              <a:t>.</a:t>
            </a:r>
            <a:endParaRPr lang="en-GB"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B7D2CA1-D120-9748-B6F6-7C32249A9953}" type="slidenum">
              <a:rPr lang="en-GB" smtClean="0"/>
              <a:t>18</a:t>
            </a:fld>
            <a:endParaRPr lang="en-GB"/>
          </a:p>
        </p:txBody>
      </p:sp>
    </p:spTree>
    <p:extLst>
      <p:ext uri="{BB962C8B-B14F-4D97-AF65-F5344CB8AC3E}">
        <p14:creationId xmlns:p14="http://schemas.microsoft.com/office/powerpoint/2010/main" val="179851835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H" dirty="0" smtClean="0"/>
              <a:t>The</a:t>
            </a:r>
            <a:r>
              <a:rPr lang="fr-CH" baseline="0" dirty="0" smtClean="0"/>
              <a:t> Global </a:t>
            </a:r>
            <a:r>
              <a:rPr lang="fr-CH" baseline="0" dirty="0" err="1" smtClean="0"/>
              <a:t>Humanitarian</a:t>
            </a:r>
            <a:r>
              <a:rPr lang="fr-CH" baseline="0" dirty="0" smtClean="0"/>
              <a:t> Standards </a:t>
            </a:r>
            <a:r>
              <a:rPr lang="fr-CH" baseline="0" dirty="0" err="1" smtClean="0"/>
              <a:t>Partnership</a:t>
            </a:r>
            <a:r>
              <a:rPr lang="fr-CH" baseline="0" dirty="0" smtClean="0"/>
              <a:t> </a:t>
            </a:r>
            <a:r>
              <a:rPr lang="fr-CH" baseline="0" dirty="0" err="1" smtClean="0"/>
              <a:t>i</a:t>
            </a:r>
            <a:r>
              <a:rPr lang="fr-CH" dirty="0" err="1" smtClean="0"/>
              <a:t>s</a:t>
            </a:r>
            <a:r>
              <a:rPr lang="fr-CH" dirty="0" smtClean="0"/>
              <a:t> a new initiative</a:t>
            </a:r>
            <a:r>
              <a:rPr lang="fr-CH" baseline="0" dirty="0" smtClean="0"/>
              <a:t> </a:t>
            </a:r>
            <a:r>
              <a:rPr lang="fr-CH" baseline="0" dirty="0" err="1" smtClean="0"/>
              <a:t>launched</a:t>
            </a:r>
            <a:r>
              <a:rPr lang="fr-CH" baseline="0" dirty="0" smtClean="0"/>
              <a:t> at the end of 2015 by the Sphere Project and </a:t>
            </a:r>
            <a:r>
              <a:rPr lang="fr-CH" baseline="0" dirty="0" err="1" smtClean="0"/>
              <a:t>its</a:t>
            </a:r>
            <a:r>
              <a:rPr lang="fr-CH" baseline="0" dirty="0" smtClean="0"/>
              <a:t> five </a:t>
            </a:r>
            <a:r>
              <a:rPr lang="fr-CH" baseline="0" dirty="0" err="1" smtClean="0"/>
              <a:t>companions</a:t>
            </a:r>
            <a:r>
              <a:rPr lang="fr-CH" baseline="0" dirty="0" smtClean="0"/>
              <a:t>.</a:t>
            </a:r>
          </a:p>
          <a:p>
            <a:r>
              <a:rPr lang="fr-CH" baseline="0" dirty="0" smtClean="0"/>
              <a:t>It </a:t>
            </a:r>
            <a:r>
              <a:rPr lang="fr-CH" baseline="0" dirty="0" err="1" smtClean="0"/>
              <a:t>aims</a:t>
            </a:r>
            <a:r>
              <a:rPr lang="fr-CH" baseline="0" dirty="0" smtClean="0"/>
              <a:t> to i</a:t>
            </a:r>
            <a:r>
              <a:rPr lang="en-GB" dirty="0" err="1" smtClean="0"/>
              <a:t>ncrease</a:t>
            </a:r>
            <a:r>
              <a:rPr lang="en-GB" dirty="0" smtClean="0"/>
              <a:t> coherence among humanitarian standards.</a:t>
            </a:r>
            <a:endParaRPr lang="en-GB" dirty="0"/>
          </a:p>
        </p:txBody>
      </p:sp>
      <p:sp>
        <p:nvSpPr>
          <p:cNvPr id="4" name="Slide Number Placeholder 3"/>
          <p:cNvSpPr>
            <a:spLocks noGrp="1"/>
          </p:cNvSpPr>
          <p:nvPr>
            <p:ph type="sldNum" sz="quarter" idx="10"/>
          </p:nvPr>
        </p:nvSpPr>
        <p:spPr/>
        <p:txBody>
          <a:bodyPr/>
          <a:lstStyle/>
          <a:p>
            <a:fld id="{CB7D2CA1-D120-9748-B6F6-7C32249A9953}" type="slidenum">
              <a:rPr lang="en-GB" smtClean="0"/>
              <a:t>19</a:t>
            </a:fld>
            <a:endParaRPr lang="en-GB"/>
          </a:p>
        </p:txBody>
      </p:sp>
    </p:spTree>
    <p:extLst>
      <p:ext uri="{BB962C8B-B14F-4D97-AF65-F5344CB8AC3E}">
        <p14:creationId xmlns:p14="http://schemas.microsoft.com/office/powerpoint/2010/main" val="36392074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First, comment on the </a:t>
            </a:r>
            <a:r>
              <a:rPr lang="en-GB" dirty="0" err="1" smtClean="0"/>
              <a:t>toolbag</a:t>
            </a:r>
            <a:r>
              <a:rPr lang="en-GB" dirty="0" smtClean="0"/>
              <a:t> analogy and image by saying the following:</a:t>
            </a:r>
          </a:p>
          <a:p>
            <a:r>
              <a:rPr lang="en-GB" dirty="0" smtClean="0"/>
              <a:t>Your </a:t>
            </a:r>
            <a:r>
              <a:rPr lang="en-GB" dirty="0" err="1" smtClean="0"/>
              <a:t>toolbag</a:t>
            </a:r>
            <a:r>
              <a:rPr lang="en-GB" dirty="0" smtClean="0"/>
              <a:t> may be full but that is not enough!</a:t>
            </a:r>
          </a:p>
          <a:p>
            <a:r>
              <a:rPr lang="en-GB" dirty="0" smtClean="0"/>
              <a:t>To be a good professional you will need to:</a:t>
            </a:r>
          </a:p>
          <a:p>
            <a:pPr marL="171450" indent="-171450">
              <a:buFont typeface="Arial"/>
              <a:buChar char="•"/>
            </a:pPr>
            <a:r>
              <a:rPr lang="en-GB" dirty="0" smtClean="0"/>
              <a:t>Analyse the problem within its specific context</a:t>
            </a:r>
          </a:p>
          <a:p>
            <a:pPr marL="171450" indent="-171450">
              <a:buFont typeface="Arial"/>
              <a:buChar char="•"/>
            </a:pPr>
            <a:r>
              <a:rPr lang="en-GB" dirty="0" smtClean="0"/>
              <a:t>Know the tools and how to use them</a:t>
            </a:r>
          </a:p>
          <a:p>
            <a:pPr marL="171450" indent="-171450">
              <a:buFont typeface="Arial"/>
              <a:buChar char="•"/>
            </a:pPr>
            <a:r>
              <a:rPr lang="en-GB" dirty="0" smtClean="0"/>
              <a:t>Be creative and be able to use your experience to adapt the tools and respond in the best possible way to specific situations and contexts</a:t>
            </a:r>
          </a:p>
          <a:p>
            <a:endParaRPr lang="en-GB" dirty="0" smtClean="0"/>
          </a:p>
          <a:p>
            <a:r>
              <a:rPr lang="en-GB" dirty="0" smtClean="0"/>
              <a:t>Next, click on the animation and make the Q&amp;A tools appear.</a:t>
            </a:r>
          </a:p>
          <a:p>
            <a:r>
              <a:rPr lang="en-GB" dirty="0" smtClean="0"/>
              <a:t>Draw links with Q&amp;A:</a:t>
            </a:r>
          </a:p>
          <a:p>
            <a:pPr marL="171450" indent="-171450">
              <a:buFont typeface="Arial"/>
              <a:buChar char="•"/>
            </a:pPr>
            <a:r>
              <a:rPr lang="en-GB" dirty="0" smtClean="0"/>
              <a:t>There are many Q&amp;A tools and they complement each other</a:t>
            </a:r>
          </a:p>
          <a:p>
            <a:pPr marL="171450" indent="-171450">
              <a:buFont typeface="Arial"/>
              <a:buChar char="•"/>
            </a:pPr>
            <a:r>
              <a:rPr lang="en-GB" dirty="0" smtClean="0"/>
              <a:t>The challenge is to know them and to be able to choose and adapt them to specific contexts</a:t>
            </a:r>
          </a:p>
          <a:p>
            <a:pPr marL="171450" indent="-171450">
              <a:buFont typeface="Arial"/>
              <a:buChar char="•"/>
            </a:pPr>
            <a:endParaRPr lang="fr-CH" dirty="0"/>
          </a:p>
          <a:p>
            <a:pPr marL="0" indent="0">
              <a:buFont typeface="Arial"/>
              <a:buNone/>
            </a:pPr>
            <a:r>
              <a:rPr lang="fr-CH" dirty="0" err="1" smtClean="0"/>
              <a:t>Highlight</a:t>
            </a:r>
            <a:r>
              <a:rPr lang="fr-CH" baseline="0" dirty="0" smtClean="0"/>
              <a:t> </a:t>
            </a:r>
            <a:r>
              <a:rPr lang="fr-CH" baseline="0" dirty="0" err="1" smtClean="0"/>
              <a:t>that</a:t>
            </a:r>
            <a:r>
              <a:rPr lang="fr-CH" baseline="0" dirty="0" smtClean="0"/>
              <a:t> the 2010 HAP Standard and People in </a:t>
            </a:r>
            <a:r>
              <a:rPr lang="fr-CH" baseline="0" dirty="0" err="1" smtClean="0"/>
              <a:t>Aid</a:t>
            </a:r>
            <a:r>
              <a:rPr lang="fr-CH" baseline="0" dirty="0" smtClean="0"/>
              <a:t> Code of </a:t>
            </a:r>
            <a:r>
              <a:rPr lang="fr-CH" baseline="0" dirty="0" err="1" smtClean="0"/>
              <a:t>Conduct</a:t>
            </a:r>
            <a:r>
              <a:rPr lang="fr-CH" baseline="0" dirty="0" smtClean="0"/>
              <a:t> have been </a:t>
            </a:r>
            <a:r>
              <a:rPr lang="fr-CH" baseline="0" dirty="0" err="1" smtClean="0"/>
              <a:t>replaced</a:t>
            </a:r>
            <a:r>
              <a:rPr lang="fr-CH" baseline="0" dirty="0" smtClean="0"/>
              <a:t> by the CHS.</a:t>
            </a:r>
          </a:p>
          <a:p>
            <a:pPr marL="0" indent="0">
              <a:buFont typeface="Arial"/>
              <a:buNone/>
            </a:pPr>
            <a:endParaRPr lang="fr-CH" dirty="0" smtClean="0"/>
          </a:p>
        </p:txBody>
      </p:sp>
      <p:sp>
        <p:nvSpPr>
          <p:cNvPr id="4" name="Slide Number Placeholder 3"/>
          <p:cNvSpPr>
            <a:spLocks noGrp="1"/>
          </p:cNvSpPr>
          <p:nvPr>
            <p:ph type="sldNum" sz="quarter" idx="10"/>
          </p:nvPr>
        </p:nvSpPr>
        <p:spPr/>
        <p:txBody>
          <a:bodyPr/>
          <a:lstStyle/>
          <a:p>
            <a:fld id="{CB7D2CA1-D120-9748-B6F6-7C32249A9953}" type="slidenum">
              <a:rPr lang="en-GB" smtClean="0"/>
              <a:t>20</a:t>
            </a:fld>
            <a:endParaRPr lang="en-GB"/>
          </a:p>
        </p:txBody>
      </p:sp>
    </p:spTree>
    <p:extLst>
      <p:ext uri="{BB962C8B-B14F-4D97-AF65-F5344CB8AC3E}">
        <p14:creationId xmlns:p14="http://schemas.microsoft.com/office/powerpoint/2010/main" val="120858462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smtClean="0">
                <a:solidFill>
                  <a:schemeClr val="tx1"/>
                </a:solidFill>
                <a:effectLst/>
                <a:latin typeface="+mn-lt"/>
                <a:ea typeface="+mn-ea"/>
                <a:cs typeface="+mn-cs"/>
              </a:rPr>
              <a:t>The Rwandan Genocide, which started on 7 April 1994, represented a turning point in the history of the humanitarian sector and was a catalyst for improving the quality and accountability of humanitarian aid. </a:t>
            </a:r>
          </a:p>
          <a:p>
            <a:r>
              <a:rPr lang="en-GB"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The picture shows people returning to Rwanda in 1996.</a:t>
            </a:r>
          </a:p>
          <a:p>
            <a:r>
              <a:rPr lang="en-US" sz="1200" kern="1200" dirty="0" smtClean="0">
                <a:solidFill>
                  <a:schemeClr val="tx1"/>
                </a:solidFill>
                <a:effectLst/>
                <a:latin typeface="+mn-lt"/>
                <a:ea typeface="+mn-ea"/>
                <a:cs typeface="+mn-cs"/>
              </a:rPr>
              <a:t>Photo</a:t>
            </a:r>
            <a:r>
              <a:rPr lang="en-US" sz="1200" kern="1200" baseline="0" dirty="0" smtClean="0">
                <a:solidFill>
                  <a:schemeClr val="tx1"/>
                </a:solidFill>
                <a:effectLst/>
                <a:latin typeface="+mn-lt"/>
                <a:ea typeface="+mn-ea"/>
                <a:cs typeface="+mn-cs"/>
              </a:rPr>
              <a:t> caption: </a:t>
            </a:r>
            <a:r>
              <a:rPr lang="en-GB" sz="1200" kern="1200" dirty="0" smtClean="0">
                <a:solidFill>
                  <a:schemeClr val="tx1"/>
                </a:solidFill>
                <a:effectLst/>
                <a:latin typeface="+mn-lt"/>
                <a:ea typeface="+mn-ea"/>
                <a:cs typeface="+mn-cs"/>
              </a:rPr>
              <a:t> </a:t>
            </a:r>
          </a:p>
          <a:p>
            <a:pPr marL="0" marR="0" indent="0" algn="l" defTabSz="457200" rtl="0" eaLnBrk="1" fontAlgn="auto" latinLnBrk="0" hangingPunct="1">
              <a:lnSpc>
                <a:spcPct val="100000"/>
              </a:lnSpc>
              <a:spcBef>
                <a:spcPts val="0"/>
              </a:spcBef>
              <a:spcAft>
                <a:spcPts val="0"/>
              </a:spcAft>
              <a:buClrTx/>
              <a:buSzTx/>
              <a:buFontTx/>
              <a:buNone/>
              <a:tabLst/>
              <a:defRPr/>
            </a:pPr>
            <a:r>
              <a:rPr lang="en-GB" sz="1200" b="0" kern="1200" dirty="0" smtClean="0">
                <a:solidFill>
                  <a:schemeClr val="tx1"/>
                </a:solidFill>
                <a:effectLst/>
                <a:latin typeface="+mn-lt"/>
                <a:ea typeface="+mn-ea"/>
                <a:cs typeface="+mn-cs"/>
              </a:rPr>
              <a:t>“Twelve thousand people an hour, we could not understand the meaning of all this. After </a:t>
            </a:r>
            <a:r>
              <a:rPr lang="en-GB" sz="1200" b="0" kern="1200" dirty="0" err="1" smtClean="0">
                <a:solidFill>
                  <a:schemeClr val="tx1"/>
                </a:solidFill>
                <a:effectLst/>
                <a:latin typeface="+mn-lt"/>
                <a:ea typeface="+mn-ea"/>
                <a:cs typeface="+mn-cs"/>
              </a:rPr>
              <a:t>Ruhengeri</a:t>
            </a:r>
            <a:r>
              <a:rPr lang="en-GB" sz="1200" b="0" kern="1200" dirty="0" smtClean="0">
                <a:solidFill>
                  <a:schemeClr val="tx1"/>
                </a:solidFill>
                <a:effectLst/>
                <a:latin typeface="+mn-lt"/>
                <a:ea typeface="+mn-ea"/>
                <a:cs typeface="+mn-cs"/>
              </a:rPr>
              <a:t>, the road was still deserted, only an eerie feeling remained, a little more trucks and cars circulating in both directions.  On a bend, there was a traffic jam; a sort of collision of people and vehicles; it was surely the tank truck ahead that had broken down! We were 40 km from the border; people started coming back the day before.  It was not a traffic jam, but the head of a compact crowd advancing silently. Twelve thousand people per hour. In a few hours the situation had become unsustainable: “Walk! Keep Walking! Don’t stop! You can rest later!" Shouted the megaphone in Kinyarwanda”.</a:t>
            </a:r>
            <a:r>
              <a:rPr lang="en-GB" sz="1200" b="0" kern="1200" baseline="0" dirty="0" smtClean="0">
                <a:solidFill>
                  <a:schemeClr val="tx1"/>
                </a:solidFill>
                <a:effectLst/>
                <a:latin typeface="+mn-lt"/>
                <a:ea typeface="+mn-ea"/>
                <a:cs typeface="+mn-cs"/>
              </a:rPr>
              <a:t> Translation of the descriptive text of the photographer, </a:t>
            </a:r>
            <a:r>
              <a:rPr lang="en-GB" sz="1200" i="1" kern="1200" dirty="0" smtClean="0">
                <a:solidFill>
                  <a:schemeClr val="tx1"/>
                </a:solidFill>
                <a:effectLst/>
                <a:latin typeface="+mn-lt"/>
                <a:ea typeface="+mn-ea"/>
                <a:cs typeface="+mn-cs"/>
              </a:rPr>
              <a:t>Philippe </a:t>
            </a:r>
            <a:r>
              <a:rPr lang="en-GB" sz="1200" i="1" kern="1200" dirty="0" err="1" smtClean="0">
                <a:solidFill>
                  <a:schemeClr val="tx1"/>
                </a:solidFill>
                <a:effectLst/>
                <a:latin typeface="+mn-lt"/>
                <a:ea typeface="+mn-ea"/>
                <a:cs typeface="+mn-cs"/>
              </a:rPr>
              <a:t>Merchez</a:t>
            </a:r>
            <a:r>
              <a:rPr lang="en-GB" sz="1200" i="1" kern="1200" dirty="0" smtClean="0">
                <a:solidFill>
                  <a:schemeClr val="tx1"/>
                </a:solidFill>
                <a:effectLst/>
                <a:latin typeface="+mn-lt"/>
                <a:ea typeface="+mn-ea"/>
                <a:cs typeface="+mn-cs"/>
              </a:rPr>
              <a:t>, Photographer</a:t>
            </a:r>
            <a:endParaRPr lang="en-GB"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B7D2CA1-D120-9748-B6F6-7C32249A9953}" type="slidenum">
              <a:rPr lang="en-GB" smtClean="0"/>
              <a:t>3</a:t>
            </a:fld>
            <a:endParaRPr lang="en-GB"/>
          </a:p>
        </p:txBody>
      </p:sp>
    </p:spTree>
    <p:extLst>
      <p:ext uri="{BB962C8B-B14F-4D97-AF65-F5344CB8AC3E}">
        <p14:creationId xmlns:p14="http://schemas.microsoft.com/office/powerpoint/2010/main" val="291557859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FontTx/>
              <a:buNone/>
            </a:pPr>
            <a:r>
              <a:rPr lang="fr-CH" sz="1200" kern="1200" dirty="0" smtClean="0">
                <a:solidFill>
                  <a:schemeClr val="tx1"/>
                </a:solidFill>
                <a:effectLst/>
                <a:latin typeface="+mn-lt"/>
                <a:ea typeface="+mn-ea"/>
                <a:cs typeface="+mn-cs"/>
              </a:rPr>
              <a:t>This </a:t>
            </a:r>
            <a:r>
              <a:rPr lang="fr-CH" sz="1200" kern="1200" dirty="0" err="1" smtClean="0">
                <a:solidFill>
                  <a:schemeClr val="tx1"/>
                </a:solidFill>
                <a:effectLst/>
                <a:latin typeface="+mn-lt"/>
                <a:ea typeface="+mn-ea"/>
                <a:cs typeface="+mn-cs"/>
              </a:rPr>
              <a:t>is</a:t>
            </a:r>
            <a:r>
              <a:rPr lang="fr-CH" sz="1200" kern="1200" dirty="0" smtClean="0">
                <a:solidFill>
                  <a:schemeClr val="tx1"/>
                </a:solidFill>
                <a:effectLst/>
                <a:latin typeface="+mn-lt"/>
                <a:ea typeface="+mn-ea"/>
                <a:cs typeface="+mn-cs"/>
              </a:rPr>
              <a:t> a </a:t>
            </a:r>
            <a:r>
              <a:rPr lang="fr-CH" sz="1200" kern="1200" dirty="0" err="1" smtClean="0">
                <a:solidFill>
                  <a:schemeClr val="tx1"/>
                </a:solidFill>
                <a:effectLst/>
                <a:latin typeface="+mn-lt"/>
                <a:ea typeface="+mn-ea"/>
                <a:cs typeface="+mn-cs"/>
              </a:rPr>
              <a:t>timeline</a:t>
            </a:r>
            <a:r>
              <a:rPr lang="fr-CH" sz="1200" kern="1200" dirty="0" smtClean="0">
                <a:solidFill>
                  <a:schemeClr val="tx1"/>
                </a:solidFill>
                <a:effectLst/>
                <a:latin typeface="+mn-lt"/>
                <a:ea typeface="+mn-ea"/>
                <a:cs typeface="+mn-cs"/>
              </a:rPr>
              <a:t> of key </a:t>
            </a:r>
            <a:r>
              <a:rPr lang="fr-CH" sz="1200" kern="1200" dirty="0" err="1" smtClean="0">
                <a:solidFill>
                  <a:schemeClr val="tx1"/>
                </a:solidFill>
                <a:effectLst/>
                <a:latin typeface="+mn-lt"/>
                <a:ea typeface="+mn-ea"/>
                <a:cs typeface="+mn-cs"/>
              </a:rPr>
              <a:t>milestones</a:t>
            </a:r>
            <a:r>
              <a:rPr lang="fr-CH" sz="1200" kern="1200" dirty="0" smtClean="0">
                <a:solidFill>
                  <a:schemeClr val="tx1"/>
                </a:solidFill>
                <a:effectLst/>
                <a:latin typeface="+mn-lt"/>
                <a:ea typeface="+mn-ea"/>
                <a:cs typeface="+mn-cs"/>
              </a:rPr>
              <a:t> in the </a:t>
            </a:r>
            <a:r>
              <a:rPr lang="fr-CH" sz="1200" kern="1200" dirty="0" err="1" smtClean="0">
                <a:solidFill>
                  <a:schemeClr val="tx1"/>
                </a:solidFill>
                <a:effectLst/>
                <a:latin typeface="+mn-lt"/>
                <a:ea typeface="+mn-ea"/>
                <a:cs typeface="+mn-cs"/>
              </a:rPr>
              <a:t>history</a:t>
            </a:r>
            <a:r>
              <a:rPr lang="fr-CH" sz="1200" kern="1200" dirty="0" smtClean="0">
                <a:solidFill>
                  <a:schemeClr val="tx1"/>
                </a:solidFill>
                <a:effectLst/>
                <a:latin typeface="+mn-lt"/>
                <a:ea typeface="+mn-ea"/>
                <a:cs typeface="+mn-cs"/>
              </a:rPr>
              <a:t> of </a:t>
            </a:r>
            <a:r>
              <a:rPr lang="fr-CH" sz="1200" kern="1200" dirty="0" err="1" smtClean="0">
                <a:solidFill>
                  <a:schemeClr val="tx1"/>
                </a:solidFill>
                <a:effectLst/>
                <a:latin typeface="+mn-lt"/>
                <a:ea typeface="+mn-ea"/>
                <a:cs typeface="+mn-cs"/>
              </a:rPr>
              <a:t>humanitarian</a:t>
            </a:r>
            <a:r>
              <a:rPr lang="fr-CH" sz="1200" kern="1200" dirty="0" smtClean="0">
                <a:solidFill>
                  <a:schemeClr val="tx1"/>
                </a:solidFill>
                <a:effectLst/>
                <a:latin typeface="+mn-lt"/>
                <a:ea typeface="+mn-ea"/>
                <a:cs typeface="+mn-cs"/>
              </a:rPr>
              <a:t> </a:t>
            </a:r>
            <a:r>
              <a:rPr lang="fr-CH" sz="1200" kern="1200" dirty="0" err="1" smtClean="0">
                <a:solidFill>
                  <a:schemeClr val="tx1"/>
                </a:solidFill>
                <a:effectLst/>
                <a:latin typeface="+mn-lt"/>
                <a:ea typeface="+mn-ea"/>
                <a:cs typeface="+mn-cs"/>
              </a:rPr>
              <a:t>aid</a:t>
            </a:r>
            <a:r>
              <a:rPr lang="fr-CH" sz="1200" kern="1200" dirty="0" smtClean="0">
                <a:solidFill>
                  <a:schemeClr val="tx1"/>
                </a:solidFill>
                <a:effectLst/>
                <a:latin typeface="+mn-lt"/>
                <a:ea typeface="+mn-ea"/>
                <a:cs typeface="+mn-cs"/>
              </a:rPr>
              <a:t>.</a:t>
            </a:r>
          </a:p>
          <a:p>
            <a:pPr marL="0" lvl="0" indent="0">
              <a:buFontTx/>
              <a:buNone/>
            </a:pPr>
            <a:endParaRPr lang="en-GB" sz="1200" kern="1200" dirty="0" smtClean="0">
              <a:solidFill>
                <a:schemeClr val="tx1"/>
              </a:solidFill>
              <a:effectLst/>
              <a:latin typeface="+mn-lt"/>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fr-CH" sz="1200" kern="1200" dirty="0" smtClean="0">
                <a:solidFill>
                  <a:schemeClr val="tx1"/>
                </a:solidFill>
                <a:effectLst/>
                <a:latin typeface="+mn-lt"/>
                <a:ea typeface="+mn-ea"/>
                <a:cs typeface="+mn-cs"/>
              </a:rPr>
              <a:t>It </a:t>
            </a:r>
            <a:r>
              <a:rPr lang="fr-CH" sz="1200" kern="1200" dirty="0" err="1" smtClean="0">
                <a:solidFill>
                  <a:schemeClr val="tx1"/>
                </a:solidFill>
                <a:effectLst/>
                <a:latin typeface="+mn-lt"/>
                <a:ea typeface="+mn-ea"/>
                <a:cs typeface="+mn-cs"/>
              </a:rPr>
              <a:t>depicts</a:t>
            </a:r>
            <a:r>
              <a:rPr lang="fr-CH" sz="1200" kern="1200" dirty="0" smtClean="0">
                <a:solidFill>
                  <a:schemeClr val="tx1"/>
                </a:solidFill>
                <a:effectLst/>
                <a:latin typeface="+mn-lt"/>
                <a:ea typeface="+mn-ea"/>
                <a:cs typeface="+mn-cs"/>
              </a:rPr>
              <a:t> the </a:t>
            </a:r>
            <a:r>
              <a:rPr lang="fr-CH" sz="1200" kern="1200" dirty="0" err="1" smtClean="0">
                <a:solidFill>
                  <a:schemeClr val="tx1"/>
                </a:solidFill>
                <a:effectLst/>
                <a:latin typeface="+mn-lt"/>
                <a:ea typeface="+mn-ea"/>
                <a:cs typeface="+mn-cs"/>
              </a:rPr>
              <a:t>great</a:t>
            </a:r>
            <a:r>
              <a:rPr lang="fr-CH" sz="1200" kern="1200" dirty="0" smtClean="0">
                <a:solidFill>
                  <a:schemeClr val="tx1"/>
                </a:solidFill>
                <a:effectLst/>
                <a:latin typeface="+mn-lt"/>
                <a:ea typeface="+mn-ea"/>
                <a:cs typeface="+mn-cs"/>
              </a:rPr>
              <a:t> challenges and </a:t>
            </a:r>
            <a:r>
              <a:rPr lang="fr-CH" sz="1200" kern="1200" dirty="0" err="1" smtClean="0">
                <a:solidFill>
                  <a:schemeClr val="tx1"/>
                </a:solidFill>
                <a:effectLst/>
                <a:latin typeface="+mn-lt"/>
                <a:ea typeface="+mn-ea"/>
                <a:cs typeface="+mn-cs"/>
              </a:rPr>
              <a:t>complexity</a:t>
            </a:r>
            <a:r>
              <a:rPr lang="fr-CH" sz="1200" kern="1200" dirty="0" smtClean="0">
                <a:solidFill>
                  <a:schemeClr val="tx1"/>
                </a:solidFill>
                <a:effectLst/>
                <a:latin typeface="+mn-lt"/>
                <a:ea typeface="+mn-ea"/>
                <a:cs typeface="+mn-cs"/>
              </a:rPr>
              <a:t> the </a:t>
            </a:r>
            <a:r>
              <a:rPr lang="fr-CH" sz="1200" kern="1200" dirty="0" err="1" smtClean="0">
                <a:solidFill>
                  <a:schemeClr val="tx1"/>
                </a:solidFill>
                <a:effectLst/>
                <a:latin typeface="+mn-lt"/>
                <a:ea typeface="+mn-ea"/>
                <a:cs typeface="+mn-cs"/>
              </a:rPr>
              <a:t>humanitarian</a:t>
            </a:r>
            <a:r>
              <a:rPr lang="fr-CH" sz="1200" kern="1200" dirty="0" smtClean="0">
                <a:solidFill>
                  <a:schemeClr val="tx1"/>
                </a:solidFill>
                <a:effectLst/>
                <a:latin typeface="+mn-lt"/>
                <a:ea typeface="+mn-ea"/>
                <a:cs typeface="+mn-cs"/>
              </a:rPr>
              <a:t> </a:t>
            </a:r>
            <a:r>
              <a:rPr lang="fr-CH" sz="1200" kern="1200" dirty="0" err="1" smtClean="0">
                <a:solidFill>
                  <a:schemeClr val="tx1"/>
                </a:solidFill>
                <a:effectLst/>
                <a:latin typeface="+mn-lt"/>
                <a:ea typeface="+mn-ea"/>
                <a:cs typeface="+mn-cs"/>
              </a:rPr>
              <a:t>community</a:t>
            </a:r>
            <a:r>
              <a:rPr lang="fr-CH" sz="1200" kern="1200" dirty="0" smtClean="0">
                <a:solidFill>
                  <a:schemeClr val="tx1"/>
                </a:solidFill>
                <a:effectLst/>
                <a:latin typeface="+mn-lt"/>
                <a:ea typeface="+mn-ea"/>
                <a:cs typeface="+mn-cs"/>
              </a:rPr>
              <a:t> </a:t>
            </a:r>
            <a:r>
              <a:rPr lang="fr-CH" sz="1200" kern="1200" dirty="0" err="1" smtClean="0">
                <a:solidFill>
                  <a:schemeClr val="tx1"/>
                </a:solidFill>
                <a:effectLst/>
                <a:latin typeface="+mn-lt"/>
                <a:ea typeface="+mn-ea"/>
                <a:cs typeface="+mn-cs"/>
              </a:rPr>
              <a:t>faced</a:t>
            </a:r>
            <a:r>
              <a:rPr lang="fr-CH" sz="1200" kern="1200" dirty="0" smtClean="0">
                <a:solidFill>
                  <a:schemeClr val="tx1"/>
                </a:solidFill>
                <a:effectLst/>
                <a:latin typeface="+mn-lt"/>
                <a:ea typeface="+mn-ea"/>
                <a:cs typeface="+mn-cs"/>
              </a:rPr>
              <a:t> and shows the initiatives </a:t>
            </a:r>
            <a:r>
              <a:rPr lang="fr-CH" sz="1200" kern="1200" dirty="0" err="1" smtClean="0">
                <a:solidFill>
                  <a:schemeClr val="tx1"/>
                </a:solidFill>
                <a:effectLst/>
                <a:latin typeface="+mn-lt"/>
                <a:ea typeface="+mn-ea"/>
                <a:cs typeface="+mn-cs"/>
              </a:rPr>
              <a:t>that</a:t>
            </a:r>
            <a:r>
              <a:rPr lang="fr-CH" sz="1200" kern="1200" dirty="0" smtClean="0">
                <a:solidFill>
                  <a:schemeClr val="tx1"/>
                </a:solidFill>
                <a:effectLst/>
                <a:latin typeface="+mn-lt"/>
                <a:ea typeface="+mn-ea"/>
                <a:cs typeface="+mn-cs"/>
              </a:rPr>
              <a:t> </a:t>
            </a:r>
            <a:r>
              <a:rPr lang="fr-CH" sz="1200" kern="1200" dirty="0" err="1" smtClean="0">
                <a:solidFill>
                  <a:schemeClr val="tx1"/>
                </a:solidFill>
                <a:effectLst/>
                <a:latin typeface="+mn-lt"/>
                <a:ea typeface="+mn-ea"/>
                <a:cs typeface="+mn-cs"/>
              </a:rPr>
              <a:t>were</a:t>
            </a:r>
            <a:r>
              <a:rPr lang="fr-CH" sz="1200" kern="1200" dirty="0" smtClean="0">
                <a:solidFill>
                  <a:schemeClr val="tx1"/>
                </a:solidFill>
                <a:effectLst/>
                <a:latin typeface="+mn-lt"/>
                <a:ea typeface="+mn-ea"/>
                <a:cs typeface="+mn-cs"/>
              </a:rPr>
              <a:t> </a:t>
            </a:r>
            <a:r>
              <a:rPr lang="fr-CH" sz="1200" kern="1200" dirty="0" err="1" smtClean="0">
                <a:solidFill>
                  <a:schemeClr val="tx1"/>
                </a:solidFill>
                <a:effectLst/>
                <a:latin typeface="+mn-lt"/>
                <a:ea typeface="+mn-ea"/>
                <a:cs typeface="+mn-cs"/>
              </a:rPr>
              <a:t>created</a:t>
            </a:r>
            <a:r>
              <a:rPr lang="fr-CH" sz="1200" kern="1200" dirty="0" smtClean="0">
                <a:solidFill>
                  <a:schemeClr val="tx1"/>
                </a:solidFill>
                <a:effectLst/>
                <a:latin typeface="+mn-lt"/>
                <a:ea typeface="+mn-ea"/>
                <a:cs typeface="+mn-cs"/>
              </a:rPr>
              <a:t> as a </a:t>
            </a:r>
            <a:r>
              <a:rPr lang="fr-CH" sz="1200" kern="1200" dirty="0" err="1" smtClean="0">
                <a:solidFill>
                  <a:schemeClr val="tx1"/>
                </a:solidFill>
                <a:effectLst/>
                <a:latin typeface="+mn-lt"/>
                <a:ea typeface="+mn-ea"/>
                <a:cs typeface="+mn-cs"/>
              </a:rPr>
              <a:t>response</a:t>
            </a:r>
            <a:r>
              <a:rPr lang="fr-CH" sz="1200" kern="1200" dirty="0" smtClean="0">
                <a:solidFill>
                  <a:schemeClr val="tx1"/>
                </a:solidFill>
                <a:effectLst/>
                <a:latin typeface="+mn-lt"/>
                <a:ea typeface="+mn-ea"/>
                <a:cs typeface="+mn-cs"/>
              </a:rPr>
              <a:t> to </a:t>
            </a:r>
            <a:r>
              <a:rPr lang="fr-CH" sz="1200" kern="1200" dirty="0" err="1" smtClean="0">
                <a:solidFill>
                  <a:schemeClr val="tx1"/>
                </a:solidFill>
                <a:effectLst/>
                <a:latin typeface="+mn-lt"/>
                <a:ea typeface="+mn-ea"/>
                <a:cs typeface="+mn-cs"/>
              </a:rPr>
              <a:t>these</a:t>
            </a:r>
            <a:r>
              <a:rPr lang="fr-CH" sz="1200" kern="1200" dirty="0" smtClean="0">
                <a:solidFill>
                  <a:schemeClr val="tx1"/>
                </a:solidFill>
                <a:effectLst/>
                <a:latin typeface="+mn-lt"/>
                <a:ea typeface="+mn-ea"/>
                <a:cs typeface="+mn-cs"/>
              </a:rPr>
              <a:t> challenges.</a:t>
            </a:r>
            <a:endParaRPr lang="en-GB" sz="1200" kern="1200" dirty="0" smtClean="0">
              <a:solidFill>
                <a:schemeClr val="tx1"/>
              </a:solidFill>
              <a:effectLst/>
              <a:latin typeface="+mn-lt"/>
              <a:ea typeface="+mn-ea"/>
              <a:cs typeface="+mn-cs"/>
            </a:endParaRPr>
          </a:p>
          <a:p>
            <a:pPr>
              <a:buFontTx/>
              <a:buNone/>
            </a:pPr>
            <a:endParaRPr lang="fr-CH" dirty="0" smtClean="0"/>
          </a:p>
          <a:p>
            <a:pPr marL="0" indent="0">
              <a:buFontTx/>
              <a:buNone/>
            </a:pPr>
            <a:r>
              <a:rPr lang="fr-CH" dirty="0" err="1" smtClean="0"/>
              <a:t>Meaning</a:t>
            </a:r>
            <a:r>
              <a:rPr lang="fr-CH" baseline="0" dirty="0" smtClean="0"/>
              <a:t> of the </a:t>
            </a:r>
            <a:r>
              <a:rPr lang="fr-CH" baseline="0" dirty="0" err="1" smtClean="0"/>
              <a:t>acronyms</a:t>
            </a:r>
            <a:r>
              <a:rPr lang="fr-CH" baseline="0" dirty="0" smtClean="0"/>
              <a:t>:</a:t>
            </a:r>
            <a:endParaRPr lang="en-GB" dirty="0" smtClean="0"/>
          </a:p>
          <a:p>
            <a:pPr marL="171450" indent="-171450">
              <a:buFont typeface="Arial" panose="020B0604020202020204" pitchFamily="34" charset="0"/>
              <a:buChar char="•"/>
            </a:pPr>
            <a:r>
              <a:rPr lang="en-GB" dirty="0" smtClean="0"/>
              <a:t>WWI: World War I</a:t>
            </a:r>
          </a:p>
          <a:p>
            <a:pPr marL="171450" indent="-171450">
              <a:buFont typeface="Arial" panose="020B0604020202020204" pitchFamily="34" charset="0"/>
              <a:buChar char="•"/>
            </a:pPr>
            <a:r>
              <a:rPr lang="en-GB" dirty="0" smtClean="0"/>
              <a:t>ISO: International Organisation for Standardization</a:t>
            </a:r>
          </a:p>
          <a:p>
            <a:pPr marL="171450" indent="-171450">
              <a:buFont typeface="Arial" panose="020B0604020202020204" pitchFamily="34" charset="0"/>
              <a:buChar char="•"/>
            </a:pPr>
            <a:r>
              <a:rPr lang="en-GB" dirty="0" smtClean="0"/>
              <a:t>LWF: Lutheran World Federation</a:t>
            </a:r>
          </a:p>
          <a:p>
            <a:pPr marL="171450" indent="-171450">
              <a:buFont typeface="Arial" panose="020B0604020202020204" pitchFamily="34" charset="0"/>
              <a:buChar char="•"/>
            </a:pPr>
            <a:r>
              <a:rPr lang="en-GB" dirty="0" err="1" smtClean="0"/>
              <a:t>BiH</a:t>
            </a:r>
            <a:r>
              <a:rPr lang="en-GB" dirty="0" smtClean="0"/>
              <a:t>: Bosnia and Herzegovina</a:t>
            </a:r>
          </a:p>
          <a:p>
            <a:pPr marL="171450" indent="-171450">
              <a:buFont typeface="Arial" panose="020B0604020202020204" pitchFamily="34" charset="0"/>
              <a:buChar char="•"/>
            </a:pPr>
            <a:r>
              <a:rPr lang="en-GB" dirty="0" smtClean="0"/>
              <a:t>RC/RC: Red Cross and Red Crescent</a:t>
            </a:r>
          </a:p>
          <a:p>
            <a:pPr marL="171450" indent="-171450">
              <a:buFont typeface="Arial" panose="020B0604020202020204" pitchFamily="34" charset="0"/>
              <a:buChar char="•"/>
            </a:pPr>
            <a:r>
              <a:rPr lang="en-GB" dirty="0" smtClean="0"/>
              <a:t>JEEAR: Joint Evaluation of Emergency Assistance to Rwanda</a:t>
            </a:r>
          </a:p>
          <a:p>
            <a:pPr marL="171450" indent="-171450">
              <a:buFont typeface="Arial" panose="020B0604020202020204" pitchFamily="34" charset="0"/>
              <a:buChar char="•"/>
            </a:pPr>
            <a:r>
              <a:rPr lang="en-GB" dirty="0" smtClean="0"/>
              <a:t>IAWG: Interagency Working Group</a:t>
            </a:r>
          </a:p>
          <a:p>
            <a:pPr marL="171450" indent="-171450">
              <a:buFont typeface="Arial" panose="020B0604020202020204" pitchFamily="34" charset="0"/>
              <a:buChar char="•"/>
            </a:pPr>
            <a:r>
              <a:rPr lang="en-GB" dirty="0" smtClean="0"/>
              <a:t>ECB: The Emergency Capacity Building Project</a:t>
            </a:r>
          </a:p>
          <a:p>
            <a:pPr marL="171450" indent="-171450">
              <a:buFont typeface="Arial" panose="020B0604020202020204" pitchFamily="34" charset="0"/>
              <a:buChar char="•"/>
            </a:pPr>
            <a:r>
              <a:rPr lang="en-GB" dirty="0" err="1" smtClean="0"/>
              <a:t>HoA</a:t>
            </a:r>
            <a:r>
              <a:rPr lang="en-GB" dirty="0" smtClean="0"/>
              <a:t>: Horn of Africa</a:t>
            </a:r>
          </a:p>
          <a:p>
            <a:pPr marL="171450" indent="-171450">
              <a:buFont typeface="Arial" panose="020B0604020202020204" pitchFamily="34" charset="0"/>
              <a:buChar char="•"/>
            </a:pPr>
            <a:r>
              <a:rPr lang="en-GB" dirty="0" smtClean="0"/>
              <a:t>Q&amp;A: Quality and Accountability</a:t>
            </a:r>
          </a:p>
          <a:p>
            <a:pPr marL="171450" indent="-171450">
              <a:buFont typeface="Arial" panose="020B0604020202020204" pitchFamily="34" charset="0"/>
              <a:buChar char="•"/>
            </a:pPr>
            <a:r>
              <a:rPr lang="en-GB" dirty="0" smtClean="0"/>
              <a:t>TEC: Tsunami Evaluation Coalition</a:t>
            </a:r>
          </a:p>
          <a:p>
            <a:pPr marL="171450" indent="-171450">
              <a:buFont typeface="Arial" panose="020B0604020202020204" pitchFamily="34" charset="0"/>
              <a:buChar char="•"/>
            </a:pPr>
            <a:r>
              <a:rPr lang="en-GB" dirty="0" smtClean="0"/>
              <a:t>JSI: Joint Standards Initiative</a:t>
            </a:r>
          </a:p>
          <a:p>
            <a:pPr marL="171450" indent="-171450">
              <a:buFont typeface="Arial" panose="020B0604020202020204" pitchFamily="34" charset="0"/>
              <a:buChar char="•"/>
            </a:pPr>
            <a:r>
              <a:rPr lang="en-GB" dirty="0" smtClean="0"/>
              <a:t>CHS: Core Humanitarian Standard</a:t>
            </a:r>
          </a:p>
        </p:txBody>
      </p:sp>
      <p:sp>
        <p:nvSpPr>
          <p:cNvPr id="4" name="Slide Number Placeholder 3"/>
          <p:cNvSpPr>
            <a:spLocks noGrp="1"/>
          </p:cNvSpPr>
          <p:nvPr>
            <p:ph type="sldNum" sz="quarter" idx="10"/>
          </p:nvPr>
        </p:nvSpPr>
        <p:spPr/>
        <p:txBody>
          <a:bodyPr/>
          <a:lstStyle/>
          <a:p>
            <a:fld id="{CB7D2CA1-D120-9748-B6F6-7C32249A9953}" type="slidenum">
              <a:rPr lang="en-GB" smtClean="0"/>
              <a:t>4</a:t>
            </a:fld>
            <a:endParaRPr lang="en-GB"/>
          </a:p>
        </p:txBody>
      </p:sp>
    </p:spTree>
    <p:extLst>
      <p:ext uri="{BB962C8B-B14F-4D97-AF65-F5344CB8AC3E}">
        <p14:creationId xmlns:p14="http://schemas.microsoft.com/office/powerpoint/2010/main" val="240955114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Each of these major emergencies has led to global multi actors evaluations in which recommendations and lessons are almost copied and pasted from one to another. Lessons learned exercises are precious if they lead to change. One of the key aspects identified to achieve change is the implementation of the recommendations themselves as well as the use of the available tools to improve quality and accountability.</a:t>
            </a:r>
            <a:endParaRPr lang="en-GB" dirty="0"/>
          </a:p>
        </p:txBody>
      </p:sp>
      <p:sp>
        <p:nvSpPr>
          <p:cNvPr id="4" name="Slide Number Placeholder 3"/>
          <p:cNvSpPr>
            <a:spLocks noGrp="1"/>
          </p:cNvSpPr>
          <p:nvPr>
            <p:ph type="sldNum" sz="quarter" idx="10"/>
          </p:nvPr>
        </p:nvSpPr>
        <p:spPr/>
        <p:txBody>
          <a:bodyPr/>
          <a:lstStyle/>
          <a:p>
            <a:fld id="{CB7D2CA1-D120-9748-B6F6-7C32249A9953}" type="slidenum">
              <a:rPr lang="en-GB" smtClean="0"/>
              <a:t>5</a:t>
            </a:fld>
            <a:endParaRPr lang="en-GB"/>
          </a:p>
        </p:txBody>
      </p:sp>
    </p:spTree>
    <p:extLst>
      <p:ext uri="{BB962C8B-B14F-4D97-AF65-F5344CB8AC3E}">
        <p14:creationId xmlns:p14="http://schemas.microsoft.com/office/powerpoint/2010/main" val="398686593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The ‘Joint Evaluation of Emergency Assistance to Rwanda’ (JEEAR-1995):</a:t>
            </a:r>
          </a:p>
          <a:p>
            <a:r>
              <a:rPr lang="en-GB" dirty="0" err="1" smtClean="0"/>
              <a:t>www.odihpn.org</a:t>
            </a:r>
            <a:r>
              <a:rPr lang="en-GB" dirty="0" smtClean="0"/>
              <a:t>/humanitarian-exchange-magazine/issue-26/the-joint-evaluation-of-emergency-assistance-to-</a:t>
            </a:r>
            <a:r>
              <a:rPr lang="en-GB" dirty="0" err="1" smtClean="0"/>
              <a:t>rwanda</a:t>
            </a:r>
            <a:endParaRPr lang="en-GB" dirty="0" smtClean="0"/>
          </a:p>
          <a:p>
            <a:r>
              <a:rPr lang="en-GB" dirty="0" smtClean="0"/>
              <a:t>The 1994 genocide and the ensuing relief operations provoked an unprecedented international collaborative evaluation process – the Joint Evaluation of Emergency Assistance to Rwanda (JEEAR) – which has remained unsurpassed in terms of its scope and scale, and arguably its impact.</a:t>
            </a:r>
          </a:p>
          <a:p>
            <a:endParaRPr lang="en-GB" dirty="0" smtClean="0"/>
          </a:p>
          <a:p>
            <a:r>
              <a:rPr lang="en-GB" dirty="0" smtClean="0"/>
              <a:t>The International Response to Conflict and Genocide: Lessons from the Rwanda Experience: Humanitarian Aid and Effects (JEEAR)/ Executive summary</a:t>
            </a:r>
          </a:p>
          <a:p>
            <a:r>
              <a:rPr lang="en-GB" dirty="0" err="1" smtClean="0"/>
              <a:t>www.alnap.org</a:t>
            </a:r>
            <a:r>
              <a:rPr lang="en-GB" dirty="0" smtClean="0"/>
              <a:t>/resource/2517</a:t>
            </a:r>
          </a:p>
          <a:p>
            <a:r>
              <a:rPr lang="en-GB" dirty="0" smtClean="0"/>
              <a:t>Draw lessons from the Rwanda experience relevant for future complex emergencies as well as for current operations in Rwanda and the region such as early warning and conflict management, the preparation for and provision of emergency assistance, and the transition from relief to rehabilitation and development.</a:t>
            </a:r>
          </a:p>
          <a:p>
            <a:r>
              <a:rPr lang="en-GB" dirty="0" smtClean="0"/>
              <a:t>The specific purpose of this study was to examine the provision of humanitarian aid and physical protection by the international community in response to the Rwanda crisis.</a:t>
            </a:r>
            <a:endParaRPr lang="en-GB" dirty="0"/>
          </a:p>
        </p:txBody>
      </p:sp>
      <p:sp>
        <p:nvSpPr>
          <p:cNvPr id="4" name="Slide Number Placeholder 3"/>
          <p:cNvSpPr>
            <a:spLocks noGrp="1"/>
          </p:cNvSpPr>
          <p:nvPr>
            <p:ph type="sldNum" sz="quarter" idx="10"/>
          </p:nvPr>
        </p:nvSpPr>
        <p:spPr/>
        <p:txBody>
          <a:bodyPr/>
          <a:lstStyle/>
          <a:p>
            <a:fld id="{CB7D2CA1-D120-9748-B6F6-7C32249A9953}" type="slidenum">
              <a:rPr lang="en-GB" smtClean="0"/>
              <a:t>6</a:t>
            </a:fld>
            <a:endParaRPr lang="en-GB"/>
          </a:p>
        </p:txBody>
      </p:sp>
    </p:spTree>
    <p:extLst>
      <p:ext uri="{BB962C8B-B14F-4D97-AF65-F5344CB8AC3E}">
        <p14:creationId xmlns:p14="http://schemas.microsoft.com/office/powerpoint/2010/main" val="423459051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The State of the Humanitarian System (SOHS):</a:t>
            </a:r>
          </a:p>
          <a:p>
            <a:r>
              <a:rPr lang="en-GB" dirty="0" err="1" smtClean="0"/>
              <a:t>www.alnap.org</a:t>
            </a:r>
            <a:r>
              <a:rPr lang="en-GB" dirty="0" smtClean="0"/>
              <a:t>/resource/6565</a:t>
            </a:r>
          </a:p>
          <a:p>
            <a:r>
              <a:rPr lang="en-GB" dirty="0" smtClean="0"/>
              <a:t>The first State of the Humanitarian System report is an ambitious snapshot of the entire humanitarian system. Commissioned by ALNAP and authored by Humanitarian Outcomes, it outlines what’s working, what’s not, and how the sector has been performing in 2009-2010.</a:t>
            </a:r>
            <a:endParaRPr lang="en-GB" dirty="0"/>
          </a:p>
        </p:txBody>
      </p:sp>
      <p:sp>
        <p:nvSpPr>
          <p:cNvPr id="4" name="Slide Number Placeholder 3"/>
          <p:cNvSpPr>
            <a:spLocks noGrp="1"/>
          </p:cNvSpPr>
          <p:nvPr>
            <p:ph type="sldNum" sz="quarter" idx="10"/>
          </p:nvPr>
        </p:nvSpPr>
        <p:spPr/>
        <p:txBody>
          <a:bodyPr/>
          <a:lstStyle/>
          <a:p>
            <a:fld id="{CB7D2CA1-D120-9748-B6F6-7C32249A9953}" type="slidenum">
              <a:rPr lang="en-GB" smtClean="0"/>
              <a:t>7</a:t>
            </a:fld>
            <a:endParaRPr lang="en-GB"/>
          </a:p>
        </p:txBody>
      </p:sp>
    </p:spTree>
    <p:extLst>
      <p:ext uri="{BB962C8B-B14F-4D97-AF65-F5344CB8AC3E}">
        <p14:creationId xmlns:p14="http://schemas.microsoft.com/office/powerpoint/2010/main" val="60110346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Use this slide to review and summarise the previous ones.</a:t>
            </a:r>
          </a:p>
          <a:p>
            <a:r>
              <a:rPr lang="en-GB" dirty="0" smtClean="0"/>
              <a:t>You may want to ask one participant to read it.</a:t>
            </a:r>
            <a:endParaRPr lang="en-GB" dirty="0"/>
          </a:p>
        </p:txBody>
      </p:sp>
      <p:sp>
        <p:nvSpPr>
          <p:cNvPr id="4" name="Slide Number Placeholder 3"/>
          <p:cNvSpPr>
            <a:spLocks noGrp="1"/>
          </p:cNvSpPr>
          <p:nvPr>
            <p:ph type="sldNum" sz="quarter" idx="10"/>
          </p:nvPr>
        </p:nvSpPr>
        <p:spPr/>
        <p:txBody>
          <a:bodyPr/>
          <a:lstStyle/>
          <a:p>
            <a:fld id="{CB7D2CA1-D120-9748-B6F6-7C32249A9953}" type="slidenum">
              <a:rPr lang="en-GB" smtClean="0"/>
              <a:t>8</a:t>
            </a:fld>
            <a:endParaRPr lang="en-GB"/>
          </a:p>
        </p:txBody>
      </p:sp>
    </p:spTree>
    <p:extLst>
      <p:ext uri="{BB962C8B-B14F-4D97-AF65-F5344CB8AC3E}">
        <p14:creationId xmlns:p14="http://schemas.microsoft.com/office/powerpoint/2010/main" val="3157357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There is no common definition of quality and accountability (Q&amp;A) in the humanitarian sector but there are common values and principles which are fundamental to humanitarian action.</a:t>
            </a:r>
          </a:p>
          <a:p>
            <a:r>
              <a:rPr lang="en-GB" dirty="0" smtClean="0"/>
              <a:t>Those common values and principles have been translated in many ways: Codes of Conduct, the Humanitarian Charter, ethical frameworks and guidelines, rights-based approaches, and so on.</a:t>
            </a:r>
            <a:endParaRPr lang="en-GB" dirty="0"/>
          </a:p>
        </p:txBody>
      </p:sp>
      <p:sp>
        <p:nvSpPr>
          <p:cNvPr id="4" name="Slide Number Placeholder 3"/>
          <p:cNvSpPr>
            <a:spLocks noGrp="1"/>
          </p:cNvSpPr>
          <p:nvPr>
            <p:ph type="sldNum" sz="quarter" idx="10"/>
          </p:nvPr>
        </p:nvSpPr>
        <p:spPr/>
        <p:txBody>
          <a:bodyPr/>
          <a:lstStyle/>
          <a:p>
            <a:fld id="{CB7D2CA1-D120-9748-B6F6-7C32249A9953}" type="slidenum">
              <a:rPr lang="en-GB" smtClean="0"/>
              <a:t>9</a:t>
            </a:fld>
            <a:endParaRPr lang="en-GB"/>
          </a:p>
        </p:txBody>
      </p:sp>
    </p:spTree>
    <p:extLst>
      <p:ext uri="{BB962C8B-B14F-4D97-AF65-F5344CB8AC3E}">
        <p14:creationId xmlns:p14="http://schemas.microsoft.com/office/powerpoint/2010/main" val="101294685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CB7D2CA1-D120-9748-B6F6-7C32249A9953}" type="slidenum">
              <a:rPr lang="en-GB" smtClean="0"/>
              <a:t>10</a:t>
            </a:fld>
            <a:endParaRPr lang="en-GB"/>
          </a:p>
        </p:txBody>
      </p:sp>
    </p:spTree>
    <p:extLst>
      <p:ext uri="{BB962C8B-B14F-4D97-AF65-F5344CB8AC3E}">
        <p14:creationId xmlns:p14="http://schemas.microsoft.com/office/powerpoint/2010/main" val="65340532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png"/><Relationship Id="rId1" Type="http://schemas.openxmlformats.org/officeDocument/2006/relationships/slideMaster" Target="../slideMasters/slideMaster2.xml"/><Relationship Id="rId4" Type="http://schemas.openxmlformats.org/officeDocument/2006/relationships/image" Target="../media/image5.jpe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6.jpeg"/><Relationship Id="rId1" Type="http://schemas.openxmlformats.org/officeDocument/2006/relationships/slideMaster" Target="../slideMasters/slideMaster2.xml"/><Relationship Id="rId4" Type="http://schemas.openxmlformats.org/officeDocument/2006/relationships/image" Target="../media/image4.pn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jpg"/><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png"/><Relationship Id="rId1" Type="http://schemas.openxmlformats.org/officeDocument/2006/relationships/slideMaster" Target="../slideMasters/slideMaster2.xml"/><Relationship Id="rId4" Type="http://schemas.openxmlformats.org/officeDocument/2006/relationships/image" Target="../media/image5.jpe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5" name="Picture 4" descr="bottom-curve.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5655513"/>
            <a:ext cx="9144000" cy="1211010"/>
          </a:xfrm>
          <a:prstGeom prst="rect">
            <a:avLst/>
          </a:prstGeom>
        </p:spPr>
      </p:pic>
    </p:spTree>
    <p:extLst>
      <p:ext uri="{BB962C8B-B14F-4D97-AF65-F5344CB8AC3E}">
        <p14:creationId xmlns:p14="http://schemas.microsoft.com/office/powerpoint/2010/main" val="36118205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Body Layout with small circle icon">
    <p:spTree>
      <p:nvGrpSpPr>
        <p:cNvPr id="1" name=""/>
        <p:cNvGrpSpPr/>
        <p:nvPr/>
      </p:nvGrpSpPr>
      <p:grpSpPr>
        <a:xfrm>
          <a:off x="0" y="0"/>
          <a:ext cx="0" cy="0"/>
          <a:chOff x="0" y="0"/>
          <a:chExt cx="0" cy="0"/>
        </a:xfrm>
      </p:grpSpPr>
      <p:pic>
        <p:nvPicPr>
          <p:cNvPr id="12" name="Picture 11" descr="bottom-curve-fade.png"/>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6049029"/>
            <a:ext cx="9144000" cy="817494"/>
          </a:xfrm>
          <a:prstGeom prst="rect">
            <a:avLst/>
          </a:prstGeom>
        </p:spPr>
      </p:pic>
      <p:sp>
        <p:nvSpPr>
          <p:cNvPr id="2" name="Title 1"/>
          <p:cNvSpPr>
            <a:spLocks noGrp="1"/>
          </p:cNvSpPr>
          <p:nvPr>
            <p:ph type="title"/>
          </p:nvPr>
        </p:nvSpPr>
        <p:spPr>
          <a:xfrm>
            <a:off x="457201" y="0"/>
            <a:ext cx="7679604" cy="1081760"/>
          </a:xfrm>
        </p:spPr>
        <p:txBody>
          <a:bodyPr anchor="ctr" anchorCtr="0">
            <a:noAutofit/>
          </a:bodyPr>
          <a:lstStyle>
            <a:lvl1pPr>
              <a:defRPr sz="2800"/>
            </a:lvl1pPr>
          </a:lstStyle>
          <a:p>
            <a:r>
              <a:rPr lang="en-GB" dirty="0" smtClean="0"/>
              <a:t>Click to edit Master title style</a:t>
            </a:r>
            <a:endParaRPr lang="en-GB" dirty="0"/>
          </a:p>
        </p:txBody>
      </p:sp>
      <p:sp>
        <p:nvSpPr>
          <p:cNvPr id="10" name="Footer Placeholder 4"/>
          <p:cNvSpPr>
            <a:spLocks noGrp="1"/>
          </p:cNvSpPr>
          <p:nvPr>
            <p:ph type="ftr" sz="quarter" idx="3"/>
          </p:nvPr>
        </p:nvSpPr>
        <p:spPr>
          <a:xfrm>
            <a:off x="457198" y="6380737"/>
            <a:ext cx="6072099" cy="365125"/>
          </a:xfrm>
          <a:prstGeom prst="rect">
            <a:avLst/>
          </a:prstGeom>
        </p:spPr>
        <p:txBody>
          <a:bodyPr vert="horz" lIns="91440" tIns="45720" rIns="91440" bIns="45720" rtlCol="0" anchor="ctr"/>
          <a:lstStyle>
            <a:lvl1pPr algn="l">
              <a:defRPr sz="1000">
                <a:solidFill>
                  <a:schemeClr val="bg1"/>
                </a:solidFill>
                <a:latin typeface="Tahoma"/>
                <a:cs typeface="Tahoma"/>
              </a:defRPr>
            </a:lvl1pPr>
          </a:lstStyle>
          <a:p>
            <a:r>
              <a:rPr lang="en-GB" dirty="0" smtClean="0">
                <a:solidFill>
                  <a:prstClr val="white"/>
                </a:solidFill>
              </a:rPr>
              <a:t>Module A8 – The Core Humanitarian Standard in the Sphere Handbook</a:t>
            </a:r>
          </a:p>
          <a:p>
            <a:r>
              <a:rPr lang="en-GB" dirty="0" smtClean="0">
                <a:solidFill>
                  <a:prstClr val="white"/>
                </a:solidFill>
              </a:rPr>
              <a:t>Sphere Training Package 2016</a:t>
            </a:r>
          </a:p>
        </p:txBody>
      </p:sp>
      <p:cxnSp>
        <p:nvCxnSpPr>
          <p:cNvPr id="13" name="Straight Connector 12"/>
          <p:cNvCxnSpPr/>
          <p:nvPr userDrawn="1"/>
        </p:nvCxnSpPr>
        <p:spPr>
          <a:xfrm>
            <a:off x="0" y="1057843"/>
            <a:ext cx="8889738" cy="0"/>
          </a:xfrm>
          <a:prstGeom prst="line">
            <a:avLst/>
          </a:prstGeom>
          <a:ln w="63500">
            <a:gradFill flip="none" rotWithShape="1">
              <a:gsLst>
                <a:gs pos="1000">
                  <a:schemeClr val="tx2"/>
                </a:gs>
                <a:gs pos="100000">
                  <a:srgbClr val="FFFFFF"/>
                </a:gs>
              </a:gsLst>
              <a:lin ang="0" scaled="1"/>
              <a:tileRect/>
            </a:gradFill>
          </a:ln>
          <a:effectLst/>
        </p:spPr>
        <p:style>
          <a:lnRef idx="2">
            <a:schemeClr val="accent1"/>
          </a:lnRef>
          <a:fillRef idx="0">
            <a:schemeClr val="accent1"/>
          </a:fillRef>
          <a:effectRef idx="1">
            <a:schemeClr val="accent1"/>
          </a:effectRef>
          <a:fontRef idx="minor">
            <a:schemeClr val="tx1"/>
          </a:fontRef>
        </p:style>
      </p:cxnSp>
      <p:pic>
        <p:nvPicPr>
          <p:cNvPr id="7" name="Picture 6" descr="Sphere-Project-Logo-Standard-No-Tagline-RGB.png"/>
          <p:cNvPicPr>
            <a:picLocks noChangeAspect="1"/>
          </p:cNvPicPr>
          <p:nvPr userDrawn="1"/>
        </p:nvPicPr>
        <p:blipFill rotWithShape="1">
          <a:blip r:embed="rId3">
            <a:extLst>
              <a:ext uri="{28A0092B-C50C-407E-A947-70E740481C1C}">
                <a14:useLocalDpi xmlns:a14="http://schemas.microsoft.com/office/drawing/2010/main" val="0"/>
              </a:ext>
            </a:extLst>
          </a:blip>
          <a:srcRect l="35730" r="36921" b="33872"/>
          <a:stretch/>
        </p:blipFill>
        <p:spPr>
          <a:xfrm>
            <a:off x="8280138" y="162034"/>
            <a:ext cx="749300" cy="733775"/>
          </a:xfrm>
          <a:prstGeom prst="rect">
            <a:avLst/>
          </a:prstGeom>
        </p:spPr>
      </p:pic>
      <p:pic>
        <p:nvPicPr>
          <p:cNvPr id="9" name="Picture 2" descr="http://www.sphereproject.org/silo/images/chs-nine-commitments_800x800.jpg"/>
          <p:cNvPicPr>
            <a:picLocks noChangeAspect="1" noChangeArrowheads="1"/>
          </p:cNvPicPr>
          <p:nvPr userDrawn="1"/>
        </p:nvPicPr>
        <p:blipFill>
          <a:blip r:embed="rId4">
            <a:extLst>
              <a:ext uri="{28A0092B-C50C-407E-A947-70E740481C1C}">
                <a14:useLocalDpi xmlns:a14="http://schemas.microsoft.com/office/drawing/2010/main" val="0"/>
              </a:ext>
            </a:extLst>
          </a:blip>
          <a:stretch>
            <a:fillRect/>
          </a:stretch>
        </p:blipFill>
        <p:spPr bwMode="auto">
          <a:xfrm>
            <a:off x="7634968" y="5006481"/>
            <a:ext cx="1301103" cy="1301103"/>
          </a:xfrm>
          <a:prstGeom prst="rect">
            <a:avLst/>
          </a:prstGeom>
          <a:noFill/>
          <a:extLst>
            <a:ext uri="{909E8E84-426E-40DD-AFC4-6F175D3DCCD1}">
              <a14:hiddenFill xmlns:a14="http://schemas.microsoft.com/office/drawing/2010/main">
                <a:solidFill>
                  <a:srgbClr val="FFFFFF"/>
                </a:solidFill>
              </a14:hiddenFill>
            </a:ext>
          </a:extLst>
        </p:spPr>
      </p:pic>
      <p:sp>
        <p:nvSpPr>
          <p:cNvPr id="8" name="Text Placeholder 2"/>
          <p:cNvSpPr>
            <a:spLocks noGrp="1"/>
          </p:cNvSpPr>
          <p:nvPr>
            <p:ph idx="1"/>
          </p:nvPr>
        </p:nvSpPr>
        <p:spPr>
          <a:xfrm>
            <a:off x="457200" y="1340442"/>
            <a:ext cx="8229600" cy="4785722"/>
          </a:xfrm>
          <a:prstGeom prst="rect">
            <a:avLst/>
          </a:prstGeom>
        </p:spPr>
        <p:txBody>
          <a:bodyPr vert="horz" lIns="91440" tIns="45720" rIns="91440" bIns="45720" rtlCol="0">
            <a:noAutofit/>
          </a:bodyPr>
          <a:lstStyle>
            <a:lvl1pPr>
              <a:buClr>
                <a:schemeClr val="tx2"/>
              </a:buClr>
              <a:defRPr sz="2200">
                <a:solidFill>
                  <a:srgbClr val="000000"/>
                </a:solidFill>
              </a:defRPr>
            </a:lvl1pPr>
            <a:lvl2pPr>
              <a:defRPr sz="2200">
                <a:solidFill>
                  <a:srgbClr val="000000"/>
                </a:solidFill>
              </a:defRPr>
            </a:lvl2pPr>
            <a:lvl3pPr>
              <a:defRPr sz="2200">
                <a:solidFill>
                  <a:srgbClr val="000000"/>
                </a:solidFill>
              </a:defRPr>
            </a:lvl3pPr>
          </a:lstStyle>
          <a:p>
            <a:pPr lvl="0"/>
            <a:r>
              <a:rPr lang="en-GB" dirty="0" smtClean="0"/>
              <a:t>Click to edit Master text styles</a:t>
            </a:r>
          </a:p>
          <a:p>
            <a:pPr lvl="1"/>
            <a:r>
              <a:rPr lang="en-GB" dirty="0" smtClean="0"/>
              <a:t>Second level</a:t>
            </a:r>
          </a:p>
          <a:p>
            <a:pPr lvl="2"/>
            <a:r>
              <a:rPr lang="en-GB" dirty="0" smtClean="0"/>
              <a:t>Third level</a:t>
            </a:r>
          </a:p>
        </p:txBody>
      </p:sp>
    </p:spTree>
    <p:extLst>
      <p:ext uri="{BB962C8B-B14F-4D97-AF65-F5344CB8AC3E}">
        <p14:creationId xmlns:p14="http://schemas.microsoft.com/office/powerpoint/2010/main" val="4017943556"/>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Section head Layout">
    <p:spTree>
      <p:nvGrpSpPr>
        <p:cNvPr id="1" name=""/>
        <p:cNvGrpSpPr/>
        <p:nvPr/>
      </p:nvGrpSpPr>
      <p:grpSpPr>
        <a:xfrm>
          <a:off x="0" y="0"/>
          <a:ext cx="0" cy="0"/>
          <a:chOff x="0" y="0"/>
          <a:chExt cx="0" cy="0"/>
        </a:xfrm>
      </p:grpSpPr>
      <p:pic>
        <p:nvPicPr>
          <p:cNvPr id="12" name="Picture 11" descr="bottom-curve-fade.png"/>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6049029"/>
            <a:ext cx="9144000" cy="817494"/>
          </a:xfrm>
          <a:prstGeom prst="rect">
            <a:avLst/>
          </a:prstGeom>
        </p:spPr>
      </p:pic>
      <p:sp>
        <p:nvSpPr>
          <p:cNvPr id="2" name="Title 1"/>
          <p:cNvSpPr>
            <a:spLocks noGrp="1"/>
          </p:cNvSpPr>
          <p:nvPr>
            <p:ph type="title"/>
          </p:nvPr>
        </p:nvSpPr>
        <p:spPr>
          <a:xfrm>
            <a:off x="970027" y="490036"/>
            <a:ext cx="7166778" cy="4630336"/>
          </a:xfrm>
        </p:spPr>
        <p:txBody>
          <a:bodyPr anchor="ctr" anchorCtr="0">
            <a:noAutofit/>
          </a:bodyPr>
          <a:lstStyle>
            <a:lvl1pPr algn="ctr">
              <a:defRPr sz="3200"/>
            </a:lvl1pPr>
          </a:lstStyle>
          <a:p>
            <a:r>
              <a:rPr lang="en-GB" dirty="0" smtClean="0"/>
              <a:t>Click to edit Master title style</a:t>
            </a:r>
            <a:endParaRPr lang="en-GB" dirty="0"/>
          </a:p>
        </p:txBody>
      </p:sp>
      <p:sp>
        <p:nvSpPr>
          <p:cNvPr id="10" name="Footer Placeholder 4"/>
          <p:cNvSpPr>
            <a:spLocks noGrp="1"/>
          </p:cNvSpPr>
          <p:nvPr>
            <p:ph type="ftr" sz="quarter" idx="3"/>
          </p:nvPr>
        </p:nvSpPr>
        <p:spPr>
          <a:xfrm>
            <a:off x="457198" y="6380737"/>
            <a:ext cx="6072099" cy="365125"/>
          </a:xfrm>
          <a:prstGeom prst="rect">
            <a:avLst/>
          </a:prstGeom>
        </p:spPr>
        <p:txBody>
          <a:bodyPr vert="horz" lIns="91440" tIns="45720" rIns="91440" bIns="45720" rtlCol="0" anchor="ctr"/>
          <a:lstStyle>
            <a:lvl1pPr algn="l">
              <a:defRPr sz="1000">
                <a:solidFill>
                  <a:schemeClr val="bg1"/>
                </a:solidFill>
                <a:latin typeface="Tahoma"/>
                <a:cs typeface="Tahoma"/>
              </a:defRPr>
            </a:lvl1pPr>
          </a:lstStyle>
          <a:p>
            <a:r>
              <a:rPr lang="en-GB" dirty="0" smtClean="0">
                <a:solidFill>
                  <a:prstClr val="white"/>
                </a:solidFill>
              </a:rPr>
              <a:t>Module A8 – The Core Humanitarian Standard in the Sphere Handbook</a:t>
            </a:r>
          </a:p>
          <a:p>
            <a:r>
              <a:rPr lang="en-GB" dirty="0" smtClean="0">
                <a:solidFill>
                  <a:prstClr val="white"/>
                </a:solidFill>
              </a:rPr>
              <a:t>Sphere Training Package 2016</a:t>
            </a:r>
          </a:p>
        </p:txBody>
      </p:sp>
      <p:pic>
        <p:nvPicPr>
          <p:cNvPr id="5" name="Picture 4" descr="Sphere-Project-Logo-Standard-No-Tagline-RGB.png"/>
          <p:cNvPicPr>
            <a:picLocks noChangeAspect="1"/>
          </p:cNvPicPr>
          <p:nvPr userDrawn="1"/>
        </p:nvPicPr>
        <p:blipFill rotWithShape="1">
          <a:blip r:embed="rId3">
            <a:extLst>
              <a:ext uri="{28A0092B-C50C-407E-A947-70E740481C1C}">
                <a14:useLocalDpi xmlns:a14="http://schemas.microsoft.com/office/drawing/2010/main" val="0"/>
              </a:ext>
            </a:extLst>
          </a:blip>
          <a:srcRect l="35730" r="36921" b="33872"/>
          <a:stretch/>
        </p:blipFill>
        <p:spPr>
          <a:xfrm>
            <a:off x="8280138" y="162034"/>
            <a:ext cx="749300" cy="733775"/>
          </a:xfrm>
          <a:prstGeom prst="rect">
            <a:avLst/>
          </a:prstGeom>
        </p:spPr>
      </p:pic>
    </p:spTree>
    <p:extLst>
      <p:ext uri="{BB962C8B-B14F-4D97-AF65-F5344CB8AC3E}">
        <p14:creationId xmlns:p14="http://schemas.microsoft.com/office/powerpoint/2010/main" val="1715512416"/>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Body Layout no footer">
    <p:spTree>
      <p:nvGrpSpPr>
        <p:cNvPr id="1" name=""/>
        <p:cNvGrpSpPr/>
        <p:nvPr/>
      </p:nvGrpSpPr>
      <p:grpSpPr>
        <a:xfrm>
          <a:off x="0" y="0"/>
          <a:ext cx="0" cy="0"/>
          <a:chOff x="0" y="0"/>
          <a:chExt cx="0" cy="0"/>
        </a:xfrm>
      </p:grpSpPr>
      <p:sp>
        <p:nvSpPr>
          <p:cNvPr id="2" name="Title 1"/>
          <p:cNvSpPr>
            <a:spLocks noGrp="1"/>
          </p:cNvSpPr>
          <p:nvPr>
            <p:ph type="title"/>
          </p:nvPr>
        </p:nvSpPr>
        <p:spPr>
          <a:xfrm>
            <a:off x="457201" y="0"/>
            <a:ext cx="7629147" cy="1081760"/>
          </a:xfrm>
        </p:spPr>
        <p:txBody>
          <a:bodyPr anchor="ctr" anchorCtr="0">
            <a:noAutofit/>
          </a:bodyPr>
          <a:lstStyle>
            <a:lvl1pPr>
              <a:defRPr sz="2800"/>
            </a:lvl1pPr>
          </a:lstStyle>
          <a:p>
            <a:r>
              <a:rPr lang="en-GB" dirty="0" smtClean="0"/>
              <a:t>Click to edit Master title style</a:t>
            </a:r>
            <a:endParaRPr lang="en-GB" dirty="0"/>
          </a:p>
        </p:txBody>
      </p:sp>
      <p:sp>
        <p:nvSpPr>
          <p:cNvPr id="8" name="Text Placeholder 2"/>
          <p:cNvSpPr>
            <a:spLocks noGrp="1"/>
          </p:cNvSpPr>
          <p:nvPr>
            <p:ph idx="1"/>
          </p:nvPr>
        </p:nvSpPr>
        <p:spPr>
          <a:xfrm>
            <a:off x="457200" y="1340442"/>
            <a:ext cx="8229600" cy="4785722"/>
          </a:xfrm>
          <a:prstGeom prst="rect">
            <a:avLst/>
          </a:prstGeom>
        </p:spPr>
        <p:txBody>
          <a:bodyPr vert="horz" lIns="91440" tIns="45720" rIns="91440" bIns="45720" rtlCol="0">
            <a:noAutofit/>
          </a:bodyPr>
          <a:lstStyle>
            <a:lvl1pPr>
              <a:buClr>
                <a:schemeClr val="tx2"/>
              </a:buClr>
              <a:defRPr sz="2200">
                <a:solidFill>
                  <a:srgbClr val="000000"/>
                </a:solidFill>
              </a:defRPr>
            </a:lvl1pPr>
            <a:lvl2pPr>
              <a:defRPr sz="2200">
                <a:solidFill>
                  <a:srgbClr val="000000"/>
                </a:solidFill>
              </a:defRPr>
            </a:lvl2pPr>
            <a:lvl3pPr>
              <a:defRPr sz="2200">
                <a:solidFill>
                  <a:srgbClr val="000000"/>
                </a:solidFill>
              </a:defRPr>
            </a:lvl3pPr>
          </a:lstStyle>
          <a:p>
            <a:pPr lvl="0"/>
            <a:r>
              <a:rPr lang="en-GB" dirty="0" smtClean="0"/>
              <a:t>Click to edit Master text styles</a:t>
            </a:r>
          </a:p>
          <a:p>
            <a:pPr lvl="1"/>
            <a:r>
              <a:rPr lang="en-GB" dirty="0" smtClean="0"/>
              <a:t>Second level</a:t>
            </a:r>
          </a:p>
          <a:p>
            <a:pPr lvl="2"/>
            <a:r>
              <a:rPr lang="en-GB" dirty="0" smtClean="0"/>
              <a:t>Third level</a:t>
            </a:r>
          </a:p>
        </p:txBody>
      </p:sp>
      <p:cxnSp>
        <p:nvCxnSpPr>
          <p:cNvPr id="13" name="Straight Connector 12"/>
          <p:cNvCxnSpPr/>
          <p:nvPr userDrawn="1"/>
        </p:nvCxnSpPr>
        <p:spPr>
          <a:xfrm>
            <a:off x="0" y="1057843"/>
            <a:ext cx="8889738" cy="0"/>
          </a:xfrm>
          <a:prstGeom prst="line">
            <a:avLst/>
          </a:prstGeom>
          <a:ln w="63500">
            <a:gradFill flip="none" rotWithShape="1">
              <a:gsLst>
                <a:gs pos="1000">
                  <a:schemeClr val="tx2"/>
                </a:gs>
                <a:gs pos="100000">
                  <a:srgbClr val="FFFFFF"/>
                </a:gs>
              </a:gsLst>
              <a:lin ang="0" scaled="1"/>
              <a:tileRect/>
            </a:gradFill>
          </a:ln>
          <a:effectLst/>
        </p:spPr>
        <p:style>
          <a:lnRef idx="2">
            <a:schemeClr val="accent1"/>
          </a:lnRef>
          <a:fillRef idx="0">
            <a:schemeClr val="accent1"/>
          </a:fillRef>
          <a:effectRef idx="1">
            <a:schemeClr val="accent1"/>
          </a:effectRef>
          <a:fontRef idx="minor">
            <a:schemeClr val="tx1"/>
          </a:fontRef>
        </p:style>
      </p:cxnSp>
      <p:pic>
        <p:nvPicPr>
          <p:cNvPr id="5" name="Picture 4" descr="Sphere-Project-Logo-Standard-No-Tagline-RGB.png"/>
          <p:cNvPicPr>
            <a:picLocks noChangeAspect="1"/>
          </p:cNvPicPr>
          <p:nvPr userDrawn="1"/>
        </p:nvPicPr>
        <p:blipFill rotWithShape="1">
          <a:blip r:embed="rId2">
            <a:extLst>
              <a:ext uri="{28A0092B-C50C-407E-A947-70E740481C1C}">
                <a14:useLocalDpi xmlns:a14="http://schemas.microsoft.com/office/drawing/2010/main" val="0"/>
              </a:ext>
            </a:extLst>
          </a:blip>
          <a:srcRect l="35730" r="36921" b="33872"/>
          <a:stretch/>
        </p:blipFill>
        <p:spPr>
          <a:xfrm>
            <a:off x="8280138" y="162034"/>
            <a:ext cx="749300" cy="733775"/>
          </a:xfrm>
          <a:prstGeom prst="rect">
            <a:avLst/>
          </a:prstGeom>
        </p:spPr>
      </p:pic>
    </p:spTree>
    <p:extLst>
      <p:ext uri="{BB962C8B-B14F-4D97-AF65-F5344CB8AC3E}">
        <p14:creationId xmlns:p14="http://schemas.microsoft.com/office/powerpoint/2010/main" val="1636144143"/>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Exercise Layout">
    <p:spTree>
      <p:nvGrpSpPr>
        <p:cNvPr id="1" name=""/>
        <p:cNvGrpSpPr/>
        <p:nvPr/>
      </p:nvGrpSpPr>
      <p:grpSpPr>
        <a:xfrm>
          <a:off x="0" y="0"/>
          <a:ext cx="0" cy="0"/>
          <a:chOff x="0" y="0"/>
          <a:chExt cx="0" cy="0"/>
        </a:xfrm>
      </p:grpSpPr>
      <p:pic>
        <p:nvPicPr>
          <p:cNvPr id="3" name="Picture 2" descr="meeting shutterstock_230281012.jpg"/>
          <p:cNvPicPr>
            <a:picLocks noChangeAspect="1"/>
          </p:cNvPicPr>
          <p:nvPr userDrawn="1"/>
        </p:nvPicPr>
        <p:blipFill>
          <a:blip r:embed="rId2" cstate="print">
            <a:alphaModFix amt="73000"/>
            <a:extLst>
              <a:ext uri="{28A0092B-C50C-407E-A947-70E740481C1C}">
                <a14:useLocalDpi xmlns:a14="http://schemas.microsoft.com/office/drawing/2010/main"/>
              </a:ext>
            </a:extLst>
          </a:blip>
          <a:stretch>
            <a:fillRect/>
          </a:stretch>
        </p:blipFill>
        <p:spPr>
          <a:xfrm>
            <a:off x="5500687" y="3428900"/>
            <a:ext cx="3644656" cy="2882923"/>
          </a:xfrm>
          <a:prstGeom prst="rect">
            <a:avLst/>
          </a:prstGeom>
        </p:spPr>
      </p:pic>
      <p:pic>
        <p:nvPicPr>
          <p:cNvPr id="12" name="Picture 11" descr="bottom-curve-fade.png"/>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0" y="6049029"/>
            <a:ext cx="9144000" cy="817494"/>
          </a:xfrm>
          <a:prstGeom prst="rect">
            <a:avLst/>
          </a:prstGeom>
        </p:spPr>
      </p:pic>
      <p:sp>
        <p:nvSpPr>
          <p:cNvPr id="2" name="Title 1"/>
          <p:cNvSpPr>
            <a:spLocks noGrp="1"/>
          </p:cNvSpPr>
          <p:nvPr>
            <p:ph type="title"/>
          </p:nvPr>
        </p:nvSpPr>
        <p:spPr>
          <a:xfrm>
            <a:off x="457201" y="0"/>
            <a:ext cx="8229600" cy="1081760"/>
          </a:xfrm>
        </p:spPr>
        <p:txBody>
          <a:bodyPr anchor="ctr" anchorCtr="0"/>
          <a:lstStyle>
            <a:lvl1pPr>
              <a:defRPr sz="2800">
                <a:solidFill>
                  <a:schemeClr val="accent1"/>
                </a:solidFill>
              </a:defRPr>
            </a:lvl1pPr>
          </a:lstStyle>
          <a:p>
            <a:r>
              <a:rPr lang="en-GB" dirty="0" smtClean="0"/>
              <a:t>Click to edit Master title style</a:t>
            </a:r>
            <a:endParaRPr lang="en-GB" dirty="0"/>
          </a:p>
        </p:txBody>
      </p:sp>
      <p:sp>
        <p:nvSpPr>
          <p:cNvPr id="8" name="Text Placeholder 2"/>
          <p:cNvSpPr>
            <a:spLocks noGrp="1"/>
          </p:cNvSpPr>
          <p:nvPr>
            <p:ph idx="1"/>
          </p:nvPr>
        </p:nvSpPr>
        <p:spPr>
          <a:xfrm>
            <a:off x="457200" y="1340442"/>
            <a:ext cx="8229600" cy="4785722"/>
          </a:xfrm>
          <a:prstGeom prst="rect">
            <a:avLst/>
          </a:prstGeom>
        </p:spPr>
        <p:txBody>
          <a:bodyPr vert="horz" lIns="91440" tIns="45720" rIns="91440" bIns="45720" rtlCol="0">
            <a:normAutofit/>
          </a:bodyPr>
          <a:lstStyle>
            <a:lvl1pPr>
              <a:buClr>
                <a:schemeClr val="tx2"/>
              </a:buClr>
              <a:defRPr sz="2200">
                <a:solidFill>
                  <a:schemeClr val="tx1"/>
                </a:solidFill>
              </a:defRPr>
            </a:lvl1pPr>
            <a:lvl2pPr>
              <a:buClr>
                <a:schemeClr val="bg2"/>
              </a:buClr>
              <a:defRPr sz="2200">
                <a:solidFill>
                  <a:schemeClr val="tx1"/>
                </a:solidFill>
              </a:defRPr>
            </a:lvl2pPr>
            <a:lvl3pPr>
              <a:buClr>
                <a:schemeClr val="bg2"/>
              </a:buClr>
              <a:defRPr sz="2200">
                <a:solidFill>
                  <a:schemeClr val="tx1"/>
                </a:solidFill>
              </a:defRPr>
            </a:lvl3pPr>
          </a:lstStyle>
          <a:p>
            <a:pPr lvl="0"/>
            <a:r>
              <a:rPr lang="en-GB" dirty="0" smtClean="0"/>
              <a:t>Click to edit Master text styles</a:t>
            </a:r>
          </a:p>
          <a:p>
            <a:pPr lvl="1"/>
            <a:r>
              <a:rPr lang="en-GB" dirty="0" smtClean="0"/>
              <a:t>Second level</a:t>
            </a:r>
          </a:p>
          <a:p>
            <a:pPr lvl="2"/>
            <a:r>
              <a:rPr lang="en-GB" dirty="0" smtClean="0"/>
              <a:t>Third </a:t>
            </a:r>
            <a:r>
              <a:rPr lang="en-GB" noProof="0" dirty="0" smtClean="0"/>
              <a:t>level</a:t>
            </a:r>
          </a:p>
        </p:txBody>
      </p:sp>
      <p:cxnSp>
        <p:nvCxnSpPr>
          <p:cNvPr id="13" name="Straight Connector 12"/>
          <p:cNvCxnSpPr/>
          <p:nvPr userDrawn="1"/>
        </p:nvCxnSpPr>
        <p:spPr>
          <a:xfrm>
            <a:off x="0" y="1057843"/>
            <a:ext cx="8889738" cy="0"/>
          </a:xfrm>
          <a:prstGeom prst="line">
            <a:avLst/>
          </a:prstGeom>
          <a:ln w="63500">
            <a:gradFill flip="none" rotWithShape="1">
              <a:gsLst>
                <a:gs pos="1000">
                  <a:schemeClr val="bg2"/>
                </a:gs>
                <a:gs pos="100000">
                  <a:srgbClr val="FFFFFF"/>
                </a:gs>
              </a:gsLst>
              <a:lin ang="0" scaled="1"/>
              <a:tileRect/>
            </a:gradFill>
          </a:ln>
          <a:effectLst/>
        </p:spPr>
        <p:style>
          <a:lnRef idx="2">
            <a:schemeClr val="accent1"/>
          </a:lnRef>
          <a:fillRef idx="0">
            <a:schemeClr val="accent1"/>
          </a:fillRef>
          <a:effectRef idx="1">
            <a:schemeClr val="accent1"/>
          </a:effectRef>
          <a:fontRef idx="minor">
            <a:schemeClr val="tx1"/>
          </a:fontRef>
        </p:style>
      </p:cxnSp>
      <p:sp>
        <p:nvSpPr>
          <p:cNvPr id="9" name="Footer Placeholder 4"/>
          <p:cNvSpPr>
            <a:spLocks noGrp="1"/>
          </p:cNvSpPr>
          <p:nvPr>
            <p:ph type="ftr" sz="quarter" idx="3"/>
          </p:nvPr>
        </p:nvSpPr>
        <p:spPr>
          <a:xfrm>
            <a:off x="457198" y="6380737"/>
            <a:ext cx="6072099" cy="365125"/>
          </a:xfrm>
          <a:prstGeom prst="rect">
            <a:avLst/>
          </a:prstGeom>
        </p:spPr>
        <p:txBody>
          <a:bodyPr vert="horz" lIns="91440" tIns="45720" rIns="91440" bIns="45720" rtlCol="0" anchor="ctr"/>
          <a:lstStyle>
            <a:lvl1pPr algn="l">
              <a:defRPr sz="1000">
                <a:solidFill>
                  <a:schemeClr val="bg1"/>
                </a:solidFill>
                <a:latin typeface="Tahoma"/>
                <a:cs typeface="Tahoma"/>
              </a:defRPr>
            </a:lvl1pPr>
          </a:lstStyle>
          <a:p>
            <a:r>
              <a:rPr lang="en-GB" dirty="0" smtClean="0">
                <a:solidFill>
                  <a:prstClr val="white"/>
                </a:solidFill>
              </a:rPr>
              <a:t>Module A8 – The Core Humanitarian Standard in the Sphere Handbook</a:t>
            </a:r>
          </a:p>
          <a:p>
            <a:r>
              <a:rPr lang="en-GB" dirty="0" smtClean="0">
                <a:solidFill>
                  <a:prstClr val="white"/>
                </a:solidFill>
              </a:rPr>
              <a:t>Sphere Training Package 2016</a:t>
            </a:r>
          </a:p>
        </p:txBody>
      </p:sp>
      <p:pic>
        <p:nvPicPr>
          <p:cNvPr id="10" name="Picture 9" descr="Sphere-Project-Logo-Standard-No-Tagline-RGB.png"/>
          <p:cNvPicPr>
            <a:picLocks noChangeAspect="1"/>
          </p:cNvPicPr>
          <p:nvPr userDrawn="1"/>
        </p:nvPicPr>
        <p:blipFill rotWithShape="1">
          <a:blip r:embed="rId4">
            <a:extLst>
              <a:ext uri="{28A0092B-C50C-407E-A947-70E740481C1C}">
                <a14:useLocalDpi xmlns:a14="http://schemas.microsoft.com/office/drawing/2010/main" val="0"/>
              </a:ext>
            </a:extLst>
          </a:blip>
          <a:srcRect l="35730" r="36921" b="33872"/>
          <a:stretch/>
        </p:blipFill>
        <p:spPr>
          <a:xfrm>
            <a:off x="8280138" y="162034"/>
            <a:ext cx="749300" cy="733775"/>
          </a:xfrm>
          <a:prstGeom prst="rect">
            <a:avLst/>
          </a:prstGeom>
        </p:spPr>
      </p:pic>
    </p:spTree>
    <p:extLst>
      <p:ext uri="{BB962C8B-B14F-4D97-AF65-F5344CB8AC3E}">
        <p14:creationId xmlns:p14="http://schemas.microsoft.com/office/powerpoint/2010/main" val="600383457"/>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Exercise Layout no graphic">
    <p:spTree>
      <p:nvGrpSpPr>
        <p:cNvPr id="1" name=""/>
        <p:cNvGrpSpPr/>
        <p:nvPr/>
      </p:nvGrpSpPr>
      <p:grpSpPr>
        <a:xfrm>
          <a:off x="0" y="0"/>
          <a:ext cx="0" cy="0"/>
          <a:chOff x="0" y="0"/>
          <a:chExt cx="0" cy="0"/>
        </a:xfrm>
      </p:grpSpPr>
      <p:pic>
        <p:nvPicPr>
          <p:cNvPr id="12" name="Picture 11" descr="bottom-curve-fade.png"/>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6049029"/>
            <a:ext cx="9144000" cy="817494"/>
          </a:xfrm>
          <a:prstGeom prst="rect">
            <a:avLst/>
          </a:prstGeom>
        </p:spPr>
      </p:pic>
      <p:sp>
        <p:nvSpPr>
          <p:cNvPr id="2" name="Title 1"/>
          <p:cNvSpPr>
            <a:spLocks noGrp="1"/>
          </p:cNvSpPr>
          <p:nvPr>
            <p:ph type="title"/>
          </p:nvPr>
        </p:nvSpPr>
        <p:spPr>
          <a:xfrm>
            <a:off x="457201" y="0"/>
            <a:ext cx="8229600" cy="1081760"/>
          </a:xfrm>
        </p:spPr>
        <p:txBody>
          <a:bodyPr anchor="ctr" anchorCtr="0"/>
          <a:lstStyle>
            <a:lvl1pPr>
              <a:defRPr sz="2800">
                <a:solidFill>
                  <a:schemeClr val="accent1"/>
                </a:solidFill>
              </a:defRPr>
            </a:lvl1pPr>
          </a:lstStyle>
          <a:p>
            <a:r>
              <a:rPr lang="en-GB" dirty="0" smtClean="0"/>
              <a:t>Click to edit Master title style</a:t>
            </a:r>
            <a:endParaRPr lang="en-GB" dirty="0"/>
          </a:p>
        </p:txBody>
      </p:sp>
      <p:sp>
        <p:nvSpPr>
          <p:cNvPr id="8" name="Text Placeholder 2"/>
          <p:cNvSpPr>
            <a:spLocks noGrp="1"/>
          </p:cNvSpPr>
          <p:nvPr>
            <p:ph idx="1"/>
          </p:nvPr>
        </p:nvSpPr>
        <p:spPr>
          <a:xfrm>
            <a:off x="457200" y="1340442"/>
            <a:ext cx="8229600" cy="4785722"/>
          </a:xfrm>
          <a:prstGeom prst="rect">
            <a:avLst/>
          </a:prstGeom>
        </p:spPr>
        <p:txBody>
          <a:bodyPr vert="horz" lIns="91440" tIns="45720" rIns="91440" bIns="45720" rtlCol="0">
            <a:normAutofit/>
          </a:bodyPr>
          <a:lstStyle>
            <a:lvl1pPr>
              <a:buClr>
                <a:schemeClr val="tx2"/>
              </a:buClr>
              <a:defRPr sz="2200">
                <a:solidFill>
                  <a:schemeClr val="tx1"/>
                </a:solidFill>
              </a:defRPr>
            </a:lvl1pPr>
            <a:lvl2pPr>
              <a:buClr>
                <a:schemeClr val="bg2"/>
              </a:buClr>
              <a:defRPr sz="2200">
                <a:solidFill>
                  <a:schemeClr val="tx1"/>
                </a:solidFill>
              </a:defRPr>
            </a:lvl2pPr>
            <a:lvl3pPr>
              <a:buClr>
                <a:schemeClr val="bg2"/>
              </a:buClr>
              <a:defRPr sz="2200">
                <a:solidFill>
                  <a:schemeClr val="tx1"/>
                </a:solidFill>
              </a:defRPr>
            </a:lvl3pPr>
          </a:lstStyle>
          <a:p>
            <a:pPr lvl="0"/>
            <a:r>
              <a:rPr lang="en-GB" dirty="0" smtClean="0"/>
              <a:t>Click to edit Master text styles</a:t>
            </a:r>
          </a:p>
          <a:p>
            <a:pPr lvl="1"/>
            <a:r>
              <a:rPr lang="en-GB" dirty="0" smtClean="0"/>
              <a:t>Second level</a:t>
            </a:r>
          </a:p>
          <a:p>
            <a:pPr lvl="2"/>
            <a:r>
              <a:rPr lang="en-GB" dirty="0" smtClean="0"/>
              <a:t>Third </a:t>
            </a:r>
            <a:r>
              <a:rPr lang="en-GB" noProof="0" dirty="0" smtClean="0"/>
              <a:t>level</a:t>
            </a:r>
          </a:p>
        </p:txBody>
      </p:sp>
      <p:cxnSp>
        <p:nvCxnSpPr>
          <p:cNvPr id="13" name="Straight Connector 12"/>
          <p:cNvCxnSpPr/>
          <p:nvPr userDrawn="1"/>
        </p:nvCxnSpPr>
        <p:spPr>
          <a:xfrm>
            <a:off x="0" y="1057843"/>
            <a:ext cx="8889738" cy="0"/>
          </a:xfrm>
          <a:prstGeom prst="line">
            <a:avLst/>
          </a:prstGeom>
          <a:ln w="63500">
            <a:gradFill flip="none" rotWithShape="1">
              <a:gsLst>
                <a:gs pos="1000">
                  <a:schemeClr val="bg2"/>
                </a:gs>
                <a:gs pos="100000">
                  <a:srgbClr val="FFFFFF"/>
                </a:gs>
              </a:gsLst>
              <a:lin ang="0" scaled="1"/>
              <a:tileRect/>
            </a:gradFill>
          </a:ln>
          <a:effectLst/>
        </p:spPr>
        <p:style>
          <a:lnRef idx="2">
            <a:schemeClr val="accent1"/>
          </a:lnRef>
          <a:fillRef idx="0">
            <a:schemeClr val="accent1"/>
          </a:fillRef>
          <a:effectRef idx="1">
            <a:schemeClr val="accent1"/>
          </a:effectRef>
          <a:fontRef idx="minor">
            <a:schemeClr val="tx1"/>
          </a:fontRef>
        </p:style>
      </p:cxnSp>
      <p:sp>
        <p:nvSpPr>
          <p:cNvPr id="9" name="Footer Placeholder 4"/>
          <p:cNvSpPr>
            <a:spLocks noGrp="1"/>
          </p:cNvSpPr>
          <p:nvPr>
            <p:ph type="ftr" sz="quarter" idx="3"/>
          </p:nvPr>
        </p:nvSpPr>
        <p:spPr>
          <a:xfrm>
            <a:off x="457198" y="6380737"/>
            <a:ext cx="6072099" cy="365125"/>
          </a:xfrm>
          <a:prstGeom prst="rect">
            <a:avLst/>
          </a:prstGeom>
        </p:spPr>
        <p:txBody>
          <a:bodyPr vert="horz" lIns="91440" tIns="45720" rIns="91440" bIns="45720" rtlCol="0" anchor="ctr"/>
          <a:lstStyle>
            <a:lvl1pPr algn="l">
              <a:defRPr sz="1000">
                <a:solidFill>
                  <a:schemeClr val="bg1"/>
                </a:solidFill>
                <a:latin typeface="Tahoma"/>
                <a:cs typeface="Tahoma"/>
              </a:defRPr>
            </a:lvl1pPr>
          </a:lstStyle>
          <a:p>
            <a:r>
              <a:rPr lang="en-GB" dirty="0" smtClean="0">
                <a:solidFill>
                  <a:prstClr val="white"/>
                </a:solidFill>
              </a:rPr>
              <a:t>Module A8 – The Core Humanitarian Standard in the Sphere Handbook</a:t>
            </a:r>
          </a:p>
          <a:p>
            <a:r>
              <a:rPr lang="en-GB" dirty="0" smtClean="0">
                <a:solidFill>
                  <a:prstClr val="white"/>
                </a:solidFill>
              </a:rPr>
              <a:t>Sphere Training Package 2016</a:t>
            </a:r>
          </a:p>
        </p:txBody>
      </p:sp>
      <p:pic>
        <p:nvPicPr>
          <p:cNvPr id="7" name="Picture 6" descr="Sphere-Project-Logo-Standard-No-Tagline-RGB.png"/>
          <p:cNvPicPr>
            <a:picLocks noChangeAspect="1"/>
          </p:cNvPicPr>
          <p:nvPr userDrawn="1"/>
        </p:nvPicPr>
        <p:blipFill rotWithShape="1">
          <a:blip r:embed="rId3">
            <a:extLst>
              <a:ext uri="{28A0092B-C50C-407E-A947-70E740481C1C}">
                <a14:useLocalDpi xmlns:a14="http://schemas.microsoft.com/office/drawing/2010/main" val="0"/>
              </a:ext>
            </a:extLst>
          </a:blip>
          <a:srcRect l="35730" r="36921" b="33872"/>
          <a:stretch/>
        </p:blipFill>
        <p:spPr>
          <a:xfrm>
            <a:off x="8280138" y="162034"/>
            <a:ext cx="749300" cy="733775"/>
          </a:xfrm>
          <a:prstGeom prst="rect">
            <a:avLst/>
          </a:prstGeom>
        </p:spPr>
      </p:pic>
    </p:spTree>
    <p:extLst>
      <p:ext uri="{BB962C8B-B14F-4D97-AF65-F5344CB8AC3E}">
        <p14:creationId xmlns:p14="http://schemas.microsoft.com/office/powerpoint/2010/main" val="539010710"/>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Blank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3339780303"/>
      </p:ext>
    </p:extLst>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5" name="Picture 4" descr="bottom-curve.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5655513"/>
            <a:ext cx="9144000" cy="1211010"/>
          </a:xfrm>
          <a:prstGeom prst="rect">
            <a:avLst/>
          </a:prstGeom>
        </p:spPr>
      </p:pic>
    </p:spTree>
    <p:extLst>
      <p:ext uri="{BB962C8B-B14F-4D97-AF65-F5344CB8AC3E}">
        <p14:creationId xmlns:p14="http://schemas.microsoft.com/office/powerpoint/2010/main" val="313980261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Body Layout">
    <p:spTree>
      <p:nvGrpSpPr>
        <p:cNvPr id="1" name=""/>
        <p:cNvGrpSpPr/>
        <p:nvPr/>
      </p:nvGrpSpPr>
      <p:grpSpPr>
        <a:xfrm>
          <a:off x="0" y="0"/>
          <a:ext cx="0" cy="0"/>
          <a:chOff x="0" y="0"/>
          <a:chExt cx="0" cy="0"/>
        </a:xfrm>
      </p:grpSpPr>
      <p:pic>
        <p:nvPicPr>
          <p:cNvPr id="12" name="Picture 11" descr="bottom-curve-fade.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6049029"/>
            <a:ext cx="9144000" cy="817494"/>
          </a:xfrm>
          <a:prstGeom prst="rect">
            <a:avLst/>
          </a:prstGeom>
        </p:spPr>
      </p:pic>
      <p:sp>
        <p:nvSpPr>
          <p:cNvPr id="2" name="Title 1"/>
          <p:cNvSpPr>
            <a:spLocks noGrp="1"/>
          </p:cNvSpPr>
          <p:nvPr>
            <p:ph type="title"/>
          </p:nvPr>
        </p:nvSpPr>
        <p:spPr>
          <a:xfrm>
            <a:off x="457201" y="0"/>
            <a:ext cx="8229600" cy="1081760"/>
          </a:xfrm>
        </p:spPr>
        <p:txBody>
          <a:bodyPr anchor="ctr" anchorCtr="0">
            <a:noAutofit/>
          </a:bodyPr>
          <a:lstStyle>
            <a:lvl1pPr>
              <a:defRPr sz="2800"/>
            </a:lvl1pPr>
          </a:lstStyle>
          <a:p>
            <a:r>
              <a:rPr lang="en-GB" dirty="0" smtClean="0"/>
              <a:t>Click to edit Master title style</a:t>
            </a:r>
            <a:endParaRPr lang="en-GB" dirty="0"/>
          </a:p>
        </p:txBody>
      </p:sp>
      <p:sp>
        <p:nvSpPr>
          <p:cNvPr id="8" name="Text Placeholder 2"/>
          <p:cNvSpPr>
            <a:spLocks noGrp="1"/>
          </p:cNvSpPr>
          <p:nvPr>
            <p:ph idx="1"/>
          </p:nvPr>
        </p:nvSpPr>
        <p:spPr>
          <a:xfrm>
            <a:off x="457200" y="1340442"/>
            <a:ext cx="8229600" cy="4785722"/>
          </a:xfrm>
          <a:prstGeom prst="rect">
            <a:avLst/>
          </a:prstGeom>
        </p:spPr>
        <p:txBody>
          <a:bodyPr vert="horz" lIns="91440" tIns="45720" rIns="91440" bIns="45720" rtlCol="0">
            <a:noAutofit/>
          </a:bodyPr>
          <a:lstStyle>
            <a:lvl1pPr>
              <a:buClr>
                <a:schemeClr val="tx2"/>
              </a:buClr>
              <a:defRPr sz="2200">
                <a:solidFill>
                  <a:srgbClr val="000000"/>
                </a:solidFill>
              </a:defRPr>
            </a:lvl1pPr>
            <a:lvl2pPr>
              <a:defRPr sz="2200">
                <a:solidFill>
                  <a:srgbClr val="000000"/>
                </a:solidFill>
              </a:defRPr>
            </a:lvl2pPr>
            <a:lvl3pPr>
              <a:defRPr sz="2200">
                <a:solidFill>
                  <a:srgbClr val="000000"/>
                </a:solidFill>
              </a:defRPr>
            </a:lvl3pPr>
          </a:lstStyle>
          <a:p>
            <a:pPr lvl="0"/>
            <a:r>
              <a:rPr lang="en-GB" dirty="0" smtClean="0"/>
              <a:t>Click to edit Master text styles</a:t>
            </a:r>
          </a:p>
          <a:p>
            <a:pPr lvl="1"/>
            <a:r>
              <a:rPr lang="en-GB" dirty="0" smtClean="0"/>
              <a:t>Second level</a:t>
            </a:r>
          </a:p>
          <a:p>
            <a:pPr lvl="2"/>
            <a:r>
              <a:rPr lang="en-GB" dirty="0" smtClean="0"/>
              <a:t>Third level</a:t>
            </a:r>
          </a:p>
        </p:txBody>
      </p:sp>
      <p:cxnSp>
        <p:nvCxnSpPr>
          <p:cNvPr id="13" name="Straight Connector 12"/>
          <p:cNvCxnSpPr/>
          <p:nvPr userDrawn="1"/>
        </p:nvCxnSpPr>
        <p:spPr>
          <a:xfrm>
            <a:off x="0" y="1057843"/>
            <a:ext cx="8889738" cy="0"/>
          </a:xfrm>
          <a:prstGeom prst="line">
            <a:avLst/>
          </a:prstGeom>
          <a:ln w="63500">
            <a:gradFill flip="none" rotWithShape="1">
              <a:gsLst>
                <a:gs pos="1000">
                  <a:schemeClr val="tx2"/>
                </a:gs>
                <a:gs pos="100000">
                  <a:srgbClr val="FFFFFF"/>
                </a:gs>
              </a:gsLst>
              <a:lin ang="0" scaled="1"/>
              <a:tileRect/>
            </a:gradFill>
          </a:ln>
          <a:effectLst/>
        </p:spPr>
        <p:style>
          <a:lnRef idx="2">
            <a:schemeClr val="accent1"/>
          </a:lnRef>
          <a:fillRef idx="0">
            <a:schemeClr val="accent1"/>
          </a:fillRef>
          <a:effectRef idx="1">
            <a:schemeClr val="accent1"/>
          </a:effectRef>
          <a:fontRef idx="minor">
            <a:schemeClr val="tx1"/>
          </a:fontRef>
        </p:style>
      </p:cxnSp>
      <p:sp>
        <p:nvSpPr>
          <p:cNvPr id="7" name="Footer Placeholder 4"/>
          <p:cNvSpPr>
            <a:spLocks noGrp="1"/>
          </p:cNvSpPr>
          <p:nvPr>
            <p:ph type="ftr" sz="quarter" idx="3"/>
          </p:nvPr>
        </p:nvSpPr>
        <p:spPr>
          <a:xfrm>
            <a:off x="457199" y="6329599"/>
            <a:ext cx="6302244" cy="365125"/>
          </a:xfrm>
          <a:prstGeom prst="rect">
            <a:avLst/>
          </a:prstGeom>
        </p:spPr>
        <p:txBody>
          <a:bodyPr vert="horz" lIns="91440" tIns="45720" rIns="91440" bIns="45720" rtlCol="0" anchor="ctr"/>
          <a:lstStyle>
            <a:lvl1pPr algn="l">
              <a:defRPr sz="1000">
                <a:solidFill>
                  <a:schemeClr val="bg1"/>
                </a:solidFill>
                <a:latin typeface="Tahoma"/>
                <a:cs typeface="Tahoma"/>
              </a:defRPr>
            </a:lvl1pPr>
          </a:lstStyle>
          <a:p>
            <a:r>
              <a:rPr lang="en-GB" dirty="0" smtClean="0">
                <a:solidFill>
                  <a:prstClr val="white"/>
                </a:solidFill>
              </a:rPr>
              <a:t>Module C5 – Sphere and its four companions</a:t>
            </a:r>
          </a:p>
          <a:p>
            <a:r>
              <a:rPr lang="en-GB" dirty="0" smtClean="0">
                <a:solidFill>
                  <a:prstClr val="white"/>
                </a:solidFill>
              </a:rPr>
              <a:t>Sphere Training Package 2015</a:t>
            </a:r>
          </a:p>
        </p:txBody>
      </p:sp>
    </p:spTree>
    <p:extLst>
      <p:ext uri="{BB962C8B-B14F-4D97-AF65-F5344CB8AC3E}">
        <p14:creationId xmlns:p14="http://schemas.microsoft.com/office/powerpoint/2010/main" val="2779557055"/>
      </p:ext>
    </p:extLst>
  </p:cSld>
  <p:clrMapOvr>
    <a:masterClrMapping/>
  </p:clrMapOvr>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Exercise Layout">
    <p:spTree>
      <p:nvGrpSpPr>
        <p:cNvPr id="1" name=""/>
        <p:cNvGrpSpPr/>
        <p:nvPr/>
      </p:nvGrpSpPr>
      <p:grpSpPr>
        <a:xfrm>
          <a:off x="0" y="0"/>
          <a:ext cx="0" cy="0"/>
          <a:chOff x="0" y="0"/>
          <a:chExt cx="0" cy="0"/>
        </a:xfrm>
      </p:grpSpPr>
      <p:pic>
        <p:nvPicPr>
          <p:cNvPr id="3" name="Picture 2" descr="meeting shutterstock_230281012.jpg"/>
          <p:cNvPicPr>
            <a:picLocks noChangeAspect="1"/>
          </p:cNvPicPr>
          <p:nvPr userDrawn="1"/>
        </p:nvPicPr>
        <p:blipFill>
          <a:blip r:embed="rId2">
            <a:alphaModFix amt="73000"/>
            <a:extLst>
              <a:ext uri="{28A0092B-C50C-407E-A947-70E740481C1C}">
                <a14:useLocalDpi xmlns:a14="http://schemas.microsoft.com/office/drawing/2010/main" val="0"/>
              </a:ext>
            </a:extLst>
          </a:blip>
          <a:stretch>
            <a:fillRect/>
          </a:stretch>
        </p:blipFill>
        <p:spPr>
          <a:xfrm>
            <a:off x="5500687" y="3428900"/>
            <a:ext cx="3644656" cy="2882923"/>
          </a:xfrm>
          <a:prstGeom prst="rect">
            <a:avLst/>
          </a:prstGeom>
        </p:spPr>
      </p:pic>
      <p:pic>
        <p:nvPicPr>
          <p:cNvPr id="12" name="Picture 11" descr="bottom-curve-fade.png"/>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6049029"/>
            <a:ext cx="9144000" cy="817494"/>
          </a:xfrm>
          <a:prstGeom prst="rect">
            <a:avLst/>
          </a:prstGeom>
        </p:spPr>
      </p:pic>
      <p:sp>
        <p:nvSpPr>
          <p:cNvPr id="2" name="Title 1"/>
          <p:cNvSpPr>
            <a:spLocks noGrp="1"/>
          </p:cNvSpPr>
          <p:nvPr>
            <p:ph type="title"/>
          </p:nvPr>
        </p:nvSpPr>
        <p:spPr>
          <a:xfrm>
            <a:off x="457201" y="0"/>
            <a:ext cx="8229600" cy="1081760"/>
          </a:xfrm>
        </p:spPr>
        <p:txBody>
          <a:bodyPr anchor="ctr" anchorCtr="0"/>
          <a:lstStyle>
            <a:lvl1pPr>
              <a:defRPr sz="2800">
                <a:solidFill>
                  <a:schemeClr val="accent1"/>
                </a:solidFill>
              </a:defRPr>
            </a:lvl1pPr>
          </a:lstStyle>
          <a:p>
            <a:r>
              <a:rPr lang="en-GB" dirty="0" smtClean="0"/>
              <a:t>Click to edit Master title style</a:t>
            </a:r>
            <a:endParaRPr lang="en-GB" dirty="0"/>
          </a:p>
        </p:txBody>
      </p:sp>
      <p:sp>
        <p:nvSpPr>
          <p:cNvPr id="8" name="Text Placeholder 2"/>
          <p:cNvSpPr>
            <a:spLocks noGrp="1"/>
          </p:cNvSpPr>
          <p:nvPr>
            <p:ph idx="1"/>
          </p:nvPr>
        </p:nvSpPr>
        <p:spPr>
          <a:xfrm>
            <a:off x="457200" y="1340442"/>
            <a:ext cx="8229600" cy="4785722"/>
          </a:xfrm>
          <a:prstGeom prst="rect">
            <a:avLst/>
          </a:prstGeom>
        </p:spPr>
        <p:txBody>
          <a:bodyPr vert="horz" lIns="91440" tIns="45720" rIns="91440" bIns="45720" rtlCol="0">
            <a:normAutofit/>
          </a:bodyPr>
          <a:lstStyle>
            <a:lvl1pPr>
              <a:buClr>
                <a:schemeClr val="tx2"/>
              </a:buClr>
              <a:defRPr sz="2200">
                <a:solidFill>
                  <a:schemeClr val="tx1"/>
                </a:solidFill>
              </a:defRPr>
            </a:lvl1pPr>
            <a:lvl2pPr>
              <a:buClr>
                <a:schemeClr val="bg2"/>
              </a:buClr>
              <a:defRPr sz="2200">
                <a:solidFill>
                  <a:schemeClr val="tx1"/>
                </a:solidFill>
              </a:defRPr>
            </a:lvl2pPr>
            <a:lvl3pPr>
              <a:buClr>
                <a:schemeClr val="bg2"/>
              </a:buClr>
              <a:defRPr sz="2200">
                <a:solidFill>
                  <a:schemeClr val="tx1"/>
                </a:solidFill>
              </a:defRPr>
            </a:lvl3pPr>
          </a:lstStyle>
          <a:p>
            <a:pPr lvl="0"/>
            <a:r>
              <a:rPr lang="en-GB" dirty="0" smtClean="0"/>
              <a:t>Click to edit Master text styles</a:t>
            </a:r>
          </a:p>
          <a:p>
            <a:pPr lvl="1"/>
            <a:r>
              <a:rPr lang="en-GB" dirty="0" smtClean="0"/>
              <a:t>Second level</a:t>
            </a:r>
          </a:p>
          <a:p>
            <a:pPr lvl="2"/>
            <a:r>
              <a:rPr lang="en-GB" dirty="0" smtClean="0"/>
              <a:t>Third </a:t>
            </a:r>
            <a:r>
              <a:rPr lang="en-GB" noProof="0" dirty="0" smtClean="0"/>
              <a:t>level</a:t>
            </a:r>
          </a:p>
        </p:txBody>
      </p:sp>
      <p:cxnSp>
        <p:nvCxnSpPr>
          <p:cNvPr id="13" name="Straight Connector 12"/>
          <p:cNvCxnSpPr/>
          <p:nvPr userDrawn="1"/>
        </p:nvCxnSpPr>
        <p:spPr>
          <a:xfrm>
            <a:off x="0" y="1057843"/>
            <a:ext cx="8889738" cy="0"/>
          </a:xfrm>
          <a:prstGeom prst="line">
            <a:avLst/>
          </a:prstGeom>
          <a:ln w="63500">
            <a:gradFill flip="none" rotWithShape="1">
              <a:gsLst>
                <a:gs pos="1000">
                  <a:schemeClr val="bg2"/>
                </a:gs>
                <a:gs pos="100000">
                  <a:srgbClr val="FFFFFF"/>
                </a:gs>
              </a:gsLst>
              <a:lin ang="0" scaled="1"/>
              <a:tileRect/>
            </a:gradFill>
          </a:ln>
          <a:effectLst/>
        </p:spPr>
        <p:style>
          <a:lnRef idx="2">
            <a:schemeClr val="accent1"/>
          </a:lnRef>
          <a:fillRef idx="0">
            <a:schemeClr val="accent1"/>
          </a:fillRef>
          <a:effectRef idx="1">
            <a:schemeClr val="accent1"/>
          </a:effectRef>
          <a:fontRef idx="minor">
            <a:schemeClr val="tx1"/>
          </a:fontRef>
        </p:style>
      </p:cxnSp>
      <p:sp>
        <p:nvSpPr>
          <p:cNvPr id="9" name="Footer Placeholder 4"/>
          <p:cNvSpPr>
            <a:spLocks noGrp="1"/>
          </p:cNvSpPr>
          <p:nvPr>
            <p:ph type="ftr" sz="quarter" idx="3"/>
          </p:nvPr>
        </p:nvSpPr>
        <p:spPr>
          <a:xfrm>
            <a:off x="457199" y="6329599"/>
            <a:ext cx="6302244" cy="365125"/>
          </a:xfrm>
          <a:prstGeom prst="rect">
            <a:avLst/>
          </a:prstGeom>
        </p:spPr>
        <p:txBody>
          <a:bodyPr vert="horz" lIns="91440" tIns="45720" rIns="91440" bIns="45720" rtlCol="0" anchor="ctr"/>
          <a:lstStyle>
            <a:lvl1pPr algn="l">
              <a:defRPr sz="1000">
                <a:solidFill>
                  <a:schemeClr val="bg1"/>
                </a:solidFill>
                <a:latin typeface="Tahoma"/>
                <a:cs typeface="Tahoma"/>
              </a:defRPr>
            </a:lvl1pPr>
          </a:lstStyle>
          <a:p>
            <a:r>
              <a:rPr lang="en-GB" dirty="0" smtClean="0">
                <a:solidFill>
                  <a:prstClr val="white"/>
                </a:solidFill>
              </a:rPr>
              <a:t>Module C5 – Sphere and its four companions</a:t>
            </a:r>
          </a:p>
          <a:p>
            <a:r>
              <a:rPr lang="en-GB" dirty="0" smtClean="0">
                <a:solidFill>
                  <a:prstClr val="white"/>
                </a:solidFill>
              </a:rPr>
              <a:t>Sphere Training Package 2015</a:t>
            </a:r>
          </a:p>
        </p:txBody>
      </p:sp>
    </p:spTree>
    <p:extLst>
      <p:ext uri="{BB962C8B-B14F-4D97-AF65-F5344CB8AC3E}">
        <p14:creationId xmlns:p14="http://schemas.microsoft.com/office/powerpoint/2010/main" val="2587087955"/>
      </p:ext>
    </p:extLst>
  </p:cSld>
  <p:clrMapOvr>
    <a:masterClrMapping/>
  </p:clrMapOvr>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Footer only">
    <p:spTree>
      <p:nvGrpSpPr>
        <p:cNvPr id="1" name=""/>
        <p:cNvGrpSpPr/>
        <p:nvPr/>
      </p:nvGrpSpPr>
      <p:grpSpPr>
        <a:xfrm>
          <a:off x="0" y="0"/>
          <a:ext cx="0" cy="0"/>
          <a:chOff x="0" y="0"/>
          <a:chExt cx="0" cy="0"/>
        </a:xfrm>
      </p:grpSpPr>
      <p:pic>
        <p:nvPicPr>
          <p:cNvPr id="4" name="Picture 3" descr="bottom-curve-fade.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6049029"/>
            <a:ext cx="9144000" cy="817494"/>
          </a:xfrm>
          <a:prstGeom prst="rect">
            <a:avLst/>
          </a:prstGeom>
        </p:spPr>
      </p:pic>
      <p:sp>
        <p:nvSpPr>
          <p:cNvPr id="3" name="Footer Placeholder 2"/>
          <p:cNvSpPr>
            <a:spLocks noGrp="1"/>
          </p:cNvSpPr>
          <p:nvPr>
            <p:ph type="ftr" sz="quarter" idx="10"/>
          </p:nvPr>
        </p:nvSpPr>
        <p:spPr/>
        <p:txBody>
          <a:bodyPr/>
          <a:lstStyle>
            <a:lvl1pPr>
              <a:defRPr>
                <a:solidFill>
                  <a:srgbClr val="FFFFFF"/>
                </a:solidFill>
              </a:defRPr>
            </a:lvl1pPr>
          </a:lstStyle>
          <a:p>
            <a:r>
              <a:rPr lang="en-GB" dirty="0" smtClean="0"/>
              <a:t>Module C5 – Sphere and its four companions</a:t>
            </a:r>
          </a:p>
          <a:p>
            <a:r>
              <a:rPr lang="en-GB" dirty="0" smtClean="0"/>
              <a:t>Sphere Training Package 2015</a:t>
            </a:r>
          </a:p>
        </p:txBody>
      </p:sp>
    </p:spTree>
    <p:extLst>
      <p:ext uri="{BB962C8B-B14F-4D97-AF65-F5344CB8AC3E}">
        <p14:creationId xmlns:p14="http://schemas.microsoft.com/office/powerpoint/2010/main" val="203657506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Body Layout">
    <p:spTree>
      <p:nvGrpSpPr>
        <p:cNvPr id="1" name=""/>
        <p:cNvGrpSpPr/>
        <p:nvPr/>
      </p:nvGrpSpPr>
      <p:grpSpPr>
        <a:xfrm>
          <a:off x="0" y="0"/>
          <a:ext cx="0" cy="0"/>
          <a:chOff x="0" y="0"/>
          <a:chExt cx="0" cy="0"/>
        </a:xfrm>
      </p:grpSpPr>
      <p:pic>
        <p:nvPicPr>
          <p:cNvPr id="12" name="Picture 11" descr="bottom-curve-fade.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6049029"/>
            <a:ext cx="9144000" cy="817494"/>
          </a:xfrm>
          <a:prstGeom prst="rect">
            <a:avLst/>
          </a:prstGeom>
        </p:spPr>
      </p:pic>
      <p:sp>
        <p:nvSpPr>
          <p:cNvPr id="2" name="Title 1"/>
          <p:cNvSpPr>
            <a:spLocks noGrp="1"/>
          </p:cNvSpPr>
          <p:nvPr>
            <p:ph type="title"/>
          </p:nvPr>
        </p:nvSpPr>
        <p:spPr>
          <a:xfrm>
            <a:off x="457201" y="0"/>
            <a:ext cx="7679604" cy="1081760"/>
          </a:xfrm>
        </p:spPr>
        <p:txBody>
          <a:bodyPr anchor="ctr" anchorCtr="0">
            <a:noAutofit/>
          </a:bodyPr>
          <a:lstStyle>
            <a:lvl1pPr>
              <a:defRPr sz="2800"/>
            </a:lvl1pPr>
          </a:lstStyle>
          <a:p>
            <a:r>
              <a:rPr lang="en-GB" dirty="0" smtClean="0"/>
              <a:t>Click to edit Master title style</a:t>
            </a:r>
            <a:endParaRPr lang="en-GB" dirty="0"/>
          </a:p>
        </p:txBody>
      </p:sp>
      <p:sp>
        <p:nvSpPr>
          <p:cNvPr id="8" name="Text Placeholder 2"/>
          <p:cNvSpPr>
            <a:spLocks noGrp="1"/>
          </p:cNvSpPr>
          <p:nvPr>
            <p:ph idx="1"/>
          </p:nvPr>
        </p:nvSpPr>
        <p:spPr>
          <a:xfrm>
            <a:off x="457200" y="1340442"/>
            <a:ext cx="8229600" cy="4785722"/>
          </a:xfrm>
          <a:prstGeom prst="rect">
            <a:avLst/>
          </a:prstGeom>
        </p:spPr>
        <p:txBody>
          <a:bodyPr vert="horz" lIns="91440" tIns="45720" rIns="91440" bIns="45720" rtlCol="0">
            <a:noAutofit/>
          </a:bodyPr>
          <a:lstStyle>
            <a:lvl1pPr>
              <a:buClr>
                <a:schemeClr val="tx2"/>
              </a:buClr>
              <a:defRPr sz="2200">
                <a:solidFill>
                  <a:srgbClr val="000000"/>
                </a:solidFill>
              </a:defRPr>
            </a:lvl1pPr>
            <a:lvl2pPr>
              <a:defRPr sz="2200">
                <a:solidFill>
                  <a:srgbClr val="000000"/>
                </a:solidFill>
              </a:defRPr>
            </a:lvl2pPr>
            <a:lvl3pPr>
              <a:defRPr sz="2200">
                <a:solidFill>
                  <a:srgbClr val="000000"/>
                </a:solidFill>
              </a:defRPr>
            </a:lvl3pPr>
          </a:lstStyle>
          <a:p>
            <a:pPr lvl="0"/>
            <a:r>
              <a:rPr lang="en-GB" dirty="0" smtClean="0"/>
              <a:t>Click to edit Master text styles</a:t>
            </a:r>
          </a:p>
          <a:p>
            <a:pPr lvl="1"/>
            <a:r>
              <a:rPr lang="en-GB" dirty="0" smtClean="0"/>
              <a:t>Second level</a:t>
            </a:r>
          </a:p>
          <a:p>
            <a:pPr lvl="2"/>
            <a:r>
              <a:rPr lang="en-GB" dirty="0" smtClean="0"/>
              <a:t>Third level</a:t>
            </a:r>
          </a:p>
        </p:txBody>
      </p:sp>
      <p:sp>
        <p:nvSpPr>
          <p:cNvPr id="10" name="Footer Placeholder 4"/>
          <p:cNvSpPr>
            <a:spLocks noGrp="1"/>
          </p:cNvSpPr>
          <p:nvPr>
            <p:ph type="ftr" sz="quarter" idx="3"/>
          </p:nvPr>
        </p:nvSpPr>
        <p:spPr>
          <a:xfrm>
            <a:off x="457198" y="6380737"/>
            <a:ext cx="6072099" cy="365125"/>
          </a:xfrm>
          <a:prstGeom prst="rect">
            <a:avLst/>
          </a:prstGeom>
        </p:spPr>
        <p:txBody>
          <a:bodyPr vert="horz" lIns="91440" tIns="45720" rIns="91440" bIns="45720" rtlCol="0" anchor="ctr"/>
          <a:lstStyle>
            <a:lvl1pPr algn="l">
              <a:defRPr sz="1000">
                <a:solidFill>
                  <a:schemeClr val="bg1"/>
                </a:solidFill>
                <a:latin typeface="Tahoma"/>
                <a:cs typeface="Tahoma"/>
              </a:defRPr>
            </a:lvl1pPr>
          </a:lstStyle>
          <a:p>
            <a:r>
              <a:rPr lang="en-GB" dirty="0" smtClean="0"/>
              <a:t>Module C6 – Sphere and other Quality and Accountability (Q&amp;A) initiatives</a:t>
            </a:r>
          </a:p>
          <a:p>
            <a:r>
              <a:rPr lang="en-GB" dirty="0" smtClean="0"/>
              <a:t>Sphere Training Package 2015</a:t>
            </a:r>
          </a:p>
        </p:txBody>
      </p:sp>
      <p:cxnSp>
        <p:nvCxnSpPr>
          <p:cNvPr id="13" name="Straight Connector 12"/>
          <p:cNvCxnSpPr/>
          <p:nvPr userDrawn="1"/>
        </p:nvCxnSpPr>
        <p:spPr>
          <a:xfrm>
            <a:off x="0" y="1057843"/>
            <a:ext cx="8889738" cy="0"/>
          </a:xfrm>
          <a:prstGeom prst="line">
            <a:avLst/>
          </a:prstGeom>
          <a:ln w="63500">
            <a:gradFill flip="none" rotWithShape="1">
              <a:gsLst>
                <a:gs pos="1000">
                  <a:schemeClr val="tx2"/>
                </a:gs>
                <a:gs pos="100000">
                  <a:srgbClr val="FFFFFF"/>
                </a:gs>
              </a:gsLst>
              <a:lin ang="0" scaled="1"/>
              <a:tileRect/>
            </a:gra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628730982"/>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 Layout">
    <p:spTree>
      <p:nvGrpSpPr>
        <p:cNvPr id="1" name=""/>
        <p:cNvGrpSpPr/>
        <p:nvPr/>
      </p:nvGrpSpPr>
      <p:grpSpPr>
        <a:xfrm>
          <a:off x="0" y="0"/>
          <a:ext cx="0" cy="0"/>
          <a:chOff x="0" y="0"/>
          <a:chExt cx="0" cy="0"/>
        </a:xfrm>
      </p:grpSpPr>
      <p:pic>
        <p:nvPicPr>
          <p:cNvPr id="12" name="Picture 11" descr="bottom-curve-fade.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6049029"/>
            <a:ext cx="9144000" cy="817494"/>
          </a:xfrm>
          <a:prstGeom prst="rect">
            <a:avLst/>
          </a:prstGeom>
        </p:spPr>
      </p:pic>
      <p:sp>
        <p:nvSpPr>
          <p:cNvPr id="2" name="Title 1"/>
          <p:cNvSpPr>
            <a:spLocks noGrp="1"/>
          </p:cNvSpPr>
          <p:nvPr>
            <p:ph type="title"/>
          </p:nvPr>
        </p:nvSpPr>
        <p:spPr>
          <a:xfrm>
            <a:off x="970027" y="490036"/>
            <a:ext cx="7166778" cy="4630336"/>
          </a:xfrm>
        </p:spPr>
        <p:txBody>
          <a:bodyPr anchor="ctr" anchorCtr="0">
            <a:noAutofit/>
          </a:bodyPr>
          <a:lstStyle>
            <a:lvl1pPr algn="ctr">
              <a:defRPr sz="3200"/>
            </a:lvl1pPr>
          </a:lstStyle>
          <a:p>
            <a:r>
              <a:rPr lang="en-GB" dirty="0" smtClean="0"/>
              <a:t>Click to edit Master title style</a:t>
            </a:r>
            <a:endParaRPr lang="en-GB" dirty="0"/>
          </a:p>
        </p:txBody>
      </p:sp>
      <p:sp>
        <p:nvSpPr>
          <p:cNvPr id="5" name="Footer Placeholder 4"/>
          <p:cNvSpPr>
            <a:spLocks noGrp="1"/>
          </p:cNvSpPr>
          <p:nvPr>
            <p:ph type="ftr" sz="quarter" idx="3"/>
          </p:nvPr>
        </p:nvSpPr>
        <p:spPr>
          <a:xfrm>
            <a:off x="457198" y="6380737"/>
            <a:ext cx="6072099" cy="365125"/>
          </a:xfrm>
          <a:prstGeom prst="rect">
            <a:avLst/>
          </a:prstGeom>
        </p:spPr>
        <p:txBody>
          <a:bodyPr vert="horz" lIns="91440" tIns="45720" rIns="91440" bIns="45720" rtlCol="0" anchor="ctr"/>
          <a:lstStyle>
            <a:lvl1pPr algn="l">
              <a:defRPr sz="1000">
                <a:solidFill>
                  <a:schemeClr val="bg1"/>
                </a:solidFill>
                <a:latin typeface="Tahoma"/>
                <a:cs typeface="Tahoma"/>
              </a:defRPr>
            </a:lvl1pPr>
          </a:lstStyle>
          <a:p>
            <a:r>
              <a:rPr lang="en-GB" dirty="0" smtClean="0"/>
              <a:t>Module C6 – Sphere and other Quality and Accountability (Q&amp;A) initiatives</a:t>
            </a:r>
          </a:p>
          <a:p>
            <a:r>
              <a:rPr lang="en-GB" dirty="0" smtClean="0"/>
              <a:t>Sphere Training Package 2015</a:t>
            </a:r>
          </a:p>
        </p:txBody>
      </p:sp>
    </p:spTree>
    <p:extLst>
      <p:ext uri="{BB962C8B-B14F-4D97-AF65-F5344CB8AC3E}">
        <p14:creationId xmlns:p14="http://schemas.microsoft.com/office/powerpoint/2010/main" val="1104021686"/>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Body Layout no footer">
    <p:spTree>
      <p:nvGrpSpPr>
        <p:cNvPr id="1" name=""/>
        <p:cNvGrpSpPr/>
        <p:nvPr/>
      </p:nvGrpSpPr>
      <p:grpSpPr>
        <a:xfrm>
          <a:off x="0" y="0"/>
          <a:ext cx="0" cy="0"/>
          <a:chOff x="0" y="0"/>
          <a:chExt cx="0" cy="0"/>
        </a:xfrm>
      </p:grpSpPr>
      <p:sp>
        <p:nvSpPr>
          <p:cNvPr id="2" name="Title 1"/>
          <p:cNvSpPr>
            <a:spLocks noGrp="1"/>
          </p:cNvSpPr>
          <p:nvPr>
            <p:ph type="title"/>
          </p:nvPr>
        </p:nvSpPr>
        <p:spPr>
          <a:xfrm>
            <a:off x="457201" y="0"/>
            <a:ext cx="7629147" cy="1081760"/>
          </a:xfrm>
        </p:spPr>
        <p:txBody>
          <a:bodyPr anchor="ctr" anchorCtr="0">
            <a:noAutofit/>
          </a:bodyPr>
          <a:lstStyle>
            <a:lvl1pPr>
              <a:defRPr sz="2800"/>
            </a:lvl1pPr>
          </a:lstStyle>
          <a:p>
            <a:r>
              <a:rPr lang="en-GB" dirty="0" smtClean="0"/>
              <a:t>Click to edit Master title style</a:t>
            </a:r>
            <a:endParaRPr lang="en-GB" dirty="0"/>
          </a:p>
        </p:txBody>
      </p:sp>
      <p:sp>
        <p:nvSpPr>
          <p:cNvPr id="8" name="Text Placeholder 2"/>
          <p:cNvSpPr>
            <a:spLocks noGrp="1"/>
          </p:cNvSpPr>
          <p:nvPr>
            <p:ph idx="1"/>
          </p:nvPr>
        </p:nvSpPr>
        <p:spPr>
          <a:xfrm>
            <a:off x="457200" y="1340442"/>
            <a:ext cx="8229600" cy="4785722"/>
          </a:xfrm>
          <a:prstGeom prst="rect">
            <a:avLst/>
          </a:prstGeom>
        </p:spPr>
        <p:txBody>
          <a:bodyPr vert="horz" lIns="91440" tIns="45720" rIns="91440" bIns="45720" rtlCol="0">
            <a:noAutofit/>
          </a:bodyPr>
          <a:lstStyle>
            <a:lvl1pPr>
              <a:buClr>
                <a:schemeClr val="tx2"/>
              </a:buClr>
              <a:defRPr sz="2200">
                <a:solidFill>
                  <a:srgbClr val="000000"/>
                </a:solidFill>
              </a:defRPr>
            </a:lvl1pPr>
            <a:lvl2pPr>
              <a:defRPr sz="2200">
                <a:solidFill>
                  <a:srgbClr val="000000"/>
                </a:solidFill>
              </a:defRPr>
            </a:lvl2pPr>
            <a:lvl3pPr>
              <a:defRPr sz="2200">
                <a:solidFill>
                  <a:srgbClr val="000000"/>
                </a:solidFill>
              </a:defRPr>
            </a:lvl3pPr>
          </a:lstStyle>
          <a:p>
            <a:pPr lvl="0"/>
            <a:r>
              <a:rPr lang="en-GB" dirty="0" smtClean="0"/>
              <a:t>Click to edit Master text styles</a:t>
            </a:r>
          </a:p>
          <a:p>
            <a:pPr lvl="1"/>
            <a:r>
              <a:rPr lang="en-GB" dirty="0" smtClean="0"/>
              <a:t>Second level</a:t>
            </a:r>
          </a:p>
          <a:p>
            <a:pPr lvl="2"/>
            <a:r>
              <a:rPr lang="en-GB" dirty="0" smtClean="0"/>
              <a:t>Third level</a:t>
            </a:r>
          </a:p>
        </p:txBody>
      </p:sp>
      <p:cxnSp>
        <p:nvCxnSpPr>
          <p:cNvPr id="13" name="Straight Connector 12"/>
          <p:cNvCxnSpPr/>
          <p:nvPr userDrawn="1"/>
        </p:nvCxnSpPr>
        <p:spPr>
          <a:xfrm>
            <a:off x="0" y="1057843"/>
            <a:ext cx="8889738" cy="0"/>
          </a:xfrm>
          <a:prstGeom prst="line">
            <a:avLst/>
          </a:prstGeom>
          <a:ln w="63500">
            <a:gradFill flip="none" rotWithShape="1">
              <a:gsLst>
                <a:gs pos="1000">
                  <a:schemeClr val="tx2"/>
                </a:gs>
                <a:gs pos="100000">
                  <a:srgbClr val="FFFFFF"/>
                </a:gs>
              </a:gsLst>
              <a:lin ang="0" scaled="1"/>
              <a:tileRect/>
            </a:gra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485677313"/>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Exercise Layout">
    <p:spTree>
      <p:nvGrpSpPr>
        <p:cNvPr id="1" name=""/>
        <p:cNvGrpSpPr/>
        <p:nvPr/>
      </p:nvGrpSpPr>
      <p:grpSpPr>
        <a:xfrm>
          <a:off x="0" y="0"/>
          <a:ext cx="0" cy="0"/>
          <a:chOff x="0" y="0"/>
          <a:chExt cx="0" cy="0"/>
        </a:xfrm>
      </p:grpSpPr>
      <p:pic>
        <p:nvPicPr>
          <p:cNvPr id="3" name="Picture 2" descr="meeting shutterstock_230281012.jpg"/>
          <p:cNvPicPr>
            <a:picLocks noChangeAspect="1"/>
          </p:cNvPicPr>
          <p:nvPr userDrawn="1"/>
        </p:nvPicPr>
        <p:blipFill>
          <a:blip r:embed="rId2">
            <a:alphaModFix amt="73000"/>
            <a:extLst>
              <a:ext uri="{28A0092B-C50C-407E-A947-70E740481C1C}">
                <a14:useLocalDpi xmlns:a14="http://schemas.microsoft.com/office/drawing/2010/main" val="0"/>
              </a:ext>
            </a:extLst>
          </a:blip>
          <a:stretch>
            <a:fillRect/>
          </a:stretch>
        </p:blipFill>
        <p:spPr>
          <a:xfrm>
            <a:off x="5500687" y="3428900"/>
            <a:ext cx="3644656" cy="2882923"/>
          </a:xfrm>
          <a:prstGeom prst="rect">
            <a:avLst/>
          </a:prstGeom>
        </p:spPr>
      </p:pic>
      <p:pic>
        <p:nvPicPr>
          <p:cNvPr id="12" name="Picture 11" descr="bottom-curve-fade.png"/>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6049029"/>
            <a:ext cx="9144000" cy="817494"/>
          </a:xfrm>
          <a:prstGeom prst="rect">
            <a:avLst/>
          </a:prstGeom>
        </p:spPr>
      </p:pic>
      <p:sp>
        <p:nvSpPr>
          <p:cNvPr id="2" name="Title 1"/>
          <p:cNvSpPr>
            <a:spLocks noGrp="1"/>
          </p:cNvSpPr>
          <p:nvPr>
            <p:ph type="title"/>
          </p:nvPr>
        </p:nvSpPr>
        <p:spPr>
          <a:xfrm>
            <a:off x="457201" y="0"/>
            <a:ext cx="8229600" cy="1081760"/>
          </a:xfrm>
        </p:spPr>
        <p:txBody>
          <a:bodyPr anchor="ctr" anchorCtr="0"/>
          <a:lstStyle>
            <a:lvl1pPr>
              <a:defRPr sz="2800">
                <a:solidFill>
                  <a:schemeClr val="accent1"/>
                </a:solidFill>
              </a:defRPr>
            </a:lvl1pPr>
          </a:lstStyle>
          <a:p>
            <a:r>
              <a:rPr lang="en-GB" dirty="0" smtClean="0"/>
              <a:t>Click to edit Master title style</a:t>
            </a:r>
            <a:endParaRPr lang="en-GB" dirty="0"/>
          </a:p>
        </p:txBody>
      </p:sp>
      <p:sp>
        <p:nvSpPr>
          <p:cNvPr id="8" name="Text Placeholder 2"/>
          <p:cNvSpPr>
            <a:spLocks noGrp="1"/>
          </p:cNvSpPr>
          <p:nvPr>
            <p:ph idx="1"/>
          </p:nvPr>
        </p:nvSpPr>
        <p:spPr>
          <a:xfrm>
            <a:off x="457200" y="1340442"/>
            <a:ext cx="8229600" cy="4785722"/>
          </a:xfrm>
          <a:prstGeom prst="rect">
            <a:avLst/>
          </a:prstGeom>
        </p:spPr>
        <p:txBody>
          <a:bodyPr vert="horz" lIns="91440" tIns="45720" rIns="91440" bIns="45720" rtlCol="0">
            <a:normAutofit/>
          </a:bodyPr>
          <a:lstStyle>
            <a:lvl1pPr>
              <a:buClr>
                <a:schemeClr val="tx2"/>
              </a:buClr>
              <a:defRPr sz="2200">
                <a:solidFill>
                  <a:schemeClr val="tx1"/>
                </a:solidFill>
              </a:defRPr>
            </a:lvl1pPr>
            <a:lvl2pPr>
              <a:buClr>
                <a:schemeClr val="bg2"/>
              </a:buClr>
              <a:defRPr sz="2200">
                <a:solidFill>
                  <a:schemeClr val="tx1"/>
                </a:solidFill>
              </a:defRPr>
            </a:lvl2pPr>
            <a:lvl3pPr>
              <a:buClr>
                <a:schemeClr val="bg2"/>
              </a:buClr>
              <a:defRPr sz="2200">
                <a:solidFill>
                  <a:schemeClr val="tx1"/>
                </a:solidFill>
              </a:defRPr>
            </a:lvl3pPr>
          </a:lstStyle>
          <a:p>
            <a:pPr lvl="0"/>
            <a:r>
              <a:rPr lang="en-GB" dirty="0" smtClean="0"/>
              <a:t>Click to edit Master text styles</a:t>
            </a:r>
          </a:p>
          <a:p>
            <a:pPr lvl="1"/>
            <a:r>
              <a:rPr lang="en-GB" dirty="0" smtClean="0"/>
              <a:t>Second level</a:t>
            </a:r>
          </a:p>
          <a:p>
            <a:pPr lvl="2"/>
            <a:r>
              <a:rPr lang="en-GB" dirty="0" smtClean="0"/>
              <a:t>Third </a:t>
            </a:r>
            <a:r>
              <a:rPr lang="en-GB" noProof="0" dirty="0" smtClean="0"/>
              <a:t>level</a:t>
            </a:r>
          </a:p>
        </p:txBody>
      </p:sp>
      <p:cxnSp>
        <p:nvCxnSpPr>
          <p:cNvPr id="13" name="Straight Connector 12"/>
          <p:cNvCxnSpPr/>
          <p:nvPr userDrawn="1"/>
        </p:nvCxnSpPr>
        <p:spPr>
          <a:xfrm>
            <a:off x="0" y="1057843"/>
            <a:ext cx="8889738" cy="0"/>
          </a:xfrm>
          <a:prstGeom prst="line">
            <a:avLst/>
          </a:prstGeom>
          <a:ln w="63500">
            <a:gradFill flip="none" rotWithShape="1">
              <a:gsLst>
                <a:gs pos="1000">
                  <a:schemeClr val="bg2"/>
                </a:gs>
                <a:gs pos="100000">
                  <a:srgbClr val="FFFFFF"/>
                </a:gs>
              </a:gsLst>
              <a:lin ang="0" scaled="1"/>
              <a:tileRect/>
            </a:gradFill>
          </a:ln>
          <a:effectLst/>
        </p:spPr>
        <p:style>
          <a:lnRef idx="2">
            <a:schemeClr val="accent1"/>
          </a:lnRef>
          <a:fillRef idx="0">
            <a:schemeClr val="accent1"/>
          </a:fillRef>
          <a:effectRef idx="1">
            <a:schemeClr val="accent1"/>
          </a:effectRef>
          <a:fontRef idx="minor">
            <a:schemeClr val="tx1"/>
          </a:fontRef>
        </p:style>
      </p:cxnSp>
      <p:sp>
        <p:nvSpPr>
          <p:cNvPr id="10" name="Footer Placeholder 4"/>
          <p:cNvSpPr>
            <a:spLocks noGrp="1"/>
          </p:cNvSpPr>
          <p:nvPr>
            <p:ph type="ftr" sz="quarter" idx="3"/>
          </p:nvPr>
        </p:nvSpPr>
        <p:spPr>
          <a:xfrm>
            <a:off x="457198" y="6380737"/>
            <a:ext cx="6072099" cy="365125"/>
          </a:xfrm>
          <a:prstGeom prst="rect">
            <a:avLst/>
          </a:prstGeom>
        </p:spPr>
        <p:txBody>
          <a:bodyPr vert="horz" lIns="91440" tIns="45720" rIns="91440" bIns="45720" rtlCol="0" anchor="ctr"/>
          <a:lstStyle>
            <a:lvl1pPr algn="l">
              <a:defRPr sz="1000">
                <a:solidFill>
                  <a:schemeClr val="bg1"/>
                </a:solidFill>
                <a:latin typeface="Tahoma"/>
                <a:cs typeface="Tahoma"/>
              </a:defRPr>
            </a:lvl1pPr>
          </a:lstStyle>
          <a:p>
            <a:r>
              <a:rPr lang="en-GB" dirty="0" smtClean="0"/>
              <a:t>Module C6 – Sphere and other Quality and Accountability (Q&amp;A) initiatives</a:t>
            </a:r>
          </a:p>
          <a:p>
            <a:r>
              <a:rPr lang="en-GB" dirty="0" smtClean="0"/>
              <a:t>Sphere Training Package 2015</a:t>
            </a:r>
          </a:p>
        </p:txBody>
      </p:sp>
    </p:spTree>
    <p:extLst>
      <p:ext uri="{BB962C8B-B14F-4D97-AF65-F5344CB8AC3E}">
        <p14:creationId xmlns:p14="http://schemas.microsoft.com/office/powerpoint/2010/main" val="471935112"/>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Exercise Layout no graphic">
    <p:spTree>
      <p:nvGrpSpPr>
        <p:cNvPr id="1" name=""/>
        <p:cNvGrpSpPr/>
        <p:nvPr/>
      </p:nvGrpSpPr>
      <p:grpSpPr>
        <a:xfrm>
          <a:off x="0" y="0"/>
          <a:ext cx="0" cy="0"/>
          <a:chOff x="0" y="0"/>
          <a:chExt cx="0" cy="0"/>
        </a:xfrm>
      </p:grpSpPr>
      <p:pic>
        <p:nvPicPr>
          <p:cNvPr id="12" name="Picture 11" descr="bottom-curve-fade.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6049029"/>
            <a:ext cx="9144000" cy="817494"/>
          </a:xfrm>
          <a:prstGeom prst="rect">
            <a:avLst/>
          </a:prstGeom>
        </p:spPr>
      </p:pic>
      <p:sp>
        <p:nvSpPr>
          <p:cNvPr id="2" name="Title 1"/>
          <p:cNvSpPr>
            <a:spLocks noGrp="1"/>
          </p:cNvSpPr>
          <p:nvPr>
            <p:ph type="title"/>
          </p:nvPr>
        </p:nvSpPr>
        <p:spPr>
          <a:xfrm>
            <a:off x="457201" y="0"/>
            <a:ext cx="8229600" cy="1081760"/>
          </a:xfrm>
        </p:spPr>
        <p:txBody>
          <a:bodyPr anchor="ctr" anchorCtr="0"/>
          <a:lstStyle>
            <a:lvl1pPr>
              <a:defRPr sz="2800">
                <a:solidFill>
                  <a:schemeClr val="accent1"/>
                </a:solidFill>
              </a:defRPr>
            </a:lvl1pPr>
          </a:lstStyle>
          <a:p>
            <a:r>
              <a:rPr lang="en-GB" dirty="0" smtClean="0"/>
              <a:t>Click to edit Master title style</a:t>
            </a:r>
            <a:endParaRPr lang="en-GB" dirty="0"/>
          </a:p>
        </p:txBody>
      </p:sp>
      <p:sp>
        <p:nvSpPr>
          <p:cNvPr id="8" name="Text Placeholder 2"/>
          <p:cNvSpPr>
            <a:spLocks noGrp="1"/>
          </p:cNvSpPr>
          <p:nvPr>
            <p:ph idx="1"/>
          </p:nvPr>
        </p:nvSpPr>
        <p:spPr>
          <a:xfrm>
            <a:off x="457200" y="1340442"/>
            <a:ext cx="8229600" cy="4785722"/>
          </a:xfrm>
          <a:prstGeom prst="rect">
            <a:avLst/>
          </a:prstGeom>
        </p:spPr>
        <p:txBody>
          <a:bodyPr vert="horz" lIns="91440" tIns="45720" rIns="91440" bIns="45720" rtlCol="0">
            <a:normAutofit/>
          </a:bodyPr>
          <a:lstStyle>
            <a:lvl1pPr>
              <a:buClr>
                <a:schemeClr val="tx2"/>
              </a:buClr>
              <a:defRPr sz="2200">
                <a:solidFill>
                  <a:schemeClr val="tx1"/>
                </a:solidFill>
              </a:defRPr>
            </a:lvl1pPr>
            <a:lvl2pPr>
              <a:buClr>
                <a:schemeClr val="bg2"/>
              </a:buClr>
              <a:defRPr sz="2200">
                <a:solidFill>
                  <a:schemeClr val="tx1"/>
                </a:solidFill>
              </a:defRPr>
            </a:lvl2pPr>
            <a:lvl3pPr>
              <a:buClr>
                <a:schemeClr val="bg2"/>
              </a:buClr>
              <a:defRPr sz="2200">
                <a:solidFill>
                  <a:schemeClr val="tx1"/>
                </a:solidFill>
              </a:defRPr>
            </a:lvl3pPr>
          </a:lstStyle>
          <a:p>
            <a:pPr lvl="0"/>
            <a:r>
              <a:rPr lang="en-GB" dirty="0" smtClean="0"/>
              <a:t>Click to edit Master text styles</a:t>
            </a:r>
          </a:p>
          <a:p>
            <a:pPr lvl="1"/>
            <a:r>
              <a:rPr lang="en-GB" dirty="0" smtClean="0"/>
              <a:t>Second level</a:t>
            </a:r>
          </a:p>
          <a:p>
            <a:pPr lvl="2"/>
            <a:r>
              <a:rPr lang="en-GB" dirty="0" smtClean="0"/>
              <a:t>Third </a:t>
            </a:r>
            <a:r>
              <a:rPr lang="en-GB" noProof="0" dirty="0" smtClean="0"/>
              <a:t>level</a:t>
            </a:r>
          </a:p>
        </p:txBody>
      </p:sp>
      <p:cxnSp>
        <p:nvCxnSpPr>
          <p:cNvPr id="13" name="Straight Connector 12"/>
          <p:cNvCxnSpPr/>
          <p:nvPr userDrawn="1"/>
        </p:nvCxnSpPr>
        <p:spPr>
          <a:xfrm>
            <a:off x="0" y="1057843"/>
            <a:ext cx="8889738" cy="0"/>
          </a:xfrm>
          <a:prstGeom prst="line">
            <a:avLst/>
          </a:prstGeom>
          <a:ln w="63500">
            <a:gradFill flip="none" rotWithShape="1">
              <a:gsLst>
                <a:gs pos="1000">
                  <a:schemeClr val="bg2"/>
                </a:gs>
                <a:gs pos="100000">
                  <a:srgbClr val="FFFFFF"/>
                </a:gs>
              </a:gsLst>
              <a:lin ang="0" scaled="1"/>
              <a:tileRect/>
            </a:gradFill>
          </a:ln>
          <a:effectLst/>
        </p:spPr>
        <p:style>
          <a:lnRef idx="2">
            <a:schemeClr val="accent1"/>
          </a:lnRef>
          <a:fillRef idx="0">
            <a:schemeClr val="accent1"/>
          </a:fillRef>
          <a:effectRef idx="1">
            <a:schemeClr val="accent1"/>
          </a:effectRef>
          <a:fontRef idx="minor">
            <a:schemeClr val="tx1"/>
          </a:fontRef>
        </p:style>
      </p:cxnSp>
      <p:sp>
        <p:nvSpPr>
          <p:cNvPr id="7" name="Footer Placeholder 4"/>
          <p:cNvSpPr>
            <a:spLocks noGrp="1"/>
          </p:cNvSpPr>
          <p:nvPr>
            <p:ph type="ftr" sz="quarter" idx="3"/>
          </p:nvPr>
        </p:nvSpPr>
        <p:spPr>
          <a:xfrm>
            <a:off x="457198" y="6380737"/>
            <a:ext cx="6072099" cy="365125"/>
          </a:xfrm>
          <a:prstGeom prst="rect">
            <a:avLst/>
          </a:prstGeom>
        </p:spPr>
        <p:txBody>
          <a:bodyPr vert="horz" lIns="91440" tIns="45720" rIns="91440" bIns="45720" rtlCol="0" anchor="ctr"/>
          <a:lstStyle>
            <a:lvl1pPr algn="l">
              <a:defRPr sz="1000">
                <a:solidFill>
                  <a:schemeClr val="bg1"/>
                </a:solidFill>
                <a:latin typeface="Tahoma"/>
                <a:cs typeface="Tahoma"/>
              </a:defRPr>
            </a:lvl1pPr>
          </a:lstStyle>
          <a:p>
            <a:r>
              <a:rPr lang="en-GB" dirty="0" smtClean="0"/>
              <a:t>Module C6 – Sphere and other Quality and Accountability (Q&amp;A) initiatives</a:t>
            </a:r>
          </a:p>
          <a:p>
            <a:r>
              <a:rPr lang="en-GB" dirty="0" smtClean="0"/>
              <a:t>Sphere Training Package 2015</a:t>
            </a:r>
          </a:p>
        </p:txBody>
      </p:sp>
    </p:spTree>
    <p:extLst>
      <p:ext uri="{BB962C8B-B14F-4D97-AF65-F5344CB8AC3E}">
        <p14:creationId xmlns:p14="http://schemas.microsoft.com/office/powerpoint/2010/main" val="3277839486"/>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5" name="Picture 4" descr="bottom-curve.png"/>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5655513"/>
            <a:ext cx="9144000" cy="1211010"/>
          </a:xfrm>
          <a:prstGeom prst="rect">
            <a:avLst/>
          </a:prstGeom>
        </p:spPr>
      </p:pic>
    </p:spTree>
    <p:extLst>
      <p:ext uri="{BB962C8B-B14F-4D97-AF65-F5344CB8AC3E}">
        <p14:creationId xmlns:p14="http://schemas.microsoft.com/office/powerpoint/2010/main" val="137560768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Body Layout">
    <p:spTree>
      <p:nvGrpSpPr>
        <p:cNvPr id="1" name=""/>
        <p:cNvGrpSpPr/>
        <p:nvPr/>
      </p:nvGrpSpPr>
      <p:grpSpPr>
        <a:xfrm>
          <a:off x="0" y="0"/>
          <a:ext cx="0" cy="0"/>
          <a:chOff x="0" y="0"/>
          <a:chExt cx="0" cy="0"/>
        </a:xfrm>
      </p:grpSpPr>
      <p:pic>
        <p:nvPicPr>
          <p:cNvPr id="12" name="Picture 11" descr="bottom-curve-fade.png"/>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6049029"/>
            <a:ext cx="9144000" cy="817494"/>
          </a:xfrm>
          <a:prstGeom prst="rect">
            <a:avLst/>
          </a:prstGeom>
        </p:spPr>
      </p:pic>
      <p:sp>
        <p:nvSpPr>
          <p:cNvPr id="2" name="Title 1"/>
          <p:cNvSpPr>
            <a:spLocks noGrp="1"/>
          </p:cNvSpPr>
          <p:nvPr>
            <p:ph type="title"/>
          </p:nvPr>
        </p:nvSpPr>
        <p:spPr>
          <a:xfrm>
            <a:off x="457201" y="0"/>
            <a:ext cx="7679604" cy="1081760"/>
          </a:xfrm>
        </p:spPr>
        <p:txBody>
          <a:bodyPr anchor="ctr" anchorCtr="0">
            <a:noAutofit/>
          </a:bodyPr>
          <a:lstStyle>
            <a:lvl1pPr>
              <a:defRPr sz="2800"/>
            </a:lvl1pPr>
          </a:lstStyle>
          <a:p>
            <a:r>
              <a:rPr lang="en-GB" dirty="0" smtClean="0"/>
              <a:t>Click to edit Master title style</a:t>
            </a:r>
            <a:endParaRPr lang="en-GB" dirty="0"/>
          </a:p>
        </p:txBody>
      </p:sp>
      <p:sp>
        <p:nvSpPr>
          <p:cNvPr id="8" name="Text Placeholder 2"/>
          <p:cNvSpPr>
            <a:spLocks noGrp="1"/>
          </p:cNvSpPr>
          <p:nvPr>
            <p:ph idx="1"/>
          </p:nvPr>
        </p:nvSpPr>
        <p:spPr>
          <a:xfrm>
            <a:off x="457200" y="1340442"/>
            <a:ext cx="8229600" cy="4785722"/>
          </a:xfrm>
          <a:prstGeom prst="rect">
            <a:avLst/>
          </a:prstGeom>
        </p:spPr>
        <p:txBody>
          <a:bodyPr vert="horz" lIns="91440" tIns="45720" rIns="91440" bIns="45720" rtlCol="0">
            <a:noAutofit/>
          </a:bodyPr>
          <a:lstStyle>
            <a:lvl1pPr>
              <a:buClr>
                <a:schemeClr val="tx2"/>
              </a:buClr>
              <a:defRPr sz="2200">
                <a:solidFill>
                  <a:srgbClr val="000000"/>
                </a:solidFill>
              </a:defRPr>
            </a:lvl1pPr>
            <a:lvl2pPr>
              <a:defRPr sz="2200">
                <a:solidFill>
                  <a:srgbClr val="000000"/>
                </a:solidFill>
              </a:defRPr>
            </a:lvl2pPr>
            <a:lvl3pPr>
              <a:defRPr sz="2200">
                <a:solidFill>
                  <a:srgbClr val="000000"/>
                </a:solidFill>
              </a:defRPr>
            </a:lvl3pPr>
          </a:lstStyle>
          <a:p>
            <a:pPr lvl="0"/>
            <a:r>
              <a:rPr lang="en-GB" dirty="0" smtClean="0"/>
              <a:t>Click to edit Master text styles</a:t>
            </a:r>
          </a:p>
          <a:p>
            <a:pPr lvl="1"/>
            <a:r>
              <a:rPr lang="en-GB" dirty="0" smtClean="0"/>
              <a:t>Second level</a:t>
            </a:r>
          </a:p>
          <a:p>
            <a:pPr lvl="2"/>
            <a:r>
              <a:rPr lang="en-GB" dirty="0" smtClean="0"/>
              <a:t>Third level</a:t>
            </a:r>
          </a:p>
        </p:txBody>
      </p:sp>
      <p:sp>
        <p:nvSpPr>
          <p:cNvPr id="10" name="Footer Placeholder 4"/>
          <p:cNvSpPr>
            <a:spLocks noGrp="1"/>
          </p:cNvSpPr>
          <p:nvPr>
            <p:ph type="ftr" sz="quarter" idx="3"/>
          </p:nvPr>
        </p:nvSpPr>
        <p:spPr>
          <a:xfrm>
            <a:off x="457198" y="6380737"/>
            <a:ext cx="6072099" cy="365125"/>
          </a:xfrm>
          <a:prstGeom prst="rect">
            <a:avLst/>
          </a:prstGeom>
        </p:spPr>
        <p:txBody>
          <a:bodyPr vert="horz" lIns="91440" tIns="45720" rIns="91440" bIns="45720" rtlCol="0" anchor="ctr"/>
          <a:lstStyle>
            <a:lvl1pPr algn="l">
              <a:defRPr sz="1000">
                <a:solidFill>
                  <a:schemeClr val="bg1"/>
                </a:solidFill>
                <a:latin typeface="Tahoma"/>
                <a:cs typeface="Tahoma"/>
              </a:defRPr>
            </a:lvl1pPr>
          </a:lstStyle>
          <a:p>
            <a:r>
              <a:rPr lang="en-GB" dirty="0" smtClean="0">
                <a:solidFill>
                  <a:prstClr val="white"/>
                </a:solidFill>
              </a:rPr>
              <a:t>Module A8 – The Core Humanitarian Standard in the Sphere Handbook</a:t>
            </a:r>
          </a:p>
          <a:p>
            <a:r>
              <a:rPr lang="en-GB" dirty="0" smtClean="0">
                <a:solidFill>
                  <a:prstClr val="white"/>
                </a:solidFill>
              </a:rPr>
              <a:t>Sphere Training Package 2016</a:t>
            </a:r>
          </a:p>
        </p:txBody>
      </p:sp>
      <p:cxnSp>
        <p:nvCxnSpPr>
          <p:cNvPr id="13" name="Straight Connector 12"/>
          <p:cNvCxnSpPr/>
          <p:nvPr userDrawn="1"/>
        </p:nvCxnSpPr>
        <p:spPr>
          <a:xfrm>
            <a:off x="0" y="1057843"/>
            <a:ext cx="8889738" cy="0"/>
          </a:xfrm>
          <a:prstGeom prst="line">
            <a:avLst/>
          </a:prstGeom>
          <a:ln w="63500">
            <a:gradFill flip="none" rotWithShape="1">
              <a:gsLst>
                <a:gs pos="1000">
                  <a:schemeClr val="tx2"/>
                </a:gs>
                <a:gs pos="100000">
                  <a:srgbClr val="FFFFFF"/>
                </a:gs>
              </a:gsLst>
              <a:lin ang="0" scaled="1"/>
              <a:tileRect/>
            </a:gradFill>
          </a:ln>
          <a:effectLst/>
        </p:spPr>
        <p:style>
          <a:lnRef idx="2">
            <a:schemeClr val="accent1"/>
          </a:lnRef>
          <a:fillRef idx="0">
            <a:schemeClr val="accent1"/>
          </a:fillRef>
          <a:effectRef idx="1">
            <a:schemeClr val="accent1"/>
          </a:effectRef>
          <a:fontRef idx="minor">
            <a:schemeClr val="tx1"/>
          </a:fontRef>
        </p:style>
      </p:cxnSp>
      <p:pic>
        <p:nvPicPr>
          <p:cNvPr id="7" name="Picture 6" descr="Sphere-Project-Logo-Standard-No-Tagline-RGB.png"/>
          <p:cNvPicPr>
            <a:picLocks noChangeAspect="1"/>
          </p:cNvPicPr>
          <p:nvPr userDrawn="1"/>
        </p:nvPicPr>
        <p:blipFill rotWithShape="1">
          <a:blip r:embed="rId3">
            <a:extLst>
              <a:ext uri="{28A0092B-C50C-407E-A947-70E740481C1C}">
                <a14:useLocalDpi xmlns:a14="http://schemas.microsoft.com/office/drawing/2010/main" val="0"/>
              </a:ext>
            </a:extLst>
          </a:blip>
          <a:srcRect l="35730" r="36921" b="33872"/>
          <a:stretch/>
        </p:blipFill>
        <p:spPr>
          <a:xfrm>
            <a:off x="8280138" y="162034"/>
            <a:ext cx="749300" cy="733775"/>
          </a:xfrm>
          <a:prstGeom prst="rect">
            <a:avLst/>
          </a:prstGeom>
        </p:spPr>
      </p:pic>
    </p:spTree>
    <p:extLst>
      <p:ext uri="{BB962C8B-B14F-4D97-AF65-F5344CB8AC3E}">
        <p14:creationId xmlns:p14="http://schemas.microsoft.com/office/powerpoint/2010/main" val="678850784"/>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Body Layout with large circle icon">
    <p:spTree>
      <p:nvGrpSpPr>
        <p:cNvPr id="1" name=""/>
        <p:cNvGrpSpPr/>
        <p:nvPr/>
      </p:nvGrpSpPr>
      <p:grpSpPr>
        <a:xfrm>
          <a:off x="0" y="0"/>
          <a:ext cx="0" cy="0"/>
          <a:chOff x="0" y="0"/>
          <a:chExt cx="0" cy="0"/>
        </a:xfrm>
      </p:grpSpPr>
      <p:pic>
        <p:nvPicPr>
          <p:cNvPr id="12" name="Picture 11" descr="bottom-curve-fade.png"/>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6049029"/>
            <a:ext cx="9144000" cy="817494"/>
          </a:xfrm>
          <a:prstGeom prst="rect">
            <a:avLst/>
          </a:prstGeom>
        </p:spPr>
      </p:pic>
      <p:sp>
        <p:nvSpPr>
          <p:cNvPr id="2" name="Title 1"/>
          <p:cNvSpPr>
            <a:spLocks noGrp="1"/>
          </p:cNvSpPr>
          <p:nvPr>
            <p:ph type="title"/>
          </p:nvPr>
        </p:nvSpPr>
        <p:spPr>
          <a:xfrm>
            <a:off x="457201" y="0"/>
            <a:ext cx="7679604" cy="1081760"/>
          </a:xfrm>
        </p:spPr>
        <p:txBody>
          <a:bodyPr anchor="ctr" anchorCtr="0">
            <a:noAutofit/>
          </a:bodyPr>
          <a:lstStyle>
            <a:lvl1pPr>
              <a:defRPr sz="2800"/>
            </a:lvl1pPr>
          </a:lstStyle>
          <a:p>
            <a:r>
              <a:rPr lang="en-GB" dirty="0" smtClean="0"/>
              <a:t>Click to edit Master title style</a:t>
            </a:r>
            <a:endParaRPr lang="en-GB" dirty="0"/>
          </a:p>
        </p:txBody>
      </p:sp>
      <p:sp>
        <p:nvSpPr>
          <p:cNvPr id="8" name="Text Placeholder 2"/>
          <p:cNvSpPr>
            <a:spLocks noGrp="1"/>
          </p:cNvSpPr>
          <p:nvPr>
            <p:ph idx="1"/>
          </p:nvPr>
        </p:nvSpPr>
        <p:spPr>
          <a:xfrm>
            <a:off x="5234152" y="1340442"/>
            <a:ext cx="3452648" cy="4785722"/>
          </a:xfrm>
          <a:prstGeom prst="rect">
            <a:avLst/>
          </a:prstGeom>
        </p:spPr>
        <p:txBody>
          <a:bodyPr vert="horz" lIns="91440" tIns="45720" rIns="91440" bIns="45720" rtlCol="0">
            <a:noAutofit/>
          </a:bodyPr>
          <a:lstStyle>
            <a:lvl1pPr>
              <a:buClr>
                <a:schemeClr val="tx2"/>
              </a:buClr>
              <a:defRPr sz="2200">
                <a:solidFill>
                  <a:srgbClr val="000000"/>
                </a:solidFill>
              </a:defRPr>
            </a:lvl1pPr>
            <a:lvl2pPr>
              <a:defRPr sz="2200">
                <a:solidFill>
                  <a:srgbClr val="000000"/>
                </a:solidFill>
              </a:defRPr>
            </a:lvl2pPr>
            <a:lvl3pPr>
              <a:defRPr sz="2200">
                <a:solidFill>
                  <a:srgbClr val="000000"/>
                </a:solidFill>
              </a:defRPr>
            </a:lvl3pPr>
          </a:lstStyle>
          <a:p>
            <a:pPr lvl="0"/>
            <a:r>
              <a:rPr lang="en-GB" dirty="0" smtClean="0"/>
              <a:t>Click to edit Master text styles</a:t>
            </a:r>
          </a:p>
          <a:p>
            <a:pPr lvl="1"/>
            <a:r>
              <a:rPr lang="en-GB" dirty="0" smtClean="0"/>
              <a:t>Second level</a:t>
            </a:r>
          </a:p>
          <a:p>
            <a:pPr lvl="2"/>
            <a:r>
              <a:rPr lang="en-GB" dirty="0" smtClean="0"/>
              <a:t>Third level</a:t>
            </a:r>
          </a:p>
        </p:txBody>
      </p:sp>
      <p:sp>
        <p:nvSpPr>
          <p:cNvPr id="10" name="Footer Placeholder 4"/>
          <p:cNvSpPr>
            <a:spLocks noGrp="1"/>
          </p:cNvSpPr>
          <p:nvPr>
            <p:ph type="ftr" sz="quarter" idx="3"/>
          </p:nvPr>
        </p:nvSpPr>
        <p:spPr>
          <a:xfrm>
            <a:off x="457198" y="6380737"/>
            <a:ext cx="6072099" cy="365125"/>
          </a:xfrm>
          <a:prstGeom prst="rect">
            <a:avLst/>
          </a:prstGeom>
        </p:spPr>
        <p:txBody>
          <a:bodyPr vert="horz" lIns="91440" tIns="45720" rIns="91440" bIns="45720" rtlCol="0" anchor="ctr"/>
          <a:lstStyle>
            <a:lvl1pPr algn="l">
              <a:defRPr sz="1000">
                <a:solidFill>
                  <a:schemeClr val="bg1"/>
                </a:solidFill>
                <a:latin typeface="Tahoma"/>
                <a:cs typeface="Tahoma"/>
              </a:defRPr>
            </a:lvl1pPr>
          </a:lstStyle>
          <a:p>
            <a:r>
              <a:rPr lang="en-GB" dirty="0" smtClean="0">
                <a:solidFill>
                  <a:prstClr val="white"/>
                </a:solidFill>
              </a:rPr>
              <a:t>Module A8 – The Core Humanitarian Standard in the Sphere Handbook</a:t>
            </a:r>
          </a:p>
          <a:p>
            <a:r>
              <a:rPr lang="en-GB" dirty="0" smtClean="0">
                <a:solidFill>
                  <a:prstClr val="white"/>
                </a:solidFill>
              </a:rPr>
              <a:t>Sphere Training Package 2016</a:t>
            </a:r>
          </a:p>
        </p:txBody>
      </p:sp>
      <p:cxnSp>
        <p:nvCxnSpPr>
          <p:cNvPr id="13" name="Straight Connector 12"/>
          <p:cNvCxnSpPr/>
          <p:nvPr userDrawn="1"/>
        </p:nvCxnSpPr>
        <p:spPr>
          <a:xfrm>
            <a:off x="0" y="1057843"/>
            <a:ext cx="8889738" cy="0"/>
          </a:xfrm>
          <a:prstGeom prst="line">
            <a:avLst/>
          </a:prstGeom>
          <a:ln w="63500">
            <a:gradFill flip="none" rotWithShape="1">
              <a:gsLst>
                <a:gs pos="1000">
                  <a:schemeClr val="tx2"/>
                </a:gs>
                <a:gs pos="100000">
                  <a:srgbClr val="FFFFFF"/>
                </a:gs>
              </a:gsLst>
              <a:lin ang="0" scaled="1"/>
              <a:tileRect/>
            </a:gradFill>
          </a:ln>
          <a:effectLst/>
        </p:spPr>
        <p:style>
          <a:lnRef idx="2">
            <a:schemeClr val="accent1"/>
          </a:lnRef>
          <a:fillRef idx="0">
            <a:schemeClr val="accent1"/>
          </a:fillRef>
          <a:effectRef idx="1">
            <a:schemeClr val="accent1"/>
          </a:effectRef>
          <a:fontRef idx="minor">
            <a:schemeClr val="tx1"/>
          </a:fontRef>
        </p:style>
      </p:cxnSp>
      <p:pic>
        <p:nvPicPr>
          <p:cNvPr id="7" name="Picture 6" descr="Sphere-Project-Logo-Standard-No-Tagline-RGB.png"/>
          <p:cNvPicPr>
            <a:picLocks noChangeAspect="1"/>
          </p:cNvPicPr>
          <p:nvPr userDrawn="1"/>
        </p:nvPicPr>
        <p:blipFill rotWithShape="1">
          <a:blip r:embed="rId3">
            <a:extLst>
              <a:ext uri="{28A0092B-C50C-407E-A947-70E740481C1C}">
                <a14:useLocalDpi xmlns:a14="http://schemas.microsoft.com/office/drawing/2010/main" val="0"/>
              </a:ext>
            </a:extLst>
          </a:blip>
          <a:srcRect l="35730" r="36921" b="33872"/>
          <a:stretch/>
        </p:blipFill>
        <p:spPr>
          <a:xfrm>
            <a:off x="8280138" y="162034"/>
            <a:ext cx="749300" cy="733775"/>
          </a:xfrm>
          <a:prstGeom prst="rect">
            <a:avLst/>
          </a:prstGeom>
        </p:spPr>
      </p:pic>
      <p:pic>
        <p:nvPicPr>
          <p:cNvPr id="9" name="Picture 2" descr="http://www.sphereproject.org/silo/images/chs-nine-commitments_800x800.jpg"/>
          <p:cNvPicPr>
            <a:picLocks noChangeAspect="1" noChangeArrowheads="1"/>
          </p:cNvPicPr>
          <p:nvPr userDrawn="1"/>
        </p:nvPicPr>
        <p:blipFill>
          <a:blip r:embed="rId4">
            <a:extLst>
              <a:ext uri="{28A0092B-C50C-407E-A947-70E740481C1C}">
                <a14:useLocalDpi xmlns:a14="http://schemas.microsoft.com/office/drawing/2010/main" val="0"/>
              </a:ext>
            </a:extLst>
          </a:blip>
          <a:stretch>
            <a:fillRect/>
          </a:stretch>
        </p:blipFill>
        <p:spPr bwMode="auto">
          <a:xfrm>
            <a:off x="344256" y="1222889"/>
            <a:ext cx="4730493" cy="473049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86575920"/>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4.xml"/><Relationship Id="rId3" Type="http://schemas.openxmlformats.org/officeDocument/2006/relationships/slideLayout" Target="../slideLayouts/slideLayout9.xml"/><Relationship Id="rId7" Type="http://schemas.openxmlformats.org/officeDocument/2006/relationships/slideLayout" Target="../slideLayouts/slideLayout13.xml"/><Relationship Id="rId2" Type="http://schemas.openxmlformats.org/officeDocument/2006/relationships/slideLayout" Target="../slideLayouts/slideLayout8.xml"/><Relationship Id="rId1" Type="http://schemas.openxmlformats.org/officeDocument/2006/relationships/slideLayout" Target="../slideLayouts/slideLayout7.xml"/><Relationship Id="rId6" Type="http://schemas.openxmlformats.org/officeDocument/2006/relationships/slideLayout" Target="../slideLayouts/slideLayout12.xml"/><Relationship Id="rId5" Type="http://schemas.openxmlformats.org/officeDocument/2006/relationships/slideLayout" Target="../slideLayouts/slideLayout11.xml"/><Relationship Id="rId10" Type="http://schemas.openxmlformats.org/officeDocument/2006/relationships/theme" Target="../theme/theme2.xml"/><Relationship Id="rId4" Type="http://schemas.openxmlformats.org/officeDocument/2006/relationships/slideLayout" Target="../slideLayouts/slideLayout10.xml"/><Relationship Id="rId9" Type="http://schemas.openxmlformats.org/officeDocument/2006/relationships/slideLayout" Target="../slideLayouts/slideLayout15.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18.xml"/><Relationship Id="rId2" Type="http://schemas.openxmlformats.org/officeDocument/2006/relationships/slideLayout" Target="../slideLayouts/slideLayout17.xml"/><Relationship Id="rId1" Type="http://schemas.openxmlformats.org/officeDocument/2006/relationships/slideLayout" Target="../slideLayouts/slideLayout16.xml"/><Relationship Id="rId5" Type="http://schemas.openxmlformats.org/officeDocument/2006/relationships/theme" Target="../theme/theme3.xml"/><Relationship Id="rId4"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1" y="0"/>
            <a:ext cx="8229600" cy="1081760"/>
          </a:xfrm>
          <a:prstGeom prst="rect">
            <a:avLst/>
          </a:prstGeom>
          <a:noFill/>
        </p:spPr>
        <p:txBody>
          <a:bodyPr vert="horz" lIns="72000" tIns="36000" rIns="72000" bIns="36000" rtlCol="0" anchor="ctr" anchorCtr="0">
            <a:noAutofit/>
          </a:bodyPr>
          <a:lstStyle/>
          <a:p>
            <a:r>
              <a:rPr lang="en-GB" dirty="0" smtClean="0"/>
              <a:t>Click to edit </a:t>
            </a:r>
            <a:r>
              <a:rPr lang="en-GB" noProof="0" dirty="0" smtClean="0"/>
              <a:t>Master</a:t>
            </a:r>
            <a:r>
              <a:rPr lang="en-GB" dirty="0" smtClean="0"/>
              <a:t> title style</a:t>
            </a:r>
            <a:endParaRPr lang="en-GB" dirty="0"/>
          </a:p>
        </p:txBody>
      </p:sp>
      <p:sp>
        <p:nvSpPr>
          <p:cNvPr id="3" name="Text Placeholder 2"/>
          <p:cNvSpPr>
            <a:spLocks noGrp="1"/>
          </p:cNvSpPr>
          <p:nvPr>
            <p:ph type="body" idx="1"/>
          </p:nvPr>
        </p:nvSpPr>
        <p:spPr>
          <a:xfrm>
            <a:off x="457200" y="1352200"/>
            <a:ext cx="8229600" cy="4785722"/>
          </a:xfrm>
          <a:prstGeom prst="rect">
            <a:avLst/>
          </a:prstGeom>
        </p:spPr>
        <p:txBody>
          <a:bodyPr vert="horz" lIns="91440" tIns="45720" rIns="91440" bIns="45720" rtlCol="0">
            <a:noAutofit/>
          </a:bodyPr>
          <a:lstStyle/>
          <a:p>
            <a:pPr lvl="0"/>
            <a:r>
              <a:rPr lang="en-GB" dirty="0" smtClean="0"/>
              <a:t>Click to edit Master text s</a:t>
            </a:r>
            <a:r>
              <a:rPr lang="en-GB" noProof="0" dirty="0" err="1" smtClean="0"/>
              <a:t>tyles</a:t>
            </a:r>
            <a:endParaRPr lang="en-GB" noProof="0" dirty="0" smtClean="0"/>
          </a:p>
          <a:p>
            <a:pPr lvl="1"/>
            <a:r>
              <a:rPr lang="en-GB" noProof="0" dirty="0" smtClean="0"/>
              <a:t>Second level</a:t>
            </a:r>
          </a:p>
          <a:p>
            <a:pPr lvl="2"/>
            <a:r>
              <a:rPr lang="en-GB" noProof="0" dirty="0" smtClean="0"/>
              <a:t>Third level</a:t>
            </a:r>
          </a:p>
        </p:txBody>
      </p:sp>
      <p:sp>
        <p:nvSpPr>
          <p:cNvPr id="5" name="Footer Placeholder 4"/>
          <p:cNvSpPr>
            <a:spLocks noGrp="1"/>
          </p:cNvSpPr>
          <p:nvPr>
            <p:ph type="ftr" sz="quarter" idx="3"/>
          </p:nvPr>
        </p:nvSpPr>
        <p:spPr>
          <a:xfrm>
            <a:off x="457199" y="6329599"/>
            <a:ext cx="6302244" cy="365125"/>
          </a:xfrm>
          <a:prstGeom prst="rect">
            <a:avLst/>
          </a:prstGeom>
        </p:spPr>
        <p:txBody>
          <a:bodyPr vert="horz" lIns="91440" tIns="45720" rIns="91440" bIns="45720" rtlCol="0" anchor="ctr"/>
          <a:lstStyle>
            <a:lvl1pPr algn="l">
              <a:defRPr sz="1000">
                <a:solidFill>
                  <a:srgbClr val="004386"/>
                </a:solidFill>
                <a:latin typeface="Tahoma"/>
                <a:cs typeface="Tahoma"/>
              </a:defRPr>
            </a:lvl1pPr>
          </a:lstStyle>
          <a:p>
            <a:r>
              <a:rPr lang="en-GB" dirty="0" smtClean="0"/>
              <a:t>Module C6 – Sphere and other Quality and Accountability (Q&amp;A) initiatives</a:t>
            </a:r>
          </a:p>
          <a:p>
            <a:r>
              <a:rPr lang="en-GB" noProof="0" dirty="0" smtClean="0"/>
              <a:t>Sphere Training Package 2015</a:t>
            </a:r>
          </a:p>
        </p:txBody>
      </p:sp>
    </p:spTree>
    <p:extLst>
      <p:ext uri="{BB962C8B-B14F-4D97-AF65-F5344CB8AC3E}">
        <p14:creationId xmlns:p14="http://schemas.microsoft.com/office/powerpoint/2010/main" val="177548156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4" r:id="rId3"/>
    <p:sldLayoutId id="2147483653" r:id="rId4"/>
    <p:sldLayoutId id="2147483651" r:id="rId5"/>
    <p:sldLayoutId id="2147483652" r:id="rId6"/>
  </p:sldLayoutIdLst>
  <p:hf sldNum="0" hdr="0" dt="0"/>
  <p:txStyles>
    <p:titleStyle>
      <a:lvl1pPr algn="l" defTabSz="457200" rtl="0" eaLnBrk="1" latinLnBrk="0" hangingPunct="1">
        <a:lnSpc>
          <a:spcPct val="100000"/>
        </a:lnSpc>
        <a:spcBef>
          <a:spcPct val="0"/>
        </a:spcBef>
        <a:buNone/>
        <a:defRPr sz="2800" b="1" kern="1200">
          <a:solidFill>
            <a:schemeClr val="tx2"/>
          </a:solidFill>
          <a:latin typeface="Tahoma"/>
          <a:ea typeface="+mj-ea"/>
          <a:cs typeface="Tahoma"/>
        </a:defRPr>
      </a:lvl1pPr>
    </p:titleStyle>
    <p:bodyStyle>
      <a:lvl1pPr marL="0" indent="0" algn="l" defTabSz="457200" rtl="0" eaLnBrk="1" latinLnBrk="0" hangingPunct="1">
        <a:spcBef>
          <a:spcPct val="20000"/>
        </a:spcBef>
        <a:buClr>
          <a:schemeClr val="tx2"/>
        </a:buClr>
        <a:buFontTx/>
        <a:buNone/>
        <a:defRPr sz="2200" kern="1200">
          <a:solidFill>
            <a:srgbClr val="004386"/>
          </a:solidFill>
          <a:latin typeface="Tahoma"/>
          <a:ea typeface="+mn-ea"/>
          <a:cs typeface="Tahoma"/>
        </a:defRPr>
      </a:lvl1pPr>
      <a:lvl2pPr marL="541338" indent="-365125" algn="l" defTabSz="457200" rtl="0" eaLnBrk="1" latinLnBrk="0" hangingPunct="1">
        <a:spcBef>
          <a:spcPts val="1000"/>
        </a:spcBef>
        <a:buClr>
          <a:schemeClr val="tx2"/>
        </a:buClr>
        <a:buFont typeface="Arial"/>
        <a:buChar char="•"/>
        <a:defRPr sz="2200" kern="1200">
          <a:solidFill>
            <a:srgbClr val="004386"/>
          </a:solidFill>
          <a:latin typeface="Tahoma"/>
          <a:ea typeface="+mn-ea"/>
          <a:cs typeface="Tahoma"/>
        </a:defRPr>
      </a:lvl2pPr>
      <a:lvl3pPr marL="1082675" indent="-365125" algn="l" defTabSz="457200" rtl="0" eaLnBrk="1" latinLnBrk="0" hangingPunct="1">
        <a:spcBef>
          <a:spcPts val="1000"/>
        </a:spcBef>
        <a:buClr>
          <a:schemeClr val="tx2"/>
        </a:buClr>
        <a:buFont typeface="Lucida Grande"/>
        <a:buChar char="-"/>
        <a:defRPr sz="2200" kern="1200">
          <a:solidFill>
            <a:srgbClr val="004386"/>
          </a:solidFill>
          <a:latin typeface="Tahoma"/>
          <a:ea typeface="+mn-ea"/>
          <a:cs typeface="Tahoma"/>
        </a:defRPr>
      </a:lvl3pPr>
      <a:lvl4pPr marL="1600200" indent="-228600" algn="l" defTabSz="457200" rtl="0" eaLnBrk="1" latinLnBrk="0" hangingPunct="1">
        <a:spcBef>
          <a:spcPct val="20000"/>
        </a:spcBef>
        <a:buFont typeface="Arial"/>
        <a:buChar char="–"/>
        <a:defRPr sz="2400" kern="1200">
          <a:solidFill>
            <a:schemeClr val="tx1"/>
          </a:solidFill>
          <a:latin typeface="Lucida Sans Regular"/>
          <a:ea typeface="+mn-ea"/>
          <a:cs typeface="Lucida Sans Regular"/>
        </a:defRPr>
      </a:lvl4pPr>
      <a:lvl5pPr marL="2057400" indent="-228600" algn="l" defTabSz="457200" rtl="0" eaLnBrk="1" latinLnBrk="0" hangingPunct="1">
        <a:spcBef>
          <a:spcPct val="20000"/>
        </a:spcBef>
        <a:buFont typeface="Arial"/>
        <a:buChar char="»"/>
        <a:defRPr sz="2400" kern="1200">
          <a:solidFill>
            <a:schemeClr val="tx1"/>
          </a:solidFill>
          <a:latin typeface="Lucida Sans Regular"/>
          <a:ea typeface="+mn-ea"/>
          <a:cs typeface="Lucida Sans Regular"/>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1" y="0"/>
            <a:ext cx="8229600" cy="1081760"/>
          </a:xfrm>
          <a:prstGeom prst="rect">
            <a:avLst/>
          </a:prstGeom>
          <a:noFill/>
        </p:spPr>
        <p:txBody>
          <a:bodyPr vert="horz" lIns="72000" tIns="36000" rIns="72000" bIns="36000" rtlCol="0" anchor="ctr" anchorCtr="0">
            <a:noAutofit/>
          </a:bodyPr>
          <a:lstStyle/>
          <a:p>
            <a:r>
              <a:rPr lang="en-GB" dirty="0" smtClean="0"/>
              <a:t>Click to edit </a:t>
            </a:r>
            <a:r>
              <a:rPr lang="en-GB" noProof="0" dirty="0" smtClean="0"/>
              <a:t>Master</a:t>
            </a:r>
            <a:r>
              <a:rPr lang="en-GB" dirty="0" smtClean="0"/>
              <a:t> title style</a:t>
            </a:r>
            <a:endParaRPr lang="en-GB" dirty="0"/>
          </a:p>
        </p:txBody>
      </p:sp>
      <p:sp>
        <p:nvSpPr>
          <p:cNvPr id="3" name="Text Placeholder 2"/>
          <p:cNvSpPr>
            <a:spLocks noGrp="1"/>
          </p:cNvSpPr>
          <p:nvPr>
            <p:ph type="body" idx="1"/>
          </p:nvPr>
        </p:nvSpPr>
        <p:spPr>
          <a:xfrm>
            <a:off x="457200" y="1352200"/>
            <a:ext cx="8229600" cy="4785722"/>
          </a:xfrm>
          <a:prstGeom prst="rect">
            <a:avLst/>
          </a:prstGeom>
        </p:spPr>
        <p:txBody>
          <a:bodyPr vert="horz" lIns="91440" tIns="45720" rIns="91440" bIns="45720" rtlCol="0">
            <a:noAutofit/>
          </a:bodyPr>
          <a:lstStyle/>
          <a:p>
            <a:pPr lvl="0"/>
            <a:r>
              <a:rPr lang="en-GB" dirty="0" smtClean="0"/>
              <a:t>Click to edit Master text s</a:t>
            </a:r>
            <a:r>
              <a:rPr lang="en-GB" noProof="0" dirty="0" err="1" smtClean="0"/>
              <a:t>tyles</a:t>
            </a:r>
            <a:endParaRPr lang="en-GB" noProof="0" dirty="0" smtClean="0"/>
          </a:p>
          <a:p>
            <a:pPr lvl="1"/>
            <a:r>
              <a:rPr lang="en-GB" noProof="0" dirty="0" smtClean="0"/>
              <a:t>Second level</a:t>
            </a:r>
          </a:p>
          <a:p>
            <a:pPr lvl="2"/>
            <a:r>
              <a:rPr lang="en-GB" noProof="0" dirty="0" smtClean="0"/>
              <a:t>Third level</a:t>
            </a:r>
          </a:p>
        </p:txBody>
      </p:sp>
      <p:sp>
        <p:nvSpPr>
          <p:cNvPr id="5" name="Footer Placeholder 4"/>
          <p:cNvSpPr>
            <a:spLocks noGrp="1"/>
          </p:cNvSpPr>
          <p:nvPr>
            <p:ph type="ftr" sz="quarter" idx="3"/>
          </p:nvPr>
        </p:nvSpPr>
        <p:spPr>
          <a:xfrm>
            <a:off x="457199" y="6329599"/>
            <a:ext cx="6302244" cy="365125"/>
          </a:xfrm>
          <a:prstGeom prst="rect">
            <a:avLst/>
          </a:prstGeom>
        </p:spPr>
        <p:txBody>
          <a:bodyPr vert="horz" lIns="91440" tIns="45720" rIns="91440" bIns="45720" rtlCol="0" anchor="ctr"/>
          <a:lstStyle>
            <a:lvl1pPr algn="l">
              <a:defRPr sz="1000">
                <a:solidFill>
                  <a:srgbClr val="004386"/>
                </a:solidFill>
                <a:latin typeface="Tahoma"/>
                <a:cs typeface="Tahoma"/>
              </a:defRPr>
            </a:lvl1pPr>
          </a:lstStyle>
          <a:p>
            <a:r>
              <a:rPr lang="en-GB" dirty="0" smtClean="0"/>
              <a:t>Module A8 – The Core Humanitarian Standard in the Sphere Handbook</a:t>
            </a:r>
          </a:p>
          <a:p>
            <a:r>
              <a:rPr lang="en-GB" dirty="0" smtClean="0"/>
              <a:t>Sphere Training Package 2016</a:t>
            </a:r>
          </a:p>
        </p:txBody>
      </p:sp>
    </p:spTree>
    <p:extLst>
      <p:ext uri="{BB962C8B-B14F-4D97-AF65-F5344CB8AC3E}">
        <p14:creationId xmlns:p14="http://schemas.microsoft.com/office/powerpoint/2010/main" val="2245754885"/>
      </p:ext>
    </p:extLst>
  </p:cSld>
  <p:clrMap bg1="lt1" tx1="dk1" bg2="lt2" tx2="dk2" accent1="accent1" accent2="accent2" accent3="accent3" accent4="accent4" accent5="accent5" accent6="accent6" hlink="hlink" folHlink="folHlink"/>
  <p:sldLayoutIdLst>
    <p:sldLayoutId id="2147483656" r:id="rId1"/>
    <p:sldLayoutId id="2147483657" r:id="rId2"/>
    <p:sldLayoutId id="2147483658" r:id="rId3"/>
    <p:sldLayoutId id="2147483659" r:id="rId4"/>
    <p:sldLayoutId id="2147483660" r:id="rId5"/>
    <p:sldLayoutId id="2147483661" r:id="rId6"/>
    <p:sldLayoutId id="2147483662" r:id="rId7"/>
    <p:sldLayoutId id="2147483663" r:id="rId8"/>
    <p:sldLayoutId id="2147483664" r:id="rId9"/>
  </p:sldLayoutIdLst>
  <p:timing>
    <p:tnLst>
      <p:par>
        <p:cTn id="1" dur="indefinite" restart="never" nodeType="tmRoot"/>
      </p:par>
    </p:tnLst>
  </p:timing>
  <p:hf sldNum="0" hdr="0" dt="0"/>
  <p:txStyles>
    <p:titleStyle>
      <a:lvl1pPr algn="l" defTabSz="457200" rtl="0" eaLnBrk="1" latinLnBrk="0" hangingPunct="1">
        <a:lnSpc>
          <a:spcPct val="100000"/>
        </a:lnSpc>
        <a:spcBef>
          <a:spcPct val="0"/>
        </a:spcBef>
        <a:buNone/>
        <a:defRPr sz="2800" b="1" kern="1200">
          <a:solidFill>
            <a:schemeClr val="tx2"/>
          </a:solidFill>
          <a:latin typeface="Tahoma"/>
          <a:ea typeface="+mj-ea"/>
          <a:cs typeface="Tahoma"/>
        </a:defRPr>
      </a:lvl1pPr>
    </p:titleStyle>
    <p:bodyStyle>
      <a:lvl1pPr marL="0" indent="0" algn="l" defTabSz="457200" rtl="0" eaLnBrk="1" latinLnBrk="0" hangingPunct="1">
        <a:spcBef>
          <a:spcPct val="20000"/>
        </a:spcBef>
        <a:buClr>
          <a:schemeClr val="tx2"/>
        </a:buClr>
        <a:buFontTx/>
        <a:buNone/>
        <a:defRPr sz="2200" kern="1200">
          <a:solidFill>
            <a:srgbClr val="004386"/>
          </a:solidFill>
          <a:latin typeface="Tahoma"/>
          <a:ea typeface="+mn-ea"/>
          <a:cs typeface="Tahoma"/>
        </a:defRPr>
      </a:lvl1pPr>
      <a:lvl2pPr marL="541338" indent="-365125" algn="l" defTabSz="457200" rtl="0" eaLnBrk="1" latinLnBrk="0" hangingPunct="1">
        <a:spcBef>
          <a:spcPts val="1000"/>
        </a:spcBef>
        <a:buClr>
          <a:schemeClr val="tx2"/>
        </a:buClr>
        <a:buFont typeface="Arial"/>
        <a:buChar char="•"/>
        <a:defRPr sz="2200" kern="1200">
          <a:solidFill>
            <a:srgbClr val="004386"/>
          </a:solidFill>
          <a:latin typeface="Tahoma"/>
          <a:ea typeface="+mn-ea"/>
          <a:cs typeface="Tahoma"/>
        </a:defRPr>
      </a:lvl2pPr>
      <a:lvl3pPr marL="1082675" indent="-365125" algn="l" defTabSz="457200" rtl="0" eaLnBrk="1" latinLnBrk="0" hangingPunct="1">
        <a:spcBef>
          <a:spcPts val="1000"/>
        </a:spcBef>
        <a:buClr>
          <a:schemeClr val="tx2"/>
        </a:buClr>
        <a:buFont typeface="Lucida Grande"/>
        <a:buChar char="-"/>
        <a:defRPr sz="2200" kern="1200">
          <a:solidFill>
            <a:srgbClr val="004386"/>
          </a:solidFill>
          <a:latin typeface="Tahoma"/>
          <a:ea typeface="+mn-ea"/>
          <a:cs typeface="Tahoma"/>
        </a:defRPr>
      </a:lvl3pPr>
      <a:lvl4pPr marL="1600200" indent="-228600" algn="l" defTabSz="457200" rtl="0" eaLnBrk="1" latinLnBrk="0" hangingPunct="1">
        <a:spcBef>
          <a:spcPct val="20000"/>
        </a:spcBef>
        <a:buFont typeface="Arial"/>
        <a:buChar char="–"/>
        <a:defRPr sz="2400" kern="1200">
          <a:solidFill>
            <a:schemeClr val="tx1"/>
          </a:solidFill>
          <a:latin typeface="Lucida Sans Regular"/>
          <a:ea typeface="+mn-ea"/>
          <a:cs typeface="Lucida Sans Regular"/>
        </a:defRPr>
      </a:lvl4pPr>
      <a:lvl5pPr marL="2057400" indent="-228600" algn="l" defTabSz="457200" rtl="0" eaLnBrk="1" latinLnBrk="0" hangingPunct="1">
        <a:spcBef>
          <a:spcPct val="20000"/>
        </a:spcBef>
        <a:buFont typeface="Arial"/>
        <a:buChar char="»"/>
        <a:defRPr sz="2400" kern="1200">
          <a:solidFill>
            <a:schemeClr val="tx1"/>
          </a:solidFill>
          <a:latin typeface="Lucida Sans Regular"/>
          <a:ea typeface="+mn-ea"/>
          <a:cs typeface="Lucida Sans Regular"/>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1" y="0"/>
            <a:ext cx="8229600" cy="1081760"/>
          </a:xfrm>
          <a:prstGeom prst="rect">
            <a:avLst/>
          </a:prstGeom>
          <a:noFill/>
        </p:spPr>
        <p:txBody>
          <a:bodyPr vert="horz" lIns="72000" tIns="36000" rIns="72000" bIns="36000" rtlCol="0" anchor="ctr" anchorCtr="0">
            <a:noAutofit/>
          </a:bodyPr>
          <a:lstStyle/>
          <a:p>
            <a:r>
              <a:rPr lang="en-GB" dirty="0" smtClean="0"/>
              <a:t>Click to edit </a:t>
            </a:r>
            <a:r>
              <a:rPr lang="en-GB" noProof="0" dirty="0" smtClean="0"/>
              <a:t>Master</a:t>
            </a:r>
            <a:r>
              <a:rPr lang="en-GB" dirty="0" smtClean="0"/>
              <a:t> title style</a:t>
            </a:r>
            <a:endParaRPr lang="en-GB" dirty="0"/>
          </a:p>
        </p:txBody>
      </p:sp>
      <p:sp>
        <p:nvSpPr>
          <p:cNvPr id="3" name="Text Placeholder 2"/>
          <p:cNvSpPr>
            <a:spLocks noGrp="1"/>
          </p:cNvSpPr>
          <p:nvPr>
            <p:ph type="body" idx="1"/>
          </p:nvPr>
        </p:nvSpPr>
        <p:spPr>
          <a:xfrm>
            <a:off x="457200" y="1352200"/>
            <a:ext cx="8229600" cy="4785722"/>
          </a:xfrm>
          <a:prstGeom prst="rect">
            <a:avLst/>
          </a:prstGeom>
        </p:spPr>
        <p:txBody>
          <a:bodyPr vert="horz" lIns="91440" tIns="45720" rIns="91440" bIns="45720" rtlCol="0">
            <a:noAutofit/>
          </a:bodyPr>
          <a:lstStyle/>
          <a:p>
            <a:pPr lvl="0"/>
            <a:r>
              <a:rPr lang="en-GB" dirty="0" smtClean="0"/>
              <a:t>Click to edit Master text s</a:t>
            </a:r>
            <a:r>
              <a:rPr lang="en-GB" noProof="0" dirty="0" err="1" smtClean="0"/>
              <a:t>tyles</a:t>
            </a:r>
            <a:endParaRPr lang="en-GB" noProof="0" dirty="0" smtClean="0"/>
          </a:p>
          <a:p>
            <a:pPr lvl="1"/>
            <a:r>
              <a:rPr lang="en-GB" noProof="0" dirty="0" smtClean="0"/>
              <a:t>Second level</a:t>
            </a:r>
          </a:p>
          <a:p>
            <a:pPr lvl="2"/>
            <a:r>
              <a:rPr lang="en-GB" noProof="0" dirty="0" smtClean="0"/>
              <a:t>Third level</a:t>
            </a:r>
          </a:p>
        </p:txBody>
      </p:sp>
      <p:sp>
        <p:nvSpPr>
          <p:cNvPr id="5" name="Footer Placeholder 4"/>
          <p:cNvSpPr>
            <a:spLocks noGrp="1"/>
          </p:cNvSpPr>
          <p:nvPr>
            <p:ph type="ftr" sz="quarter" idx="3"/>
          </p:nvPr>
        </p:nvSpPr>
        <p:spPr>
          <a:xfrm>
            <a:off x="457199" y="6329599"/>
            <a:ext cx="6302244" cy="365125"/>
          </a:xfrm>
          <a:prstGeom prst="rect">
            <a:avLst/>
          </a:prstGeom>
        </p:spPr>
        <p:txBody>
          <a:bodyPr vert="horz" lIns="91440" tIns="45720" rIns="91440" bIns="45720" rtlCol="0" anchor="ctr"/>
          <a:lstStyle>
            <a:lvl1pPr algn="l">
              <a:defRPr sz="1000">
                <a:solidFill>
                  <a:srgbClr val="004386"/>
                </a:solidFill>
                <a:latin typeface="Tahoma"/>
                <a:cs typeface="Tahoma"/>
              </a:defRPr>
            </a:lvl1pPr>
          </a:lstStyle>
          <a:p>
            <a:r>
              <a:rPr lang="en-GB" dirty="0" smtClean="0"/>
              <a:t>Module C5 – Sphere and its four companions</a:t>
            </a:r>
          </a:p>
          <a:p>
            <a:r>
              <a:rPr lang="en-GB" dirty="0" smtClean="0"/>
              <a:t>Sphere Training Package 2015</a:t>
            </a:r>
          </a:p>
        </p:txBody>
      </p:sp>
    </p:spTree>
    <p:extLst>
      <p:ext uri="{BB962C8B-B14F-4D97-AF65-F5344CB8AC3E}">
        <p14:creationId xmlns:p14="http://schemas.microsoft.com/office/powerpoint/2010/main" val="4076423021"/>
      </p:ext>
    </p:extLst>
  </p:cSld>
  <p:clrMap bg1="lt1" tx1="dk1" bg2="lt2" tx2="dk2" accent1="accent1" accent2="accent2" accent3="accent3" accent4="accent4" accent5="accent5" accent6="accent6" hlink="hlink" folHlink="folHlink"/>
  <p:sldLayoutIdLst>
    <p:sldLayoutId id="2147483666" r:id="rId1"/>
    <p:sldLayoutId id="2147483667" r:id="rId2"/>
    <p:sldLayoutId id="2147483668" r:id="rId3"/>
    <p:sldLayoutId id="2147483669" r:id="rId4"/>
  </p:sldLayoutIdLst>
  <p:hf sldNum="0" hdr="0" dt="0"/>
  <p:txStyles>
    <p:titleStyle>
      <a:lvl1pPr algn="l" defTabSz="457200" rtl="0" eaLnBrk="1" latinLnBrk="0" hangingPunct="1">
        <a:lnSpc>
          <a:spcPct val="100000"/>
        </a:lnSpc>
        <a:spcBef>
          <a:spcPct val="0"/>
        </a:spcBef>
        <a:buNone/>
        <a:defRPr sz="2800" b="1" kern="1200">
          <a:solidFill>
            <a:schemeClr val="tx2"/>
          </a:solidFill>
          <a:latin typeface="Tahoma"/>
          <a:ea typeface="+mj-ea"/>
          <a:cs typeface="Tahoma"/>
        </a:defRPr>
      </a:lvl1pPr>
    </p:titleStyle>
    <p:bodyStyle>
      <a:lvl1pPr marL="0" indent="0" algn="l" defTabSz="457200" rtl="0" eaLnBrk="1" latinLnBrk="0" hangingPunct="1">
        <a:spcBef>
          <a:spcPct val="20000"/>
        </a:spcBef>
        <a:buClr>
          <a:schemeClr val="tx2"/>
        </a:buClr>
        <a:buFontTx/>
        <a:buNone/>
        <a:defRPr sz="2200" kern="1200">
          <a:solidFill>
            <a:srgbClr val="004386"/>
          </a:solidFill>
          <a:latin typeface="Tahoma"/>
          <a:ea typeface="+mn-ea"/>
          <a:cs typeface="Tahoma"/>
        </a:defRPr>
      </a:lvl1pPr>
      <a:lvl2pPr marL="541338" indent="-365125" algn="l" defTabSz="457200" rtl="0" eaLnBrk="1" latinLnBrk="0" hangingPunct="1">
        <a:spcBef>
          <a:spcPts val="1000"/>
        </a:spcBef>
        <a:buClr>
          <a:schemeClr val="tx2"/>
        </a:buClr>
        <a:buFont typeface="Arial"/>
        <a:buChar char="•"/>
        <a:defRPr sz="2200" kern="1200">
          <a:solidFill>
            <a:srgbClr val="004386"/>
          </a:solidFill>
          <a:latin typeface="Tahoma"/>
          <a:ea typeface="+mn-ea"/>
          <a:cs typeface="Tahoma"/>
        </a:defRPr>
      </a:lvl2pPr>
      <a:lvl3pPr marL="1082675" indent="-365125" algn="l" defTabSz="457200" rtl="0" eaLnBrk="1" latinLnBrk="0" hangingPunct="1">
        <a:spcBef>
          <a:spcPts val="1000"/>
        </a:spcBef>
        <a:buClr>
          <a:schemeClr val="tx2"/>
        </a:buClr>
        <a:buFont typeface="Lucida Grande"/>
        <a:buChar char="-"/>
        <a:defRPr sz="2200" kern="1200">
          <a:solidFill>
            <a:srgbClr val="004386"/>
          </a:solidFill>
          <a:latin typeface="Tahoma"/>
          <a:ea typeface="+mn-ea"/>
          <a:cs typeface="Tahoma"/>
        </a:defRPr>
      </a:lvl3pPr>
      <a:lvl4pPr marL="1600200" indent="-228600" algn="l" defTabSz="457200" rtl="0" eaLnBrk="1" latinLnBrk="0" hangingPunct="1">
        <a:spcBef>
          <a:spcPct val="20000"/>
        </a:spcBef>
        <a:buFont typeface="Arial"/>
        <a:buChar char="–"/>
        <a:defRPr sz="2400" kern="1200">
          <a:solidFill>
            <a:schemeClr val="tx1"/>
          </a:solidFill>
          <a:latin typeface="Lucida Sans Regular"/>
          <a:ea typeface="+mn-ea"/>
          <a:cs typeface="Lucida Sans Regular"/>
        </a:defRPr>
      </a:lvl4pPr>
      <a:lvl5pPr marL="2057400" indent="-228600" algn="l" defTabSz="457200" rtl="0" eaLnBrk="1" latinLnBrk="0" hangingPunct="1">
        <a:spcBef>
          <a:spcPct val="20000"/>
        </a:spcBef>
        <a:buFont typeface="Arial"/>
        <a:buChar char="»"/>
        <a:defRPr sz="2400" kern="1200">
          <a:solidFill>
            <a:schemeClr val="tx1"/>
          </a:solidFill>
          <a:latin typeface="Lucida Sans Regular"/>
          <a:ea typeface="+mn-ea"/>
          <a:cs typeface="Lucida Sans Regular"/>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12.png"/></Relationships>
</file>

<file path=ppt/slides/_rels/slide1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12.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4.gif"/><Relationship Id="rId2" Type="http://schemas.openxmlformats.org/officeDocument/2006/relationships/notesSlide" Target="../notesSlides/notesSlide15.xml"/><Relationship Id="rId1" Type="http://schemas.openxmlformats.org/officeDocument/2006/relationships/slideLayout" Target="../slideLayouts/slideLayout8.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2.xml"/><Relationship Id="rId1" Type="http://schemas.openxmlformats.org/officeDocument/2006/relationships/vmlDrawing" Target="../drawings/vmlDrawing2.vml"/><Relationship Id="rId6" Type="http://schemas.openxmlformats.org/officeDocument/2006/relationships/image" Target="../media/image15.emf"/><Relationship Id="rId5" Type="http://schemas.openxmlformats.org/officeDocument/2006/relationships/package" Target="../embeddings/Microsoft_PowerPoint_Presentation2.pptx"/><Relationship Id="rId4" Type="http://schemas.openxmlformats.org/officeDocument/2006/relationships/oleObject" Target="../embeddings/oleObject2.bin"/></Relationships>
</file>

<file path=ppt/slides/_rels/slide19.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17.xml"/><Relationship Id="rId1" Type="http://schemas.openxmlformats.org/officeDocument/2006/relationships/slideLayout" Target="../slideLayouts/slideLayout1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image" Target="../media/image18.png"/></Relationships>
</file>

<file path=ppt/slides/_rels/slide3.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vmlDrawing" Target="../drawings/vmlDrawing1.vml"/><Relationship Id="rId6" Type="http://schemas.openxmlformats.org/officeDocument/2006/relationships/image" Target="../media/image8.emf"/><Relationship Id="rId5" Type="http://schemas.openxmlformats.org/officeDocument/2006/relationships/package" Target="../embeddings/Microsoft_Word_Document111111111111111.docx"/><Relationship Id="rId4" Type="http://schemas.openxmlformats.org/officeDocument/2006/relationships/oleObject" Target="../embeddings/oleObject1.bin"/></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957854" y="6104352"/>
            <a:ext cx="4606304" cy="338554"/>
          </a:xfrm>
          <a:prstGeom prst="rect">
            <a:avLst/>
          </a:prstGeom>
          <a:noFill/>
        </p:spPr>
        <p:txBody>
          <a:bodyPr wrap="square" rtlCol="0">
            <a:spAutoFit/>
          </a:bodyPr>
          <a:lstStyle/>
          <a:p>
            <a:r>
              <a:rPr lang="en-GB" sz="1600" dirty="0">
                <a:solidFill>
                  <a:schemeClr val="bg1"/>
                </a:solidFill>
                <a:latin typeface="Tahoma"/>
                <a:cs typeface="Tahoma"/>
              </a:rPr>
              <a:t>Module </a:t>
            </a:r>
            <a:r>
              <a:rPr lang="en-GB" sz="1600" dirty="0" smtClean="0">
                <a:solidFill>
                  <a:schemeClr val="bg1"/>
                </a:solidFill>
                <a:latin typeface="Tahoma"/>
                <a:cs typeface="Tahoma"/>
              </a:rPr>
              <a:t>C6 </a:t>
            </a:r>
            <a:r>
              <a:rPr lang="en-GB" sz="1600" dirty="0">
                <a:solidFill>
                  <a:schemeClr val="bg1"/>
                </a:solidFill>
                <a:latin typeface="Tahoma"/>
                <a:cs typeface="Tahoma"/>
              </a:rPr>
              <a:t>– </a:t>
            </a:r>
            <a:r>
              <a:rPr lang="en-GB" sz="1600" dirty="0" smtClean="0">
                <a:solidFill>
                  <a:schemeClr val="bg1"/>
                </a:solidFill>
                <a:latin typeface="Tahoma"/>
                <a:cs typeface="Tahoma"/>
              </a:rPr>
              <a:t>Sphere </a:t>
            </a:r>
            <a:r>
              <a:rPr lang="en-GB" sz="1600" dirty="0">
                <a:solidFill>
                  <a:schemeClr val="bg1"/>
                </a:solidFill>
                <a:latin typeface="Tahoma"/>
                <a:cs typeface="Tahoma"/>
              </a:rPr>
              <a:t>Training Package </a:t>
            </a:r>
            <a:r>
              <a:rPr lang="en-GB" sz="1600" dirty="0" smtClean="0">
                <a:solidFill>
                  <a:schemeClr val="bg1"/>
                </a:solidFill>
                <a:latin typeface="Tahoma"/>
                <a:cs typeface="Tahoma"/>
              </a:rPr>
              <a:t>2015</a:t>
            </a:r>
            <a:endParaRPr lang="en-GB" sz="1600" dirty="0">
              <a:solidFill>
                <a:schemeClr val="bg1"/>
              </a:solidFill>
              <a:latin typeface="Tahoma"/>
              <a:cs typeface="Tahoma"/>
            </a:endParaRPr>
          </a:p>
        </p:txBody>
      </p:sp>
      <p:sp>
        <p:nvSpPr>
          <p:cNvPr id="7" name="Title 1"/>
          <p:cNvSpPr txBox="1">
            <a:spLocks/>
          </p:cNvSpPr>
          <p:nvPr/>
        </p:nvSpPr>
        <p:spPr>
          <a:xfrm>
            <a:off x="1704783" y="4052922"/>
            <a:ext cx="5736579" cy="1180338"/>
          </a:xfrm>
          <a:prstGeom prst="rect">
            <a:avLst/>
          </a:prstGeom>
          <a:noFill/>
        </p:spPr>
        <p:txBody>
          <a:bodyPr anchor="t" anchorCtr="0">
            <a:noAutofit/>
          </a:bodyPr>
          <a:lstStyle>
            <a:lvl1pPr algn="ctr" defTabSz="457200" rtl="0" eaLnBrk="1" latinLnBrk="0" hangingPunct="1">
              <a:lnSpc>
                <a:spcPct val="90000"/>
              </a:lnSpc>
              <a:spcBef>
                <a:spcPct val="0"/>
              </a:spcBef>
              <a:buNone/>
              <a:defRPr sz="4000" b="1" kern="1200" baseline="0">
                <a:solidFill>
                  <a:schemeClr val="bg2"/>
                </a:solidFill>
                <a:latin typeface="+mj-lt"/>
                <a:ea typeface="+mj-ea"/>
                <a:cs typeface="Lucida Sans Regular"/>
              </a:defRPr>
            </a:lvl1pPr>
          </a:lstStyle>
          <a:p>
            <a:pPr>
              <a:lnSpc>
                <a:spcPct val="100000"/>
              </a:lnSpc>
            </a:pPr>
            <a:r>
              <a:rPr lang="en-GB" sz="2400" b="0" i="1" dirty="0">
                <a:solidFill>
                  <a:schemeClr val="accent1"/>
                </a:solidFill>
                <a:latin typeface="Tahoma"/>
                <a:cs typeface="Tahoma"/>
              </a:rPr>
              <a:t>How can you use Sphere in a complementary manner with other Q&amp;A initiatives?</a:t>
            </a:r>
          </a:p>
        </p:txBody>
      </p:sp>
      <p:sp>
        <p:nvSpPr>
          <p:cNvPr id="6" name="TextBox 5"/>
          <p:cNvSpPr txBox="1"/>
          <p:nvPr/>
        </p:nvSpPr>
        <p:spPr>
          <a:xfrm>
            <a:off x="1517254" y="2388016"/>
            <a:ext cx="6111628" cy="940770"/>
          </a:xfrm>
          <a:prstGeom prst="rect">
            <a:avLst/>
          </a:prstGeom>
          <a:noFill/>
        </p:spPr>
        <p:txBody>
          <a:bodyPr wrap="square" lIns="0" tIns="0" rIns="0" bIns="0" rtlCol="0">
            <a:spAutoFit/>
          </a:bodyPr>
          <a:lstStyle/>
          <a:p>
            <a:pPr algn="ctr">
              <a:lnSpc>
                <a:spcPct val="110000"/>
              </a:lnSpc>
            </a:pPr>
            <a:r>
              <a:rPr lang="en-GB" sz="2800" b="1" dirty="0">
                <a:solidFill>
                  <a:schemeClr val="tx2"/>
                </a:solidFill>
                <a:latin typeface="Tahoma"/>
                <a:cs typeface="Tahoma"/>
              </a:rPr>
              <a:t>Sphere and other Quality and Accountability (Q&amp;A) initiatives</a:t>
            </a:r>
            <a:endParaRPr lang="en-GB" sz="2800" b="1" dirty="0">
              <a:latin typeface="Tahoma"/>
              <a:cs typeface="Tahoma"/>
            </a:endParaRPr>
          </a:p>
        </p:txBody>
      </p:sp>
      <p:pic>
        <p:nvPicPr>
          <p:cNvPr id="9" name="Picture 8" descr="Sphere-Project-Logo-Standard-No-Tagline-RGB.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186655" y="523525"/>
            <a:ext cx="2739825" cy="1109629"/>
          </a:xfrm>
          <a:prstGeom prst="rect">
            <a:avLst/>
          </a:prstGeom>
        </p:spPr>
      </p:pic>
    </p:spTree>
    <p:extLst>
      <p:ext uri="{BB962C8B-B14F-4D97-AF65-F5344CB8AC3E}">
        <p14:creationId xmlns:p14="http://schemas.microsoft.com/office/powerpoint/2010/main" val="340790253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GB" dirty="0"/>
              <a:t>Quality &amp; Accountability</a:t>
            </a:r>
          </a:p>
        </p:txBody>
      </p:sp>
      <p:sp>
        <p:nvSpPr>
          <p:cNvPr id="5" name="Content Placeholder 4"/>
          <p:cNvSpPr>
            <a:spLocks noGrp="1"/>
          </p:cNvSpPr>
          <p:nvPr>
            <p:ph idx="1"/>
          </p:nvPr>
        </p:nvSpPr>
        <p:spPr/>
        <p:txBody>
          <a:bodyPr/>
          <a:lstStyle/>
          <a:p>
            <a:pPr lvl="1">
              <a:spcBef>
                <a:spcPts val="2000"/>
              </a:spcBef>
            </a:pPr>
            <a:r>
              <a:rPr lang="en-GB" b="1" dirty="0" smtClean="0"/>
              <a:t>Quality </a:t>
            </a:r>
            <a:r>
              <a:rPr lang="en-GB" b="1" dirty="0"/>
              <a:t>is often defined using the DAC OECD evaluation criteria for humanitarian </a:t>
            </a:r>
            <a:r>
              <a:rPr lang="en-GB" b="1" dirty="0" smtClean="0"/>
              <a:t>assistance</a:t>
            </a:r>
            <a:r>
              <a:rPr lang="en-GB" dirty="0" smtClean="0"/>
              <a:t> </a:t>
            </a:r>
            <a:br>
              <a:rPr lang="en-GB" dirty="0" smtClean="0"/>
            </a:br>
            <a:r>
              <a:rPr lang="en-GB" dirty="0" smtClean="0"/>
              <a:t>(</a:t>
            </a:r>
            <a:r>
              <a:rPr lang="en-GB" dirty="0"/>
              <a:t>efficiency, effectiveness, impact, connectedness, relevance, and coverage, coherence, protection)</a:t>
            </a:r>
          </a:p>
          <a:p>
            <a:pPr lvl="1">
              <a:spcBef>
                <a:spcPts val="2000"/>
              </a:spcBef>
            </a:pPr>
            <a:r>
              <a:rPr lang="en-GB" b="1" dirty="0" smtClean="0"/>
              <a:t>Accountability</a:t>
            </a:r>
            <a:r>
              <a:rPr lang="en-GB" b="1" dirty="0"/>
              <a:t>: the means through which power is used responsibly</a:t>
            </a:r>
          </a:p>
          <a:p>
            <a:pPr algn="r"/>
            <a:r>
              <a:rPr lang="en-GB" sz="1600" i="1" dirty="0"/>
              <a:t>(HAP-Humanitarian Accountability Partnership)</a:t>
            </a:r>
          </a:p>
        </p:txBody>
      </p:sp>
      <p:sp>
        <p:nvSpPr>
          <p:cNvPr id="3" name="Footer Placeholder 2"/>
          <p:cNvSpPr>
            <a:spLocks noGrp="1"/>
          </p:cNvSpPr>
          <p:nvPr>
            <p:ph type="ftr" sz="quarter" idx="3"/>
          </p:nvPr>
        </p:nvSpPr>
        <p:spPr/>
        <p:txBody>
          <a:bodyPr/>
          <a:lstStyle/>
          <a:p>
            <a:r>
              <a:rPr lang="en-GB" smtClean="0"/>
              <a:t>Module C6 – Sphere and other Quality and Accountability (Q&amp;A) initiatives</a:t>
            </a:r>
          </a:p>
          <a:p>
            <a:r>
              <a:rPr lang="en-GB" smtClean="0"/>
              <a:t>Sphere Training Package 2015</a:t>
            </a:r>
            <a:endParaRPr lang="en-GB" dirty="0" smtClean="0"/>
          </a:p>
        </p:txBody>
      </p:sp>
    </p:spTree>
    <p:extLst>
      <p:ext uri="{BB962C8B-B14F-4D97-AF65-F5344CB8AC3E}">
        <p14:creationId xmlns:p14="http://schemas.microsoft.com/office/powerpoint/2010/main" val="1220571972"/>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Quality &amp; Accountability</a:t>
            </a:r>
          </a:p>
        </p:txBody>
      </p:sp>
      <p:sp>
        <p:nvSpPr>
          <p:cNvPr id="3" name="Content Placeholder 2"/>
          <p:cNvSpPr>
            <a:spLocks noGrp="1"/>
          </p:cNvSpPr>
          <p:nvPr>
            <p:ph idx="1"/>
          </p:nvPr>
        </p:nvSpPr>
        <p:spPr/>
        <p:txBody>
          <a:bodyPr/>
          <a:lstStyle/>
          <a:p>
            <a:r>
              <a:rPr lang="en-GB" dirty="0"/>
              <a:t>There is no common definition of quality and accountability (Q&amp;A) in the humanitarian sector but there are common values which are fundamental to humanitarian action.</a:t>
            </a:r>
          </a:p>
        </p:txBody>
      </p:sp>
      <p:sp>
        <p:nvSpPr>
          <p:cNvPr id="4" name="Footer Placeholder 3"/>
          <p:cNvSpPr>
            <a:spLocks noGrp="1"/>
          </p:cNvSpPr>
          <p:nvPr>
            <p:ph type="ftr" sz="quarter" idx="3"/>
          </p:nvPr>
        </p:nvSpPr>
        <p:spPr/>
        <p:txBody>
          <a:bodyPr/>
          <a:lstStyle/>
          <a:p>
            <a:r>
              <a:rPr lang="en-GB" smtClean="0"/>
              <a:t>Module C6 – Sphere and other Quality and Accountability (Q&amp;A) initiatives</a:t>
            </a:r>
          </a:p>
          <a:p>
            <a:r>
              <a:rPr lang="en-GB" smtClean="0"/>
              <a:t>Sphere Training Package 2015</a:t>
            </a:r>
            <a:endParaRPr lang="en-GB" dirty="0" smtClean="0"/>
          </a:p>
        </p:txBody>
      </p:sp>
    </p:spTree>
    <p:extLst>
      <p:ext uri="{BB962C8B-B14F-4D97-AF65-F5344CB8AC3E}">
        <p14:creationId xmlns:p14="http://schemas.microsoft.com/office/powerpoint/2010/main" val="1614480013"/>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3"/>
          </p:nvPr>
        </p:nvSpPr>
        <p:spPr/>
        <p:txBody>
          <a:bodyPr/>
          <a:lstStyle/>
          <a:p>
            <a:r>
              <a:rPr lang="en-GB" smtClean="0"/>
              <a:t>Module C6 – Sphere and other Quality and Accountability (Q&amp;A) initiatives</a:t>
            </a:r>
          </a:p>
          <a:p>
            <a:r>
              <a:rPr lang="en-GB" smtClean="0"/>
              <a:t>Sphere Training Package 2015</a:t>
            </a:r>
            <a:endParaRPr lang="en-GB" dirty="0" smtClean="0"/>
          </a:p>
        </p:txBody>
      </p:sp>
      <p:sp>
        <p:nvSpPr>
          <p:cNvPr id="5" name="Title 1"/>
          <p:cNvSpPr>
            <a:spLocks noGrp="1"/>
          </p:cNvSpPr>
          <p:nvPr>
            <p:ph type="title"/>
          </p:nvPr>
        </p:nvSpPr>
        <p:spPr>
          <a:xfrm>
            <a:off x="457201" y="0"/>
            <a:ext cx="7679604" cy="1081760"/>
          </a:xfrm>
        </p:spPr>
        <p:txBody>
          <a:bodyPr/>
          <a:lstStyle/>
          <a:p>
            <a:r>
              <a:rPr lang="en-GB" dirty="0"/>
              <a:t>Quality</a:t>
            </a:r>
          </a:p>
        </p:txBody>
      </p:sp>
      <p:sp>
        <p:nvSpPr>
          <p:cNvPr id="6" name="Content Placeholder 2"/>
          <p:cNvSpPr>
            <a:spLocks noGrp="1"/>
          </p:cNvSpPr>
          <p:nvPr>
            <p:ph idx="1"/>
          </p:nvPr>
        </p:nvSpPr>
        <p:spPr>
          <a:xfrm>
            <a:off x="457200" y="1340442"/>
            <a:ext cx="6192982" cy="4785722"/>
          </a:xfrm>
        </p:spPr>
        <p:txBody>
          <a:bodyPr/>
          <a:lstStyle/>
          <a:p>
            <a:pPr>
              <a:spcBef>
                <a:spcPts val="1200"/>
              </a:spcBef>
            </a:pPr>
            <a:r>
              <a:rPr lang="en-GB" dirty="0"/>
              <a:t>In the humanitarian sector, this means </a:t>
            </a:r>
            <a:r>
              <a:rPr lang="en-GB" b="1" dirty="0" smtClean="0"/>
              <a:t>effectiveness</a:t>
            </a:r>
            <a:r>
              <a:rPr lang="en-GB" dirty="0" smtClean="0"/>
              <a:t>, </a:t>
            </a:r>
            <a:r>
              <a:rPr lang="en-GB" b="1" dirty="0"/>
              <a:t>efficiency</a:t>
            </a:r>
            <a:r>
              <a:rPr lang="en-GB" dirty="0"/>
              <a:t> </a:t>
            </a:r>
            <a:r>
              <a:rPr lang="en-GB" dirty="0" smtClean="0"/>
              <a:t>and </a:t>
            </a:r>
            <a:r>
              <a:rPr lang="en-GB" b="1" dirty="0" smtClean="0"/>
              <a:t>appropriateness</a:t>
            </a:r>
            <a:r>
              <a:rPr lang="en-GB" dirty="0" smtClean="0"/>
              <a:t>. </a:t>
            </a:r>
          </a:p>
          <a:p>
            <a:pPr>
              <a:spcBef>
                <a:spcPts val="1200"/>
              </a:spcBef>
            </a:pPr>
            <a:r>
              <a:rPr lang="en-GB" dirty="0" smtClean="0"/>
              <a:t>It </a:t>
            </a:r>
            <a:r>
              <a:rPr lang="en-GB" dirty="0"/>
              <a:t>requires </a:t>
            </a:r>
            <a:r>
              <a:rPr lang="en-GB" b="1" dirty="0"/>
              <a:t>assessments</a:t>
            </a:r>
            <a:r>
              <a:rPr lang="en-GB" dirty="0"/>
              <a:t> and </a:t>
            </a:r>
            <a:r>
              <a:rPr lang="en-GB" b="1" dirty="0"/>
              <a:t>feedback</a:t>
            </a:r>
            <a:r>
              <a:rPr lang="en-GB" dirty="0"/>
              <a:t> from </a:t>
            </a:r>
            <a:r>
              <a:rPr lang="en-GB" b="1" dirty="0"/>
              <a:t>stakeholders</a:t>
            </a:r>
            <a:r>
              <a:rPr lang="en-GB" dirty="0"/>
              <a:t> on what an agency is </a:t>
            </a:r>
            <a:r>
              <a:rPr lang="en-GB" b="1" dirty="0"/>
              <a:t>doing well</a:t>
            </a:r>
            <a:r>
              <a:rPr lang="en-GB" dirty="0"/>
              <a:t> and how it can learn how to do </a:t>
            </a:r>
            <a:r>
              <a:rPr lang="en-GB" b="1" dirty="0"/>
              <a:t>better</a:t>
            </a:r>
            <a:r>
              <a:rPr lang="en-GB" dirty="0"/>
              <a:t>. </a:t>
            </a:r>
            <a:endParaRPr lang="en-GB" dirty="0" smtClean="0"/>
          </a:p>
          <a:p>
            <a:pPr>
              <a:spcBef>
                <a:spcPts val="1200"/>
              </a:spcBef>
            </a:pPr>
            <a:r>
              <a:rPr lang="en-GB" dirty="0" smtClean="0"/>
              <a:t>It </a:t>
            </a:r>
            <a:r>
              <a:rPr lang="en-GB" dirty="0"/>
              <a:t>means </a:t>
            </a:r>
            <a:r>
              <a:rPr lang="en-GB" b="1" dirty="0"/>
              <a:t>measuring outcomes </a:t>
            </a:r>
            <a:r>
              <a:rPr lang="en-GB" dirty="0"/>
              <a:t>against recognised </a:t>
            </a:r>
            <a:r>
              <a:rPr lang="en-GB" b="1" dirty="0"/>
              <a:t>mechanisms</a:t>
            </a:r>
            <a:r>
              <a:rPr lang="en-GB" dirty="0"/>
              <a:t> and/or </a:t>
            </a:r>
            <a:r>
              <a:rPr lang="en-GB" b="1" dirty="0"/>
              <a:t>standards</a:t>
            </a:r>
            <a:r>
              <a:rPr lang="en-GB" dirty="0" smtClean="0"/>
              <a:t>.</a:t>
            </a:r>
          </a:p>
          <a:p>
            <a:pPr algn="r">
              <a:spcBef>
                <a:spcPts val="1200"/>
              </a:spcBef>
            </a:pPr>
            <a:r>
              <a:rPr lang="en-GB" sz="1800" dirty="0"/>
              <a:t>(</a:t>
            </a:r>
            <a:r>
              <a:rPr lang="en-GB" sz="1800" i="1" dirty="0"/>
              <a:t>Sphere Project</a:t>
            </a:r>
            <a:r>
              <a:rPr lang="en-GB" sz="1800" dirty="0" smtClean="0"/>
              <a:t>)</a:t>
            </a:r>
            <a:endParaRPr lang="en-GB" sz="1800" dirty="0"/>
          </a:p>
        </p:txBody>
      </p:sp>
      <p:pic>
        <p:nvPicPr>
          <p:cNvPr id="8" name="Picture 7" descr="magnifying-glass.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329835" y="228600"/>
            <a:ext cx="4126877" cy="4056292"/>
          </a:xfrm>
          <a:prstGeom prst="rect">
            <a:avLst/>
          </a:prstGeom>
        </p:spPr>
      </p:pic>
      <p:pic>
        <p:nvPicPr>
          <p:cNvPr id="10" name="Picture 9" descr="magnifying-glass-lens.png"/>
          <p:cNvPicPr>
            <a:picLocks noChangeAspect="1"/>
          </p:cNvPicPr>
          <p:nvPr/>
        </p:nvPicPr>
        <p:blipFill>
          <a:blip r:embed="rId4">
            <a:alphaModFix amt="54000"/>
            <a:extLst>
              <a:ext uri="{28A0092B-C50C-407E-A947-70E740481C1C}">
                <a14:useLocalDpi xmlns:a14="http://schemas.microsoft.com/office/drawing/2010/main" val="0"/>
              </a:ext>
            </a:extLst>
          </a:blip>
          <a:stretch>
            <a:fillRect/>
          </a:stretch>
        </p:blipFill>
        <p:spPr>
          <a:xfrm>
            <a:off x="4335689" y="234354"/>
            <a:ext cx="4121023" cy="4050538"/>
          </a:xfrm>
          <a:prstGeom prst="rect">
            <a:avLst/>
          </a:prstGeom>
        </p:spPr>
      </p:pic>
    </p:spTree>
    <p:extLst>
      <p:ext uri="{BB962C8B-B14F-4D97-AF65-F5344CB8AC3E}">
        <p14:creationId xmlns:p14="http://schemas.microsoft.com/office/powerpoint/2010/main" val="3843907204"/>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3"/>
          </p:nvPr>
        </p:nvSpPr>
        <p:spPr/>
        <p:txBody>
          <a:bodyPr/>
          <a:lstStyle/>
          <a:p>
            <a:r>
              <a:rPr lang="en-GB" smtClean="0"/>
              <a:t>Module C6 – Sphere and other Quality and Accountability (Q&amp;A) initiatives</a:t>
            </a:r>
          </a:p>
          <a:p>
            <a:r>
              <a:rPr lang="en-GB" smtClean="0"/>
              <a:t>Sphere Training Package 2015</a:t>
            </a:r>
            <a:endParaRPr lang="en-GB" dirty="0" smtClean="0"/>
          </a:p>
        </p:txBody>
      </p:sp>
      <p:sp>
        <p:nvSpPr>
          <p:cNvPr id="5" name="Title 1"/>
          <p:cNvSpPr>
            <a:spLocks noGrp="1"/>
          </p:cNvSpPr>
          <p:nvPr>
            <p:ph type="title"/>
          </p:nvPr>
        </p:nvSpPr>
        <p:spPr>
          <a:xfrm>
            <a:off x="457201" y="0"/>
            <a:ext cx="7679604" cy="1081760"/>
          </a:xfrm>
        </p:spPr>
        <p:txBody>
          <a:bodyPr/>
          <a:lstStyle/>
          <a:p>
            <a:r>
              <a:rPr lang="en-GB" dirty="0"/>
              <a:t>Accountability</a:t>
            </a:r>
          </a:p>
        </p:txBody>
      </p:sp>
      <p:sp>
        <p:nvSpPr>
          <p:cNvPr id="6" name="Content Placeholder 2"/>
          <p:cNvSpPr>
            <a:spLocks noGrp="1"/>
          </p:cNvSpPr>
          <p:nvPr>
            <p:ph idx="1"/>
          </p:nvPr>
        </p:nvSpPr>
        <p:spPr>
          <a:xfrm>
            <a:off x="457200" y="1340442"/>
            <a:ext cx="5291427" cy="4029950"/>
          </a:xfrm>
        </p:spPr>
        <p:txBody>
          <a:bodyPr/>
          <a:lstStyle/>
          <a:p>
            <a:r>
              <a:rPr lang="en-GB" b="1" dirty="0"/>
              <a:t>Accountability </a:t>
            </a:r>
            <a:endParaRPr lang="en-GB" b="1" dirty="0" smtClean="0"/>
          </a:p>
          <a:p>
            <a:r>
              <a:rPr lang="en-GB" dirty="0" smtClean="0"/>
              <a:t>is </a:t>
            </a:r>
            <a:r>
              <a:rPr lang="en-GB" dirty="0"/>
              <a:t>the </a:t>
            </a:r>
            <a:r>
              <a:rPr lang="en-GB" b="1" dirty="0"/>
              <a:t>responsible use</a:t>
            </a:r>
            <a:r>
              <a:rPr lang="en-GB" dirty="0"/>
              <a:t> </a:t>
            </a:r>
            <a:endParaRPr lang="en-GB" dirty="0" smtClean="0"/>
          </a:p>
          <a:p>
            <a:r>
              <a:rPr lang="en-GB" dirty="0" smtClean="0"/>
              <a:t>by </a:t>
            </a:r>
            <a:r>
              <a:rPr lang="en-GB" b="1" dirty="0"/>
              <a:t>humanitarian agencies </a:t>
            </a:r>
            <a:endParaRPr lang="en-GB" b="1" dirty="0" smtClean="0"/>
          </a:p>
          <a:p>
            <a:r>
              <a:rPr lang="en-GB" dirty="0" smtClean="0"/>
              <a:t>of </a:t>
            </a:r>
            <a:r>
              <a:rPr lang="en-GB" dirty="0"/>
              <a:t>the </a:t>
            </a:r>
            <a:r>
              <a:rPr lang="en-GB" b="1" dirty="0"/>
              <a:t>resources</a:t>
            </a:r>
            <a:r>
              <a:rPr lang="en-GB" dirty="0"/>
              <a:t> at their </a:t>
            </a:r>
            <a:r>
              <a:rPr lang="en-GB" b="1" dirty="0"/>
              <a:t>disposal</a:t>
            </a:r>
            <a:r>
              <a:rPr lang="en-GB" dirty="0"/>
              <a:t>. </a:t>
            </a:r>
            <a:endParaRPr lang="en-GB" dirty="0" smtClean="0"/>
          </a:p>
          <a:p>
            <a:pPr algn="r">
              <a:spcBef>
                <a:spcPts val="2000"/>
              </a:spcBef>
            </a:pPr>
            <a:r>
              <a:rPr lang="en-GB" sz="1800" dirty="0" smtClean="0"/>
              <a:t>(</a:t>
            </a:r>
            <a:r>
              <a:rPr lang="en-GB" sz="1800" i="1" dirty="0"/>
              <a:t>Sphere Project</a:t>
            </a:r>
            <a:r>
              <a:rPr lang="en-GB" sz="1800" dirty="0"/>
              <a:t>)</a:t>
            </a:r>
          </a:p>
        </p:txBody>
      </p:sp>
      <p:pic>
        <p:nvPicPr>
          <p:cNvPr id="11" name="Picture 10" descr="magnifying-glass.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25221" y="141345"/>
            <a:ext cx="4126877" cy="4056292"/>
          </a:xfrm>
          <a:prstGeom prst="rect">
            <a:avLst/>
          </a:prstGeom>
        </p:spPr>
      </p:pic>
      <p:pic>
        <p:nvPicPr>
          <p:cNvPr id="12" name="Picture 11" descr="magnifying-glass-lens.png"/>
          <p:cNvPicPr>
            <a:picLocks noChangeAspect="1"/>
          </p:cNvPicPr>
          <p:nvPr/>
        </p:nvPicPr>
        <p:blipFill>
          <a:blip r:embed="rId4">
            <a:alphaModFix amt="54000"/>
            <a:extLst>
              <a:ext uri="{28A0092B-C50C-407E-A947-70E740481C1C}">
                <a14:useLocalDpi xmlns:a14="http://schemas.microsoft.com/office/drawing/2010/main" val="0"/>
              </a:ext>
            </a:extLst>
          </a:blip>
          <a:stretch>
            <a:fillRect/>
          </a:stretch>
        </p:blipFill>
        <p:spPr>
          <a:xfrm>
            <a:off x="3531075" y="147099"/>
            <a:ext cx="4121023" cy="4050538"/>
          </a:xfrm>
          <a:prstGeom prst="rect">
            <a:avLst/>
          </a:prstGeom>
        </p:spPr>
      </p:pic>
    </p:spTree>
    <p:extLst>
      <p:ext uri="{BB962C8B-B14F-4D97-AF65-F5344CB8AC3E}">
        <p14:creationId xmlns:p14="http://schemas.microsoft.com/office/powerpoint/2010/main" val="2078939092"/>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GB" dirty="0"/>
              <a:t>What are some of the main quality and accountability initiatives</a:t>
            </a:r>
            <a:r>
              <a:rPr lang="en-GB" dirty="0" smtClean="0"/>
              <a:t>?</a:t>
            </a:r>
            <a:endParaRPr lang="en-GB" dirty="0"/>
          </a:p>
        </p:txBody>
      </p:sp>
      <p:sp>
        <p:nvSpPr>
          <p:cNvPr id="4" name="Footer Placeholder 3"/>
          <p:cNvSpPr>
            <a:spLocks noGrp="1"/>
          </p:cNvSpPr>
          <p:nvPr>
            <p:ph type="ftr" sz="quarter" idx="3"/>
          </p:nvPr>
        </p:nvSpPr>
        <p:spPr/>
        <p:txBody>
          <a:bodyPr/>
          <a:lstStyle/>
          <a:p>
            <a:r>
              <a:rPr lang="en-GB" smtClean="0"/>
              <a:t>Module C6 – Sphere and other Quality and Accountability (Q&amp;A) initiatives</a:t>
            </a:r>
          </a:p>
          <a:p>
            <a:r>
              <a:rPr lang="en-GB" smtClean="0"/>
              <a:t>Sphere Training Package 2015</a:t>
            </a:r>
            <a:endParaRPr lang="en-GB" dirty="0" smtClean="0"/>
          </a:p>
        </p:txBody>
      </p:sp>
    </p:spTree>
    <p:extLst>
      <p:ext uri="{BB962C8B-B14F-4D97-AF65-F5344CB8AC3E}">
        <p14:creationId xmlns:p14="http://schemas.microsoft.com/office/powerpoint/2010/main" val="3084892091"/>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p:cNvSpPr>
            <a:spLocks noGrp="1"/>
          </p:cNvSpPr>
          <p:nvPr>
            <p:ph type="ftr" sz="quarter" idx="3"/>
          </p:nvPr>
        </p:nvSpPr>
        <p:spPr/>
        <p:txBody>
          <a:bodyPr/>
          <a:lstStyle/>
          <a:p>
            <a:r>
              <a:rPr lang="en-GB" smtClean="0"/>
              <a:t>Module C6 – Sphere and other Quality and Accountability (Q&amp;A) initiatives</a:t>
            </a:r>
          </a:p>
          <a:p>
            <a:r>
              <a:rPr lang="en-GB" smtClean="0"/>
              <a:t>Sphere Training Package 2015</a:t>
            </a:r>
            <a:endParaRPr lang="en-GB" dirty="0" smtClean="0"/>
          </a:p>
        </p:txBody>
      </p:sp>
      <p:pic>
        <p:nvPicPr>
          <p:cNvPr id="4" name="Picture 2" descr="C:\SPHERE\IMAGES\Diagramme Initiatives New LEGS.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b="8081"/>
          <a:stretch/>
        </p:blipFill>
        <p:spPr bwMode="auto">
          <a:xfrm>
            <a:off x="459937" y="35510"/>
            <a:ext cx="8314791" cy="6008179"/>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p14="http://schemas.microsoft.com/office/powerpoint/2010/main" val="2894729489"/>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3"/>
          </p:nvPr>
        </p:nvSpPr>
        <p:spPr/>
        <p:txBody>
          <a:bodyPr/>
          <a:lstStyle/>
          <a:p>
            <a:r>
              <a:rPr lang="en-GB" smtClean="0">
                <a:solidFill>
                  <a:prstClr val="white"/>
                </a:solidFill>
              </a:rPr>
              <a:t>Module C6 – Sphere and other Quality and Accountability (Q&amp;A) initiatives</a:t>
            </a:r>
          </a:p>
          <a:p>
            <a:r>
              <a:rPr lang="en-GB" smtClean="0">
                <a:solidFill>
                  <a:prstClr val="white"/>
                </a:solidFill>
              </a:rPr>
              <a:t>Sphere Training Package 2015</a:t>
            </a:r>
            <a:endParaRPr lang="en-GB" dirty="0" smtClean="0">
              <a:solidFill>
                <a:prstClr val="white"/>
              </a:solidFill>
            </a:endParaRPr>
          </a:p>
        </p:txBody>
      </p:sp>
      <p:sp>
        <p:nvSpPr>
          <p:cNvPr id="5" name="Title 1"/>
          <p:cNvSpPr>
            <a:spLocks noGrp="1"/>
          </p:cNvSpPr>
          <p:nvPr>
            <p:ph type="title"/>
          </p:nvPr>
        </p:nvSpPr>
        <p:spPr>
          <a:xfrm>
            <a:off x="457201" y="0"/>
            <a:ext cx="7679604" cy="1081760"/>
          </a:xfrm>
        </p:spPr>
        <p:txBody>
          <a:bodyPr/>
          <a:lstStyle/>
          <a:p>
            <a:r>
              <a:rPr lang="en-GB" dirty="0" smtClean="0"/>
              <a:t>The Core Humanitarian Standard</a:t>
            </a:r>
            <a:endParaRPr lang="en-GB" dirty="0"/>
          </a:p>
        </p:txBody>
      </p:sp>
      <p:pic>
        <p:nvPicPr>
          <p:cNvPr id="8" name="Picture 7" descr="http://www.sphereproject.org/silo/images/chs-nine-commitments_800x800.jpg"/>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1931756" y="1081760"/>
            <a:ext cx="4730493" cy="473049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17319251"/>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The Sphere Handbook</a:t>
            </a:r>
          </a:p>
        </p:txBody>
      </p:sp>
      <p:sp>
        <p:nvSpPr>
          <p:cNvPr id="4" name="Footer Placeholder 3"/>
          <p:cNvSpPr>
            <a:spLocks noGrp="1"/>
          </p:cNvSpPr>
          <p:nvPr>
            <p:ph type="ftr" sz="quarter" idx="3"/>
          </p:nvPr>
        </p:nvSpPr>
        <p:spPr/>
        <p:txBody>
          <a:bodyPr/>
          <a:lstStyle/>
          <a:p>
            <a:r>
              <a:rPr lang="en-GB" dirty="0">
                <a:solidFill>
                  <a:prstClr val="white"/>
                </a:solidFill>
              </a:rPr>
              <a:t>Module A1 – Sphere: a brief tour</a:t>
            </a:r>
          </a:p>
          <a:p>
            <a:r>
              <a:rPr lang="en-GB" dirty="0" smtClean="0">
                <a:solidFill>
                  <a:prstClr val="white"/>
                </a:solidFill>
              </a:rPr>
              <a:t>Sphere Training Package 2015</a:t>
            </a:r>
          </a:p>
        </p:txBody>
      </p:sp>
      <p:pic>
        <p:nvPicPr>
          <p:cNvPr id="8" name="Picture 4" descr="http://www.spherehandbook.org/content/images/handbook.gif"/>
          <p:cNvPicPr>
            <a:picLocks noChangeAspect="1" noChangeArrowheads="1"/>
          </p:cNvPicPr>
          <p:nvPr/>
        </p:nvPicPr>
        <p:blipFill rotWithShape="1">
          <a:blip r:embed="rId3">
            <a:extLst>
              <a:ext uri="{28A0092B-C50C-407E-A947-70E740481C1C}">
                <a14:useLocalDpi xmlns:a14="http://schemas.microsoft.com/office/drawing/2010/main" val="0"/>
              </a:ext>
            </a:extLst>
          </a:blip>
          <a:srcRect l="24645" t="10783" b="20665"/>
          <a:stretch/>
        </p:blipFill>
        <p:spPr bwMode="auto">
          <a:xfrm>
            <a:off x="3060192" y="1146527"/>
            <a:ext cx="4220572" cy="4685699"/>
          </a:xfrm>
          <a:prstGeom prst="rect">
            <a:avLst/>
          </a:prstGeom>
          <a:noFill/>
          <a:extLst>
            <a:ext uri="{909E8E84-426E-40DD-AFC4-6F175D3DCCD1}">
              <a14:hiddenFill xmlns:a14="http://schemas.microsoft.com/office/drawing/2010/main">
                <a:solidFill>
                  <a:srgbClr val="FFFFFF"/>
                </a:solidFill>
              </a14:hiddenFill>
            </a:ext>
          </a:extLst>
        </p:spPr>
      </p:pic>
      <p:sp>
        <p:nvSpPr>
          <p:cNvPr id="9" name="Text Box 23"/>
          <p:cNvSpPr txBox="1"/>
          <p:nvPr/>
        </p:nvSpPr>
        <p:spPr>
          <a:xfrm>
            <a:off x="1707887" y="2560320"/>
            <a:ext cx="1324086" cy="3238556"/>
          </a:xfrm>
          <a:prstGeom prst="rect">
            <a:avLst/>
          </a:prstGeom>
          <a:solidFill>
            <a:schemeClr val="bg1"/>
          </a:solidFill>
          <a:ln>
            <a:solidFill>
              <a:schemeClr val="tx2"/>
            </a:solidFill>
          </a:ln>
          <a:effectLst/>
          <a:extLst>
            <a:ext uri="{C572A759-6A51-4108-AA02-DFA0A04FC94B}">
              <ma14:wrappingTextBoxFlag xmlns:wpc="http://schemas.microsoft.com/office/word/2010/wordprocessingCanvas" xmlns:mc="http://schemas.openxmlformats.org/markup-compatibility/2006" xmlns:m="http://schemas.openxmlformats.org/officeDocument/2006/math" xmlns:wp14="http://schemas.microsoft.com/office/word/2010/wordprocessingDrawing" xmlns:wp="http://schemas.openxmlformats.org/drawingml/2006/wordprocessingDrawing" xmlns:w14="http://schemas.microsoft.com/office/word/2010/wordml" xmlns:w15="http://schemas.microsoft.com/office/word/2012/wordml" xmlns:wpg="http://schemas.microsoft.com/office/word/2010/wordprocessingGroup" xmlns:wpi="http://schemas.microsoft.com/office/word/2010/wordprocessingInk" xmlns:wne="http://schemas.microsoft.com/office/word/2006/wordml" xmlns:wps="http://schemas.microsoft.com/office/word/2010/wordprocessingShape" xmlns:ma14="http://schemas.microsoft.com/office/mac/drawingml/2011/main" xmlns:w="http://schemas.openxmlformats.org/wordprocessingml/2006/main" xmlns:w10="urn:schemas-microsoft-com:office:word" xmlns:v="urn:schemas-microsoft-com:vml" xmlns:o="urn:schemas-microsoft-com:office:office" xmlns:mv="urn:schemas-microsoft-com:mac:vml" xmlns:mo="http://schemas.microsoft.com/office/mac/office/2008/main" xmlns="" xmlns:lc="http://schemas.openxmlformats.org/drawingml/2006/lockedCanvas"/>
            </a:ext>
          </a:ex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r>
              <a:rPr lang="en-GB" sz="1400" b="1" kern="0" dirty="0">
                <a:solidFill>
                  <a:srgbClr val="004386"/>
                </a:solidFill>
                <a:latin typeface="Tahoma" panose="020B0604030504040204" pitchFamily="34" charset="0"/>
                <a:cs typeface="Times New Roman" panose="02020603050405020304" pitchFamily="18" charset="0"/>
              </a:rPr>
              <a:t>The Core and minimum standards: Principles put into practice</a:t>
            </a:r>
            <a:endParaRPr lang="en-AU" sz="1400" b="1" kern="0" dirty="0">
              <a:solidFill>
                <a:srgbClr val="FFFFFF"/>
              </a:solidFill>
              <a:latin typeface="Tahoma" panose="020B0604030504040204" pitchFamily="34" charset="0"/>
              <a:cs typeface="Times New Roman" panose="02020603050405020304" pitchFamily="18" charset="0"/>
            </a:endParaRPr>
          </a:p>
        </p:txBody>
      </p:sp>
      <p:sp>
        <p:nvSpPr>
          <p:cNvPr id="10" name="Text Box 18"/>
          <p:cNvSpPr txBox="1"/>
          <p:nvPr/>
        </p:nvSpPr>
        <p:spPr>
          <a:xfrm>
            <a:off x="3303434" y="2542867"/>
            <a:ext cx="2342059" cy="541020"/>
          </a:xfrm>
          <a:prstGeom prst="rect">
            <a:avLst/>
          </a:prstGeom>
          <a:gradFill flip="none" rotWithShape="1">
            <a:gsLst>
              <a:gs pos="0">
                <a:schemeClr val="accent5">
                  <a:lumMod val="20000"/>
                  <a:lumOff val="80000"/>
                </a:schemeClr>
              </a:gs>
              <a:gs pos="100000">
                <a:schemeClr val="tx2"/>
              </a:gs>
            </a:gsLst>
            <a:lin ang="5400000" scaled="0"/>
            <a:tileRect/>
          </a:gradFill>
          <a:ln>
            <a:noFill/>
          </a:ln>
          <a:effectLst/>
          <a:extLst>
            <a:ext uri="{C572A759-6A51-4108-AA02-DFA0A04FC94B}">
              <ma14:wrappingTextBoxFlag xmlns:wpc="http://schemas.microsoft.com/office/word/2010/wordprocessingCanvas" xmlns:mc="http://schemas.openxmlformats.org/markup-compatibility/2006" xmlns:m="http://schemas.openxmlformats.org/officeDocument/2006/math" xmlns:wp14="http://schemas.microsoft.com/office/word/2010/wordprocessingDrawing" xmlns:wp="http://schemas.openxmlformats.org/drawingml/2006/wordprocessingDrawing" xmlns:w14="http://schemas.microsoft.com/office/word/2010/wordml" xmlns:w15="http://schemas.microsoft.com/office/word/2012/wordml" xmlns:wpg="http://schemas.microsoft.com/office/word/2010/wordprocessingGroup" xmlns:wpi="http://schemas.microsoft.com/office/word/2010/wordprocessingInk" xmlns:wne="http://schemas.microsoft.com/office/word/2006/wordml" xmlns:wps="http://schemas.microsoft.com/office/word/2010/wordprocessingShape" xmlns:ma14="http://schemas.microsoft.com/office/mac/drawingml/2011/main" xmlns:w="http://schemas.openxmlformats.org/wordprocessingml/2006/main" xmlns:w10="urn:schemas-microsoft-com:office:word" xmlns:v="urn:schemas-microsoft-com:vml" xmlns:o="urn:schemas-microsoft-com:office:office" xmlns:mv="urn:schemas-microsoft-com:mac:vml" xmlns:mo="http://schemas.microsoft.com/office/mac/office/2008/main" xmlns="" xmlns:lc="http://schemas.openxmlformats.org/drawingml/2006/lockedCanvas"/>
            </a:ext>
          </a:ex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r>
              <a:rPr lang="en-GB" sz="1100" b="1" kern="0" dirty="0">
                <a:solidFill>
                  <a:srgbClr val="FFFFFF"/>
                </a:solidFill>
                <a:latin typeface="Arial" panose="020B0604020202020204" pitchFamily="34" charset="0"/>
                <a:cs typeface="Arial" panose="020B0604020202020204" pitchFamily="34" charset="0"/>
              </a:rPr>
              <a:t>The Core Humanitarian </a:t>
            </a:r>
            <a:r>
              <a:rPr lang="en-GB" sz="1100" b="1" kern="0" dirty="0" smtClean="0">
                <a:solidFill>
                  <a:srgbClr val="FFFFFF"/>
                </a:solidFill>
                <a:latin typeface="Arial" panose="020B0604020202020204" pitchFamily="34" charset="0"/>
                <a:cs typeface="Arial" panose="020B0604020202020204" pitchFamily="34" charset="0"/>
              </a:rPr>
              <a:t>Standard replacing </a:t>
            </a:r>
          </a:p>
          <a:p>
            <a:pPr algn="ctr"/>
            <a:r>
              <a:rPr lang="en-GB" sz="1100" b="1" kern="0" dirty="0" smtClean="0">
                <a:solidFill>
                  <a:srgbClr val="FFFFFF"/>
                </a:solidFill>
                <a:latin typeface="Arial" panose="020B0604020202020204" pitchFamily="34" charset="0"/>
                <a:cs typeface="Arial" panose="020B0604020202020204" pitchFamily="34" charset="0"/>
              </a:rPr>
              <a:t>Sphere Core Standards Chapter</a:t>
            </a:r>
            <a:endParaRPr lang="en-AU" sz="1100" b="1" kern="0" dirty="0">
              <a:solidFill>
                <a:srgbClr val="FFFFFF"/>
              </a:solidFill>
              <a:latin typeface="Arial" panose="020B0604020202020204" pitchFamily="34" charset="0"/>
              <a:cs typeface="Arial" panose="020B0604020202020204" pitchFamily="34" charset="0"/>
            </a:endParaRPr>
          </a:p>
        </p:txBody>
      </p:sp>
      <p:sp>
        <p:nvSpPr>
          <p:cNvPr id="11" name="Rectangle 10"/>
          <p:cNvSpPr/>
          <p:nvPr/>
        </p:nvSpPr>
        <p:spPr>
          <a:xfrm>
            <a:off x="5888736" y="3101340"/>
            <a:ext cx="1392028" cy="2730886"/>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AU" dirty="0">
              <a:solidFill>
                <a:prstClr val="white"/>
              </a:solidFill>
            </a:endParaRPr>
          </a:p>
        </p:txBody>
      </p:sp>
      <p:sp>
        <p:nvSpPr>
          <p:cNvPr id="12" name="Rectangle 11"/>
          <p:cNvSpPr/>
          <p:nvPr/>
        </p:nvSpPr>
        <p:spPr>
          <a:xfrm>
            <a:off x="1707887" y="2560320"/>
            <a:ext cx="1352305" cy="3271906"/>
          </a:xfrm>
          <a:prstGeom prst="rect">
            <a:avLst/>
          </a:prstGeom>
          <a:noFill/>
          <a:ln w="57150"/>
        </p:spPr>
        <p:style>
          <a:lnRef idx="2">
            <a:schemeClr val="accent1"/>
          </a:lnRef>
          <a:fillRef idx="1">
            <a:schemeClr val="lt1"/>
          </a:fillRef>
          <a:effectRef idx="0">
            <a:schemeClr val="accent1"/>
          </a:effectRef>
          <a:fontRef idx="minor">
            <a:schemeClr val="dk1"/>
          </a:fontRef>
        </p:style>
        <p:txBody>
          <a:bodyPr rtlCol="0" anchor="ctr"/>
          <a:lstStyle/>
          <a:p>
            <a:pPr algn="ctr"/>
            <a:endParaRPr lang="en-AU" dirty="0">
              <a:solidFill>
                <a:prstClr val="black"/>
              </a:solidFill>
            </a:endParaRPr>
          </a:p>
        </p:txBody>
      </p:sp>
      <p:sp>
        <p:nvSpPr>
          <p:cNvPr id="13" name="Rectangle 12"/>
          <p:cNvSpPr/>
          <p:nvPr/>
        </p:nvSpPr>
        <p:spPr>
          <a:xfrm>
            <a:off x="3319156" y="1129397"/>
            <a:ext cx="2345926" cy="1971943"/>
          </a:xfrm>
          <a:prstGeom prst="rect">
            <a:avLst/>
          </a:prstGeom>
          <a:noFill/>
          <a:ln w="57150"/>
        </p:spPr>
        <p:style>
          <a:lnRef idx="2">
            <a:schemeClr val="accent1"/>
          </a:lnRef>
          <a:fillRef idx="1">
            <a:schemeClr val="lt1"/>
          </a:fillRef>
          <a:effectRef idx="0">
            <a:schemeClr val="accent1"/>
          </a:effectRef>
          <a:fontRef idx="minor">
            <a:schemeClr val="dk1"/>
          </a:fontRef>
        </p:style>
        <p:txBody>
          <a:bodyPr rtlCol="0" anchor="ctr"/>
          <a:lstStyle/>
          <a:p>
            <a:pPr algn="ctr"/>
            <a:endParaRPr lang="en-AU" dirty="0">
              <a:solidFill>
                <a:prstClr val="black"/>
              </a:solidFill>
            </a:endParaRPr>
          </a:p>
        </p:txBody>
      </p:sp>
      <p:sp>
        <p:nvSpPr>
          <p:cNvPr id="14" name="Content Placeholder 2"/>
          <p:cNvSpPr>
            <a:spLocks noGrp="1"/>
          </p:cNvSpPr>
          <p:nvPr>
            <p:ph idx="1"/>
          </p:nvPr>
        </p:nvSpPr>
        <p:spPr>
          <a:xfrm>
            <a:off x="120316" y="1291133"/>
            <a:ext cx="3578484" cy="840415"/>
          </a:xfrm>
        </p:spPr>
        <p:txBody>
          <a:bodyPr/>
          <a:lstStyle/>
          <a:p>
            <a:r>
              <a:rPr lang="en-GB" sz="2000" dirty="0"/>
              <a:t>Principles put into practice:</a:t>
            </a:r>
            <a:br>
              <a:rPr lang="en-GB" sz="2000" dirty="0"/>
            </a:br>
            <a:r>
              <a:rPr lang="en-GB" sz="2000" dirty="0"/>
              <a:t>Four technical </a:t>
            </a:r>
            <a:r>
              <a:rPr lang="en-GB" sz="2000" dirty="0" smtClean="0"/>
              <a:t>chapters</a:t>
            </a:r>
            <a:endParaRPr lang="en-GB" sz="2000" dirty="0"/>
          </a:p>
        </p:txBody>
      </p:sp>
      <p:sp>
        <p:nvSpPr>
          <p:cNvPr id="15" name="Content Placeholder 2"/>
          <p:cNvSpPr txBox="1">
            <a:spLocks/>
          </p:cNvSpPr>
          <p:nvPr/>
        </p:nvSpPr>
        <p:spPr>
          <a:xfrm rot="16200000">
            <a:off x="-988295" y="3721185"/>
            <a:ext cx="3578484" cy="497828"/>
          </a:xfrm>
          <a:prstGeom prst="rect">
            <a:avLst/>
          </a:prstGeom>
        </p:spPr>
        <p:txBody>
          <a:bodyPr vert="horz" lIns="91440" tIns="45720" rIns="91440" bIns="45720" rtlCol="0">
            <a:noAutofit/>
          </a:bodyPr>
          <a:lstStyle>
            <a:lvl1pPr marL="0" indent="0" algn="l" defTabSz="457200" rtl="0" eaLnBrk="1" latinLnBrk="0" hangingPunct="1">
              <a:spcBef>
                <a:spcPct val="20000"/>
              </a:spcBef>
              <a:buClr>
                <a:schemeClr val="tx2"/>
              </a:buClr>
              <a:buFontTx/>
              <a:buNone/>
              <a:defRPr sz="2200" kern="1200">
                <a:solidFill>
                  <a:srgbClr val="000000"/>
                </a:solidFill>
                <a:latin typeface="Tahoma"/>
                <a:ea typeface="+mn-ea"/>
                <a:cs typeface="Tahoma"/>
              </a:defRPr>
            </a:lvl1pPr>
            <a:lvl2pPr marL="541338" indent="-365125" algn="l" defTabSz="457200" rtl="0" eaLnBrk="1" latinLnBrk="0" hangingPunct="1">
              <a:spcBef>
                <a:spcPts val="1000"/>
              </a:spcBef>
              <a:buClr>
                <a:schemeClr val="tx2"/>
              </a:buClr>
              <a:buFont typeface="Arial"/>
              <a:buChar char="•"/>
              <a:defRPr sz="2200" kern="1200">
                <a:solidFill>
                  <a:srgbClr val="000000"/>
                </a:solidFill>
                <a:latin typeface="Tahoma"/>
                <a:ea typeface="+mn-ea"/>
                <a:cs typeface="Tahoma"/>
              </a:defRPr>
            </a:lvl2pPr>
            <a:lvl3pPr marL="1082675" indent="-365125" algn="l" defTabSz="457200" rtl="0" eaLnBrk="1" latinLnBrk="0" hangingPunct="1">
              <a:spcBef>
                <a:spcPts val="1000"/>
              </a:spcBef>
              <a:buClr>
                <a:schemeClr val="tx2"/>
              </a:buClr>
              <a:buFont typeface="Lucida Grande"/>
              <a:buChar char="-"/>
              <a:defRPr sz="2200" kern="1200">
                <a:solidFill>
                  <a:srgbClr val="000000"/>
                </a:solidFill>
                <a:latin typeface="Tahoma"/>
                <a:ea typeface="+mn-ea"/>
                <a:cs typeface="Tahoma"/>
              </a:defRPr>
            </a:lvl3pPr>
            <a:lvl4pPr marL="1600200" indent="-228600" algn="l" defTabSz="457200" rtl="0" eaLnBrk="1" latinLnBrk="0" hangingPunct="1">
              <a:spcBef>
                <a:spcPct val="20000"/>
              </a:spcBef>
              <a:buFont typeface="Arial"/>
              <a:buChar char="–"/>
              <a:defRPr sz="2400" kern="1200">
                <a:solidFill>
                  <a:schemeClr val="tx1"/>
                </a:solidFill>
                <a:latin typeface="Lucida Sans Regular"/>
                <a:ea typeface="+mn-ea"/>
                <a:cs typeface="Lucida Sans Regular"/>
              </a:defRPr>
            </a:lvl4pPr>
            <a:lvl5pPr marL="2057400" indent="-228600" algn="l" defTabSz="457200" rtl="0" eaLnBrk="1" latinLnBrk="0" hangingPunct="1">
              <a:spcBef>
                <a:spcPct val="20000"/>
              </a:spcBef>
              <a:buFont typeface="Arial"/>
              <a:buChar char="»"/>
              <a:defRPr sz="2400" kern="1200">
                <a:solidFill>
                  <a:schemeClr val="tx1"/>
                </a:solidFill>
                <a:latin typeface="Lucida Sans Regular"/>
                <a:ea typeface="+mn-ea"/>
                <a:cs typeface="Lucida Sans Regular"/>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buClr>
                <a:srgbClr val="004386"/>
              </a:buClr>
            </a:pPr>
            <a:r>
              <a:rPr lang="en-GB" dirty="0">
                <a:solidFill>
                  <a:srgbClr val="579305"/>
                </a:solidFill>
              </a:rPr>
              <a:t>Right to life with dignity</a:t>
            </a:r>
          </a:p>
        </p:txBody>
      </p:sp>
    </p:spTree>
    <p:extLst>
      <p:ext uri="{BB962C8B-B14F-4D97-AF65-F5344CB8AC3E}">
        <p14:creationId xmlns:p14="http://schemas.microsoft.com/office/powerpoint/2010/main" val="2267152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barn(inVertical)">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barn(inVertical)">
                                      <p:cBhvr>
                                        <p:cTn id="1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GB" sz="2600" dirty="0" smtClean="0"/>
              <a:t>Linkages between the Sphere Core Standard and the CHS Quality Criteria which replace them</a:t>
            </a:r>
            <a:endParaRPr lang="en-GB" sz="2600" dirty="0"/>
          </a:p>
        </p:txBody>
      </p:sp>
      <p:sp>
        <p:nvSpPr>
          <p:cNvPr id="3" name="Footer Placeholder 2"/>
          <p:cNvSpPr>
            <a:spLocks noGrp="1"/>
          </p:cNvSpPr>
          <p:nvPr>
            <p:ph type="ftr" sz="quarter" idx="3"/>
          </p:nvPr>
        </p:nvSpPr>
        <p:spPr/>
        <p:txBody>
          <a:bodyPr/>
          <a:lstStyle/>
          <a:p>
            <a:r>
              <a:rPr lang="en-GB" smtClean="0"/>
              <a:t>Module C6 – Sphere and other Quality and Accountability (Q&amp;A) initiatives</a:t>
            </a:r>
          </a:p>
          <a:p>
            <a:r>
              <a:rPr lang="en-GB" smtClean="0"/>
              <a:t>Sphere Training Package 2015</a:t>
            </a:r>
            <a:endParaRPr lang="en-GB" dirty="0" smtClean="0"/>
          </a:p>
        </p:txBody>
      </p:sp>
      <p:graphicFrame>
        <p:nvGraphicFramePr>
          <p:cNvPr id="2" name="Object 1">
            <a:hlinkClick r:id="" action="ppaction://ole?verb=0"/>
          </p:cNvPr>
          <p:cNvGraphicFramePr>
            <a:graphicFrameLocks noChangeAspect="1"/>
          </p:cNvGraphicFramePr>
          <p:nvPr>
            <p:extLst>
              <p:ext uri="{D42A27DB-BD31-4B8C-83A1-F6EECF244321}">
                <p14:modId xmlns:p14="http://schemas.microsoft.com/office/powerpoint/2010/main" val="419681172"/>
              </p:ext>
            </p:extLst>
          </p:nvPr>
        </p:nvGraphicFramePr>
        <p:xfrm>
          <a:off x="1224782" y="1132051"/>
          <a:ext cx="6764788" cy="5073003"/>
        </p:xfrm>
        <a:graphic>
          <a:graphicData uri="http://schemas.openxmlformats.org/presentationml/2006/ole">
            <mc:AlternateContent xmlns:mc="http://schemas.openxmlformats.org/markup-compatibility/2006">
              <mc:Choice xmlns:v="urn:schemas-microsoft-com:vml" Requires="v">
                <p:oleObj spid="_x0000_s2065" name="Presentation" r:id="rId5" imgW="4571116" imgH="3428159" progId="PowerPoint.Show.12">
                  <p:embed/>
                </p:oleObj>
              </mc:Choice>
              <mc:Fallback>
                <p:oleObj name="Presentation" r:id="rId5" imgW="4571116" imgH="3428159" progId="PowerPoint.Show.12">
                  <p:embed/>
                  <p:pic>
                    <p:nvPicPr>
                      <p:cNvPr id="0" name=""/>
                      <p:cNvPicPr/>
                      <p:nvPr/>
                    </p:nvPicPr>
                    <p:blipFill>
                      <a:blip r:embed="rId6"/>
                      <a:stretch>
                        <a:fillRect/>
                      </a:stretch>
                    </p:blipFill>
                    <p:spPr>
                      <a:xfrm>
                        <a:off x="1224782" y="1132051"/>
                        <a:ext cx="6764788" cy="5073003"/>
                      </a:xfrm>
                      <a:prstGeom prst="rect">
                        <a:avLst/>
                      </a:prstGeom>
                    </p:spPr>
                  </p:pic>
                </p:oleObj>
              </mc:Fallback>
            </mc:AlternateContent>
          </a:graphicData>
        </a:graphic>
      </p:graphicFrame>
    </p:spTree>
    <p:extLst>
      <p:ext uri="{BB962C8B-B14F-4D97-AF65-F5344CB8AC3E}">
        <p14:creationId xmlns:p14="http://schemas.microsoft.com/office/powerpoint/2010/main" val="3590694498"/>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pPr lvl="0"/>
            <a:r>
              <a:rPr lang="en-GB" sz="2400" dirty="0"/>
              <a:t>The Global Humanitarian Standards </a:t>
            </a:r>
            <a:r>
              <a:rPr lang="en-GB" sz="2400" dirty="0" smtClean="0"/>
              <a:t>Partnership</a:t>
            </a:r>
            <a:endParaRPr lang="fr-FR" sz="2400" dirty="0"/>
          </a:p>
        </p:txBody>
      </p:sp>
      <p:sp>
        <p:nvSpPr>
          <p:cNvPr id="3" name="Espace réservé du contenu 2"/>
          <p:cNvSpPr>
            <a:spLocks noGrp="1"/>
          </p:cNvSpPr>
          <p:nvPr>
            <p:ph idx="1"/>
          </p:nvPr>
        </p:nvSpPr>
        <p:spPr>
          <a:xfrm>
            <a:off x="194796" y="1096322"/>
            <a:ext cx="8229600" cy="4785722"/>
          </a:xfrm>
        </p:spPr>
        <p:txBody>
          <a:bodyPr/>
          <a:lstStyle/>
          <a:p>
            <a:pPr marL="342900" indent="-342900">
              <a:spcBef>
                <a:spcPts val="1600"/>
              </a:spcBef>
              <a:buFont typeface="Arial" panose="020B0604020202020204" pitchFamily="34" charset="0"/>
              <a:buChar char="•"/>
            </a:pPr>
            <a:r>
              <a:rPr lang="en-GB" sz="2000" dirty="0"/>
              <a:t>The partnership intends to speak with </a:t>
            </a:r>
            <a:r>
              <a:rPr lang="en-GB" sz="2000" dirty="0" smtClean="0"/>
              <a:t>one voice </a:t>
            </a:r>
            <a:r>
              <a:rPr lang="en-GB" sz="2000" dirty="0"/>
              <a:t>on key issues and to carry out joint </a:t>
            </a:r>
            <a:r>
              <a:rPr lang="en-GB" sz="2000" dirty="0" smtClean="0"/>
              <a:t>promotion</a:t>
            </a:r>
            <a:r>
              <a:rPr lang="en-GB" sz="2000" dirty="0"/>
              <a:t>, learning and support for users across the broad family of humanitarian standards. </a:t>
            </a:r>
          </a:p>
          <a:p>
            <a:pPr marL="342900" indent="-342900">
              <a:spcBef>
                <a:spcPts val="1600"/>
              </a:spcBef>
              <a:buFont typeface="Arial" panose="020B0604020202020204" pitchFamily="34" charset="0"/>
              <a:buChar char="•"/>
            </a:pPr>
            <a:r>
              <a:rPr lang="en-GB" sz="2000" dirty="0"/>
              <a:t>This is expected to contribute to greater visibility and uptake of the standards beyond the audience of each individual standards initiative. </a:t>
            </a:r>
          </a:p>
          <a:p>
            <a:pPr marL="342900" indent="-342900">
              <a:spcBef>
                <a:spcPts val="1600"/>
              </a:spcBef>
              <a:buFont typeface="Arial" panose="020B0604020202020204" pitchFamily="34" charset="0"/>
              <a:buChar char="•"/>
            </a:pPr>
            <a:r>
              <a:rPr lang="en-GB" sz="2000" dirty="0"/>
              <a:t>The Partners will continue to be independent and separate bodies with their own governance structure, aims and activities.</a:t>
            </a:r>
          </a:p>
          <a:p>
            <a:pPr marL="342900" indent="-342900">
              <a:spcBef>
                <a:spcPts val="1600"/>
              </a:spcBef>
              <a:buFont typeface="Arial" panose="020B0604020202020204" pitchFamily="34" charset="0"/>
              <a:buChar char="•"/>
            </a:pPr>
            <a:r>
              <a:rPr lang="en-GB" sz="2000" dirty="0"/>
              <a:t>They will work through the Partnership when it is appropriate and likely to increase impact, and the planning and implementation of joint activities will be based on these criteria. </a:t>
            </a:r>
            <a:endParaRPr lang="fr-FR" sz="2000" dirty="0"/>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133667" y="4825670"/>
            <a:ext cx="2843711" cy="1997505"/>
          </a:xfrm>
          <a:prstGeom prst="rect">
            <a:avLst/>
          </a:prstGeom>
        </p:spPr>
      </p:pic>
    </p:spTree>
    <p:extLst>
      <p:ext uri="{BB962C8B-B14F-4D97-AF65-F5344CB8AC3E}">
        <p14:creationId xmlns:p14="http://schemas.microsoft.com/office/powerpoint/2010/main" val="330125198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GB" dirty="0"/>
              <a:t>The origins of quality and accountability</a:t>
            </a:r>
          </a:p>
        </p:txBody>
      </p:sp>
      <p:sp>
        <p:nvSpPr>
          <p:cNvPr id="4" name="Footer Placeholder 3"/>
          <p:cNvSpPr>
            <a:spLocks noGrp="1"/>
          </p:cNvSpPr>
          <p:nvPr>
            <p:ph type="ftr" sz="quarter" idx="3"/>
          </p:nvPr>
        </p:nvSpPr>
        <p:spPr/>
        <p:txBody>
          <a:bodyPr/>
          <a:lstStyle/>
          <a:p>
            <a:r>
              <a:rPr lang="en-GB" smtClean="0"/>
              <a:t>Module C6 – Sphere and other Quality and Accountability (Q&amp;A) initiatives</a:t>
            </a:r>
          </a:p>
          <a:p>
            <a:r>
              <a:rPr lang="en-GB" smtClean="0"/>
              <a:t>Sphere Training Package 2015</a:t>
            </a:r>
            <a:endParaRPr lang="en-GB" dirty="0" smtClean="0"/>
          </a:p>
        </p:txBody>
      </p:sp>
    </p:spTree>
    <p:extLst>
      <p:ext uri="{BB962C8B-B14F-4D97-AF65-F5344CB8AC3E}">
        <p14:creationId xmlns:p14="http://schemas.microsoft.com/office/powerpoint/2010/main" val="1435150481"/>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1" y="-886"/>
            <a:ext cx="648509" cy="1081760"/>
          </a:xfrm>
        </p:spPr>
        <p:txBody>
          <a:bodyPr/>
          <a:lstStyle/>
          <a:p>
            <a:r>
              <a:rPr lang="en-GB" dirty="0" smtClean="0"/>
              <a:t>A</a:t>
            </a:r>
            <a:endParaRPr lang="en-GB" dirty="0"/>
          </a:p>
        </p:txBody>
      </p:sp>
      <p:sp>
        <p:nvSpPr>
          <p:cNvPr id="4" name="Footer Placeholder 3"/>
          <p:cNvSpPr>
            <a:spLocks noGrp="1"/>
          </p:cNvSpPr>
          <p:nvPr>
            <p:ph type="ftr" sz="quarter" idx="3"/>
          </p:nvPr>
        </p:nvSpPr>
        <p:spPr/>
        <p:txBody>
          <a:bodyPr/>
          <a:lstStyle/>
          <a:p>
            <a:r>
              <a:rPr lang="en-GB" smtClean="0"/>
              <a:t>Module C6 – Sphere and other Quality and Accountability (Q&amp;A) initiatives</a:t>
            </a:r>
          </a:p>
          <a:p>
            <a:r>
              <a:rPr lang="en-GB" smtClean="0"/>
              <a:t>Sphere Training Package 2015</a:t>
            </a:r>
            <a:endParaRPr lang="en-GB" dirty="0" smtClean="0"/>
          </a:p>
        </p:txBody>
      </p:sp>
      <p:pic>
        <p:nvPicPr>
          <p:cNvPr id="6" name="Picture 2" descr="C:\Q&amp;A CWS Bangkok Feb2013\TrainingKit.jpg"/>
          <p:cNvPicPr>
            <a:picLocks noChangeAspect="1" noChangeArrowheads="1"/>
          </p:cNvPicPr>
          <p:nvPr/>
        </p:nvPicPr>
        <p:blipFill rotWithShape="1">
          <a:blip r:embed="rId3">
            <a:extLst>
              <a:ext uri="{28A0092B-C50C-407E-A947-70E740481C1C}">
                <a14:useLocalDpi xmlns:a14="http://schemas.microsoft.com/office/drawing/2010/main" val="0"/>
              </a:ext>
            </a:extLst>
          </a:blip>
          <a:srcRect l="8474" t="4988" r="3571" b="4095"/>
          <a:stretch/>
        </p:blipFill>
        <p:spPr bwMode="auto">
          <a:xfrm>
            <a:off x="251520" y="1198177"/>
            <a:ext cx="5835357" cy="4733122"/>
          </a:xfrm>
          <a:prstGeom prst="ellipse">
            <a:avLst/>
          </a:prstGeom>
          <a:ln w="63500" cap="rnd">
            <a:solidFill>
              <a:srgbClr val="333333"/>
            </a:solidFill>
          </a:ln>
          <a:effectLst>
            <a:outerShdw blurRad="111125" dist="25400" dir="2700000" algn="tl" rotWithShape="0">
              <a:srgbClr val="000000">
                <a:alpha val="25000"/>
              </a:srgbClr>
            </a:outerShdw>
          </a:effectLst>
          <a:scene3d>
            <a:camera prst="orthographicFront"/>
            <a:lightRig rig="contrasting" dir="t">
              <a:rot lat="0" lon="0" rev="3000000"/>
            </a:lightRig>
          </a:scene3d>
          <a:sp3d contourW="7620">
            <a:bevelT w="95250" h="31750"/>
            <a:contourClr>
              <a:srgbClr val="333333"/>
            </a:contourClr>
          </a:sp3d>
          <a:extLst>
            <a:ext uri="{909E8E84-426E-40dd-AFC4-6F175D3DCCD1}">
              <a14:hiddenFill xmlns="" xmlns:a14="http://schemas.microsoft.com/office/drawing/2010/main">
                <a:solidFill>
                  <a:srgbClr val="FFFFFF"/>
                </a:solidFill>
              </a14:hiddenFill>
            </a:ext>
          </a:extLst>
        </p:spPr>
      </p:pic>
      <p:sp>
        <p:nvSpPr>
          <p:cNvPr id="7" name="Content Placeholder 5"/>
          <p:cNvSpPr>
            <a:spLocks noGrp="1"/>
          </p:cNvSpPr>
          <p:nvPr/>
        </p:nvSpPr>
        <p:spPr>
          <a:xfrm>
            <a:off x="6750184" y="6168764"/>
            <a:ext cx="2263262" cy="243392"/>
          </a:xfrm>
          <a:prstGeom prst="rect">
            <a:avLst/>
          </a:prstGeom>
        </p:spPr>
        <p:txBody>
          <a:bodyPr vert="horz" wrap="square" lIns="91440" tIns="45720" rIns="91440" bIns="45720" rtlCol="0">
            <a:noAutofit/>
          </a:bodyPr>
          <a:lstStyle/>
          <a:p>
            <a:pPr algn="r">
              <a:spcBef>
                <a:spcPts val="215"/>
              </a:spcBef>
              <a:spcAft>
                <a:spcPts val="0"/>
              </a:spcAft>
            </a:pPr>
            <a:r>
              <a:rPr lang="en-GB" sz="800" i="1" dirty="0">
                <a:solidFill>
                  <a:srgbClr val="000000"/>
                </a:solidFill>
                <a:latin typeface="Tahoma"/>
                <a:ea typeface="ＭＳ 明朝"/>
                <a:cs typeface="Times New Roman"/>
              </a:rPr>
              <a:t>© Robert Sylvie, de </a:t>
            </a:r>
            <a:r>
              <a:rPr lang="en-GB" sz="800" i="1" dirty="0" err="1">
                <a:solidFill>
                  <a:srgbClr val="000000"/>
                </a:solidFill>
                <a:latin typeface="Tahoma"/>
                <a:ea typeface="ＭＳ 明朝"/>
                <a:cs typeface="Times New Roman"/>
              </a:rPr>
              <a:t>Valon</a:t>
            </a:r>
            <a:r>
              <a:rPr lang="en-GB" sz="800" i="1" dirty="0">
                <a:solidFill>
                  <a:srgbClr val="000000"/>
                </a:solidFill>
                <a:latin typeface="Tahoma"/>
                <a:ea typeface="ＭＳ 明朝"/>
                <a:cs typeface="Times New Roman"/>
              </a:rPr>
              <a:t> Astrid 2014</a:t>
            </a:r>
          </a:p>
        </p:txBody>
      </p:sp>
      <p:sp>
        <p:nvSpPr>
          <p:cNvPr id="8" name="Title 1"/>
          <p:cNvSpPr txBox="1">
            <a:spLocks/>
          </p:cNvSpPr>
          <p:nvPr/>
        </p:nvSpPr>
        <p:spPr>
          <a:xfrm>
            <a:off x="922578" y="-886"/>
            <a:ext cx="949465" cy="1081760"/>
          </a:xfrm>
          <a:prstGeom prst="rect">
            <a:avLst/>
          </a:prstGeom>
          <a:noFill/>
        </p:spPr>
        <p:txBody>
          <a:bodyPr vert="horz" lIns="72000" tIns="36000" rIns="72000" bIns="36000" rtlCol="0" anchor="ctr" anchorCtr="0">
            <a:noAutofit/>
          </a:bodyPr>
          <a:lstStyle>
            <a:lvl1pPr algn="l" defTabSz="457200" rtl="0" eaLnBrk="1" latinLnBrk="0" hangingPunct="1">
              <a:lnSpc>
                <a:spcPct val="100000"/>
              </a:lnSpc>
              <a:spcBef>
                <a:spcPct val="0"/>
              </a:spcBef>
              <a:buNone/>
              <a:defRPr sz="2800" b="1" kern="1200">
                <a:solidFill>
                  <a:schemeClr val="tx2"/>
                </a:solidFill>
                <a:latin typeface="Tahoma"/>
                <a:ea typeface="+mj-ea"/>
                <a:cs typeface="Tahoma"/>
              </a:defRPr>
            </a:lvl1pPr>
          </a:lstStyle>
          <a:p>
            <a:r>
              <a:rPr lang="en-GB" dirty="0" smtClean="0"/>
              <a:t>Q&amp;A</a:t>
            </a:r>
            <a:endParaRPr lang="en-GB" dirty="0"/>
          </a:p>
        </p:txBody>
      </p:sp>
      <p:sp>
        <p:nvSpPr>
          <p:cNvPr id="10" name="Title 1"/>
          <p:cNvSpPr txBox="1">
            <a:spLocks/>
          </p:cNvSpPr>
          <p:nvPr/>
        </p:nvSpPr>
        <p:spPr>
          <a:xfrm>
            <a:off x="1872043" y="-886"/>
            <a:ext cx="1701225" cy="1081760"/>
          </a:xfrm>
          <a:prstGeom prst="rect">
            <a:avLst/>
          </a:prstGeom>
          <a:noFill/>
        </p:spPr>
        <p:txBody>
          <a:bodyPr vert="horz" lIns="72000" tIns="36000" rIns="72000" bIns="36000" rtlCol="0" anchor="ctr" anchorCtr="0">
            <a:noAutofit/>
          </a:bodyPr>
          <a:lstStyle>
            <a:lvl1pPr algn="l" defTabSz="457200" rtl="0" eaLnBrk="1" latinLnBrk="0" hangingPunct="1">
              <a:lnSpc>
                <a:spcPct val="100000"/>
              </a:lnSpc>
              <a:spcBef>
                <a:spcPct val="0"/>
              </a:spcBef>
              <a:buNone/>
              <a:defRPr sz="2800" b="1" kern="1200">
                <a:solidFill>
                  <a:schemeClr val="tx2"/>
                </a:solidFill>
                <a:latin typeface="Tahoma"/>
                <a:ea typeface="+mj-ea"/>
                <a:cs typeface="Tahoma"/>
              </a:defRPr>
            </a:lvl1pPr>
          </a:lstStyle>
          <a:p>
            <a:r>
              <a:rPr lang="en-GB" dirty="0" smtClean="0"/>
              <a:t>‘</a:t>
            </a:r>
            <a:r>
              <a:rPr lang="en-GB" dirty="0" err="1" smtClean="0"/>
              <a:t>toolbag</a:t>
            </a:r>
            <a:r>
              <a:rPr lang="en-GB" dirty="0" smtClean="0"/>
              <a:t>’</a:t>
            </a:r>
            <a:endParaRPr lang="en-GB" dirty="0"/>
          </a:p>
        </p:txBody>
      </p:sp>
      <p:pic>
        <p:nvPicPr>
          <p:cNvPr id="3" name="Picture 2" descr="toolkit.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086877" y="1198177"/>
            <a:ext cx="2763728" cy="2600124"/>
          </a:xfrm>
          <a:prstGeom prst="rect">
            <a:avLst/>
          </a:prstGeom>
          <a:effectLst>
            <a:outerShdw blurRad="111125" dist="25400" dir="2700000" algn="tl" rotWithShape="0">
              <a:srgbClr val="000000">
                <a:alpha val="25000"/>
              </a:srgbClr>
            </a:outerShdw>
          </a:effectLst>
        </p:spPr>
      </p:pic>
    </p:spTree>
    <p:extLst>
      <p:ext uri="{BB962C8B-B14F-4D97-AF65-F5344CB8AC3E}">
        <p14:creationId xmlns:p14="http://schemas.microsoft.com/office/powerpoint/2010/main" val="2453099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dissolve">
                                      <p:cBhvr>
                                        <p:cTn id="7" dur="1000"/>
                                        <p:tgtEl>
                                          <p:spTgt spid="8"/>
                                        </p:tgtEl>
                                      </p:cBhvr>
                                    </p:animEffect>
                                  </p:childTnLst>
                                </p:cTn>
                              </p:par>
                              <p:par>
                                <p:cTn id="8" presetID="9" presetClass="entr" presetSubtype="0" fill="hold"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dissolve">
                                      <p:cBhvr>
                                        <p:cTn id="10"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p:cNvSpPr>
            <a:spLocks noGrp="1"/>
          </p:cNvSpPr>
          <p:nvPr>
            <p:ph type="ftr" sz="quarter" idx="3"/>
          </p:nvPr>
        </p:nvSpPr>
        <p:spPr/>
        <p:txBody>
          <a:bodyPr/>
          <a:lstStyle/>
          <a:p>
            <a:r>
              <a:rPr lang="en-GB" smtClean="0"/>
              <a:t>Module C6 – Sphere and other Quality and Accountability (Q&amp;A) initiatives</a:t>
            </a:r>
          </a:p>
          <a:p>
            <a:r>
              <a:rPr lang="en-GB" smtClean="0"/>
              <a:t>Sphere Training Package 2015</a:t>
            </a:r>
            <a:endParaRPr lang="en-GB" dirty="0" smtClean="0"/>
          </a:p>
        </p:txBody>
      </p:sp>
      <p:pic>
        <p:nvPicPr>
          <p:cNvPr id="4"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9179872" cy="68580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5" name="TextBox 4"/>
          <p:cNvSpPr txBox="1"/>
          <p:nvPr/>
        </p:nvSpPr>
        <p:spPr>
          <a:xfrm>
            <a:off x="6897454" y="152416"/>
            <a:ext cx="2136241" cy="338554"/>
          </a:xfrm>
          <a:prstGeom prst="rect">
            <a:avLst/>
          </a:prstGeom>
          <a:noFill/>
        </p:spPr>
        <p:txBody>
          <a:bodyPr wrap="square" rtlCol="0">
            <a:spAutoFit/>
          </a:bodyPr>
          <a:lstStyle/>
          <a:p>
            <a:pPr algn="r"/>
            <a:r>
              <a:rPr lang="en-GB" sz="800" i="1" dirty="0">
                <a:solidFill>
                  <a:schemeClr val="bg1"/>
                </a:solidFill>
                <a:latin typeface="Tahoma"/>
                <a:cs typeface="Tahoma"/>
              </a:rPr>
              <a:t>Donation Philippe </a:t>
            </a:r>
            <a:r>
              <a:rPr lang="en-GB" sz="800" i="1" dirty="0" err="1" smtClean="0">
                <a:solidFill>
                  <a:schemeClr val="bg1"/>
                </a:solidFill>
                <a:latin typeface="Tahoma"/>
                <a:cs typeface="Tahoma"/>
              </a:rPr>
              <a:t>Merchez</a:t>
            </a:r>
            <a:endParaRPr lang="en-GB" sz="800" i="1" smtClean="0">
              <a:solidFill>
                <a:schemeClr val="bg1"/>
              </a:solidFill>
              <a:latin typeface="Tahoma"/>
              <a:cs typeface="Tahoma"/>
            </a:endParaRPr>
          </a:p>
          <a:p>
            <a:pPr algn="r"/>
            <a:r>
              <a:rPr lang="en-GB" sz="800" i="1" smtClean="0">
                <a:solidFill>
                  <a:schemeClr val="bg1"/>
                </a:solidFill>
                <a:latin typeface="Tahoma"/>
                <a:cs typeface="Tahoma"/>
              </a:rPr>
              <a:t> </a:t>
            </a:r>
            <a:r>
              <a:rPr lang="en-GB" sz="800" i="1" dirty="0">
                <a:solidFill>
                  <a:schemeClr val="bg1"/>
                </a:solidFill>
                <a:latin typeface="Tahoma"/>
                <a:cs typeface="Tahoma"/>
              </a:rPr>
              <a:t>© Rwanda 1996</a:t>
            </a:r>
          </a:p>
        </p:txBody>
      </p:sp>
    </p:spTree>
    <p:extLst>
      <p:ext uri="{BB962C8B-B14F-4D97-AF65-F5344CB8AC3E}">
        <p14:creationId xmlns:p14="http://schemas.microsoft.com/office/powerpoint/2010/main" val="31679681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p:cNvSpPr>
            <a:spLocks noGrp="1"/>
          </p:cNvSpPr>
          <p:nvPr>
            <p:ph type="ftr" sz="quarter" idx="3"/>
          </p:nvPr>
        </p:nvSpPr>
        <p:spPr/>
        <p:txBody>
          <a:bodyPr/>
          <a:lstStyle/>
          <a:p>
            <a:r>
              <a:rPr lang="en-GB" smtClean="0"/>
              <a:t>Module C6 – Sphere and other Quality and Accountability (Q&amp;A) initiatives</a:t>
            </a:r>
          </a:p>
          <a:p>
            <a:r>
              <a:rPr lang="en-GB" smtClean="0"/>
              <a:t>Sphere Training Package 2015</a:t>
            </a:r>
            <a:endParaRPr lang="en-GB" dirty="0" smtClean="0"/>
          </a:p>
        </p:txBody>
      </p:sp>
      <p:sp>
        <p:nvSpPr>
          <p:cNvPr id="6" name="Title 1"/>
          <p:cNvSpPr>
            <a:spLocks noGrp="1"/>
          </p:cNvSpPr>
          <p:nvPr>
            <p:ph type="title"/>
          </p:nvPr>
        </p:nvSpPr>
        <p:spPr>
          <a:xfrm>
            <a:off x="457201" y="0"/>
            <a:ext cx="7679604" cy="1081760"/>
          </a:xfrm>
        </p:spPr>
        <p:txBody>
          <a:bodyPr/>
          <a:lstStyle/>
          <a:p>
            <a:r>
              <a:rPr lang="en-GB" dirty="0" smtClean="0"/>
              <a:t>Timeline</a:t>
            </a:r>
            <a:endParaRPr lang="en-GB" dirty="0"/>
          </a:p>
        </p:txBody>
      </p:sp>
      <p:graphicFrame>
        <p:nvGraphicFramePr>
          <p:cNvPr id="7" name="Object 6"/>
          <p:cNvGraphicFramePr>
            <a:graphicFrameLocks noChangeAspect="1"/>
          </p:cNvGraphicFramePr>
          <p:nvPr>
            <p:extLst>
              <p:ext uri="{D42A27DB-BD31-4B8C-83A1-F6EECF244321}">
                <p14:modId xmlns:p14="http://schemas.microsoft.com/office/powerpoint/2010/main" val="162053504"/>
              </p:ext>
            </p:extLst>
          </p:nvPr>
        </p:nvGraphicFramePr>
        <p:xfrm>
          <a:off x="457198" y="1256989"/>
          <a:ext cx="8082271" cy="4953463"/>
        </p:xfrm>
        <a:graphic>
          <a:graphicData uri="http://schemas.openxmlformats.org/presentationml/2006/ole">
            <mc:AlternateContent xmlns:mc="http://schemas.openxmlformats.org/markup-compatibility/2006">
              <mc:Choice xmlns:v="urn:schemas-microsoft-com:vml" Requires="v">
                <p:oleObj spid="_x0000_s1091" name="Document" r:id="rId5" imgW="10007600" imgH="6134100" progId="Word.Document.12">
                  <p:embed/>
                </p:oleObj>
              </mc:Choice>
              <mc:Fallback>
                <p:oleObj name="Document" r:id="rId5" imgW="10007600" imgH="6134100" progId="Word.Document.12">
                  <p:embed/>
                  <p:pic>
                    <p:nvPicPr>
                      <p:cNvPr id="0" name=""/>
                      <p:cNvPicPr/>
                      <p:nvPr/>
                    </p:nvPicPr>
                    <p:blipFill>
                      <a:blip r:embed="rId6"/>
                      <a:stretch>
                        <a:fillRect/>
                      </a:stretch>
                    </p:blipFill>
                    <p:spPr>
                      <a:xfrm>
                        <a:off x="457198" y="1256989"/>
                        <a:ext cx="8082271" cy="4953463"/>
                      </a:xfrm>
                      <a:prstGeom prst="rect">
                        <a:avLst/>
                      </a:prstGeom>
                    </p:spPr>
                  </p:pic>
                </p:oleObj>
              </mc:Fallback>
            </mc:AlternateContent>
          </a:graphicData>
        </a:graphic>
      </p:graphicFrame>
      <p:sp>
        <p:nvSpPr>
          <p:cNvPr id="8" name="Content Placeholder 5"/>
          <p:cNvSpPr>
            <a:spLocks noGrp="1"/>
          </p:cNvSpPr>
          <p:nvPr/>
        </p:nvSpPr>
        <p:spPr>
          <a:xfrm>
            <a:off x="6750184" y="6168764"/>
            <a:ext cx="2263262" cy="243392"/>
          </a:xfrm>
          <a:prstGeom prst="rect">
            <a:avLst/>
          </a:prstGeom>
        </p:spPr>
        <p:txBody>
          <a:bodyPr vert="horz" wrap="square" lIns="91440" tIns="45720" rIns="91440" bIns="45720" rtlCol="0">
            <a:noAutofit/>
          </a:bodyPr>
          <a:lstStyle/>
          <a:p>
            <a:pPr algn="r">
              <a:spcBef>
                <a:spcPts val="215"/>
              </a:spcBef>
              <a:spcAft>
                <a:spcPts val="0"/>
              </a:spcAft>
            </a:pPr>
            <a:r>
              <a:rPr lang="en-GB" sz="800" i="1" dirty="0">
                <a:solidFill>
                  <a:srgbClr val="000000"/>
                </a:solidFill>
                <a:latin typeface="Tahoma"/>
                <a:ea typeface="ＭＳ 明朝"/>
                <a:cs typeface="Times New Roman"/>
              </a:rPr>
              <a:t>© Robert Sylvie, de </a:t>
            </a:r>
            <a:r>
              <a:rPr lang="en-GB" sz="800" i="1" dirty="0" err="1">
                <a:solidFill>
                  <a:srgbClr val="000000"/>
                </a:solidFill>
                <a:latin typeface="Tahoma"/>
                <a:ea typeface="ＭＳ 明朝"/>
                <a:cs typeface="Times New Roman"/>
              </a:rPr>
              <a:t>Valon</a:t>
            </a:r>
            <a:r>
              <a:rPr lang="en-GB" sz="800" i="1" dirty="0">
                <a:solidFill>
                  <a:srgbClr val="000000"/>
                </a:solidFill>
                <a:latin typeface="Tahoma"/>
                <a:ea typeface="ＭＳ 明朝"/>
                <a:cs typeface="Times New Roman"/>
              </a:rPr>
              <a:t> Astrid 2014</a:t>
            </a:r>
          </a:p>
        </p:txBody>
      </p:sp>
    </p:spTree>
    <p:extLst>
      <p:ext uri="{BB962C8B-B14F-4D97-AF65-F5344CB8AC3E}">
        <p14:creationId xmlns:p14="http://schemas.microsoft.com/office/powerpoint/2010/main" val="1413596264"/>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3"/>
          </p:nvPr>
        </p:nvSpPr>
        <p:spPr/>
        <p:txBody>
          <a:bodyPr/>
          <a:lstStyle/>
          <a:p>
            <a:r>
              <a:rPr lang="en-GB" smtClean="0"/>
              <a:t>Module C6 – Sphere and other Quality and Accountability (Q&amp;A) initiatives</a:t>
            </a:r>
          </a:p>
          <a:p>
            <a:r>
              <a:rPr lang="en-GB" smtClean="0"/>
              <a:t>Sphere Training Package 2015</a:t>
            </a:r>
            <a:endParaRPr lang="en-GB" dirty="0" smtClean="0"/>
          </a:p>
        </p:txBody>
      </p:sp>
      <p:sp>
        <p:nvSpPr>
          <p:cNvPr id="6" name="Title 1"/>
          <p:cNvSpPr>
            <a:spLocks noGrp="1"/>
          </p:cNvSpPr>
          <p:nvPr>
            <p:ph type="title"/>
          </p:nvPr>
        </p:nvSpPr>
        <p:spPr>
          <a:xfrm>
            <a:off x="970027" y="490036"/>
            <a:ext cx="7166778" cy="4630336"/>
          </a:xfrm>
        </p:spPr>
        <p:txBody>
          <a:bodyPr/>
          <a:lstStyle/>
          <a:p>
            <a:pPr>
              <a:spcBef>
                <a:spcPts val="0"/>
              </a:spcBef>
            </a:pPr>
            <a:r>
              <a:rPr lang="en-GB" dirty="0" smtClean="0"/>
              <a:t>From </a:t>
            </a:r>
            <a:r>
              <a:rPr lang="en-GB" dirty="0"/>
              <a:t>the ‘Joint Evaluation of Emergency Assistance to Rwanda’ (1995) … </a:t>
            </a:r>
            <a:br>
              <a:rPr lang="en-GB" dirty="0"/>
            </a:br>
            <a:r>
              <a:rPr lang="en-GB" dirty="0" smtClean="0"/>
              <a:t/>
            </a:r>
            <a:br>
              <a:rPr lang="en-GB" dirty="0" smtClean="0"/>
            </a:br>
            <a:r>
              <a:rPr lang="en-GB" dirty="0" smtClean="0"/>
              <a:t>to </a:t>
            </a:r>
            <a:r>
              <a:rPr lang="en-GB" dirty="0"/>
              <a:t>the ‘State of the Humanitarian System’ (2012)</a:t>
            </a:r>
          </a:p>
        </p:txBody>
      </p:sp>
    </p:spTree>
    <p:extLst>
      <p:ext uri="{BB962C8B-B14F-4D97-AF65-F5344CB8AC3E}">
        <p14:creationId xmlns:p14="http://schemas.microsoft.com/office/powerpoint/2010/main" val="232387803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p:cNvSpPr>
            <a:spLocks noGrp="1"/>
          </p:cNvSpPr>
          <p:nvPr>
            <p:ph type="ftr" sz="quarter" idx="3"/>
          </p:nvPr>
        </p:nvSpPr>
        <p:spPr/>
        <p:txBody>
          <a:bodyPr/>
          <a:lstStyle/>
          <a:p>
            <a:r>
              <a:rPr lang="en-GB" smtClean="0"/>
              <a:t>Module C6 – Sphere and other Quality and Accountability (Q&amp;A) initiatives</a:t>
            </a:r>
          </a:p>
          <a:p>
            <a:r>
              <a:rPr lang="en-GB" smtClean="0"/>
              <a:t>Sphere Training Package 2015</a:t>
            </a:r>
            <a:endParaRPr lang="en-GB" dirty="0" smtClean="0"/>
          </a:p>
        </p:txBody>
      </p:sp>
      <p:sp>
        <p:nvSpPr>
          <p:cNvPr id="6" name="Title 1"/>
          <p:cNvSpPr>
            <a:spLocks noGrp="1"/>
          </p:cNvSpPr>
          <p:nvPr>
            <p:ph type="title"/>
          </p:nvPr>
        </p:nvSpPr>
        <p:spPr>
          <a:xfrm>
            <a:off x="457201" y="0"/>
            <a:ext cx="7679604" cy="1081760"/>
          </a:xfrm>
        </p:spPr>
        <p:txBody>
          <a:bodyPr/>
          <a:lstStyle/>
          <a:p>
            <a:r>
              <a:rPr lang="en-GB" sz="2600" dirty="0"/>
              <a:t>The ‘Joint Evaluation of Emergency Assistance to Rwanda’ (JEEAR-1995)</a:t>
            </a:r>
          </a:p>
        </p:txBody>
      </p:sp>
      <p:sp>
        <p:nvSpPr>
          <p:cNvPr id="7" name="Content Placeholder 2"/>
          <p:cNvSpPr>
            <a:spLocks noGrp="1"/>
          </p:cNvSpPr>
          <p:nvPr>
            <p:ph idx="1"/>
          </p:nvPr>
        </p:nvSpPr>
        <p:spPr>
          <a:xfrm>
            <a:off x="457200" y="1340442"/>
            <a:ext cx="5172954" cy="4399977"/>
          </a:xfrm>
        </p:spPr>
        <p:txBody>
          <a:bodyPr/>
          <a:lstStyle/>
          <a:p>
            <a:r>
              <a:rPr lang="en-GB" dirty="0"/>
              <a:t>The JEEAR highlights the need to improve accountability by monitoring performance of humanitarian action and the need for sector-wide learning.</a:t>
            </a:r>
          </a:p>
        </p:txBody>
      </p:sp>
      <p:pic>
        <p:nvPicPr>
          <p:cNvPr id="9" name="Picture 8"/>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679264" y="1485867"/>
            <a:ext cx="1875584" cy="2711534"/>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99738937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3"/>
          </p:nvPr>
        </p:nvSpPr>
        <p:spPr/>
        <p:txBody>
          <a:bodyPr/>
          <a:lstStyle/>
          <a:p>
            <a:r>
              <a:rPr lang="en-GB" smtClean="0"/>
              <a:t>Module C6 – Sphere and other Quality and Accountability (Q&amp;A) initiatives</a:t>
            </a:r>
          </a:p>
          <a:p>
            <a:r>
              <a:rPr lang="en-GB" smtClean="0"/>
              <a:t>Sphere Training Package 2015</a:t>
            </a:r>
            <a:endParaRPr lang="en-GB" dirty="0" smtClean="0"/>
          </a:p>
        </p:txBody>
      </p:sp>
      <p:sp>
        <p:nvSpPr>
          <p:cNvPr id="5" name="Title 1"/>
          <p:cNvSpPr>
            <a:spLocks noGrp="1"/>
          </p:cNvSpPr>
          <p:nvPr>
            <p:ph type="title"/>
          </p:nvPr>
        </p:nvSpPr>
        <p:spPr>
          <a:xfrm>
            <a:off x="457200" y="0"/>
            <a:ext cx="8686799" cy="1081760"/>
          </a:xfrm>
        </p:spPr>
        <p:txBody>
          <a:bodyPr/>
          <a:lstStyle/>
          <a:p>
            <a:r>
              <a:rPr lang="en-GB" sz="2600" dirty="0"/>
              <a:t>The ‘State of the Humanitarian System</a:t>
            </a:r>
            <a:r>
              <a:rPr lang="en-GB" sz="2600" dirty="0" smtClean="0"/>
              <a:t>’ (SOHS-2012)</a:t>
            </a:r>
            <a:endParaRPr lang="en-GB" sz="2600" dirty="0"/>
          </a:p>
        </p:txBody>
      </p:sp>
      <p:sp>
        <p:nvSpPr>
          <p:cNvPr id="6" name="Content Placeholder 2"/>
          <p:cNvSpPr>
            <a:spLocks noGrp="1"/>
          </p:cNvSpPr>
          <p:nvPr>
            <p:ph idx="1"/>
          </p:nvPr>
        </p:nvSpPr>
        <p:spPr>
          <a:xfrm>
            <a:off x="457200" y="1340442"/>
            <a:ext cx="5016610" cy="4785722"/>
          </a:xfrm>
        </p:spPr>
        <p:txBody>
          <a:bodyPr/>
          <a:lstStyle/>
          <a:p>
            <a:r>
              <a:rPr lang="en-GB" dirty="0"/>
              <a:t>The SOHS confirms the need to pursue efforts towards improvement and accountability.</a:t>
            </a:r>
          </a:p>
          <a:p>
            <a:pPr>
              <a:spcBef>
                <a:spcPts val="1600"/>
              </a:spcBef>
            </a:pPr>
            <a:r>
              <a:rPr lang="en-GB" i="1" dirty="0">
                <a:solidFill>
                  <a:schemeClr val="accent1"/>
                </a:solidFill>
              </a:rPr>
              <a:t>‘This report represents the first attempt by the international humanitarian system to systematically monitor and report on its progress and performance.’</a:t>
            </a:r>
          </a:p>
        </p:txBody>
      </p:sp>
      <p:pic>
        <p:nvPicPr>
          <p:cNvPr id="7" name="Picture 6"/>
          <p:cNvPicPr>
            <a:picLocks noChangeAspect="1"/>
          </p:cNvPicPr>
          <p:nvPr/>
        </p:nvPicPr>
        <p:blipFill>
          <a:blip r:embed="rId3"/>
          <a:stretch>
            <a:fillRect/>
          </a:stretch>
        </p:blipFill>
        <p:spPr>
          <a:xfrm>
            <a:off x="5770044" y="1318544"/>
            <a:ext cx="2806700" cy="3949700"/>
          </a:xfrm>
          <a:prstGeom prst="rect">
            <a:avLst/>
          </a:prstGeom>
        </p:spPr>
      </p:pic>
    </p:spTree>
    <p:extLst>
      <p:ext uri="{BB962C8B-B14F-4D97-AF65-F5344CB8AC3E}">
        <p14:creationId xmlns:p14="http://schemas.microsoft.com/office/powerpoint/2010/main" val="280368469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The origins of quality and </a:t>
            </a:r>
            <a:r>
              <a:rPr lang="en-GB" dirty="0" smtClean="0"/>
              <a:t>accountability</a:t>
            </a:r>
            <a:endParaRPr lang="en-GB" dirty="0"/>
          </a:p>
        </p:txBody>
      </p:sp>
      <p:sp>
        <p:nvSpPr>
          <p:cNvPr id="3" name="Content Placeholder 2"/>
          <p:cNvSpPr>
            <a:spLocks noGrp="1"/>
          </p:cNvSpPr>
          <p:nvPr>
            <p:ph idx="1"/>
          </p:nvPr>
        </p:nvSpPr>
        <p:spPr/>
        <p:txBody>
          <a:bodyPr/>
          <a:lstStyle/>
          <a:p>
            <a:pPr lvl="1">
              <a:spcBef>
                <a:spcPts val="1600"/>
              </a:spcBef>
            </a:pPr>
            <a:r>
              <a:rPr lang="en-GB" dirty="0"/>
              <a:t>Increasing complexity of disasters</a:t>
            </a:r>
          </a:p>
          <a:p>
            <a:pPr lvl="1">
              <a:spcBef>
                <a:spcPts val="1600"/>
              </a:spcBef>
            </a:pPr>
            <a:r>
              <a:rPr lang="en-GB" dirty="0"/>
              <a:t>Increasing diversity of humanitarian actors with different measures of success</a:t>
            </a:r>
          </a:p>
          <a:p>
            <a:pPr lvl="1">
              <a:spcBef>
                <a:spcPts val="1600"/>
              </a:spcBef>
            </a:pPr>
            <a:r>
              <a:rPr lang="en-GB" dirty="0"/>
              <a:t>Increasing diversity of actors</a:t>
            </a:r>
          </a:p>
          <a:p>
            <a:pPr lvl="1">
              <a:spcBef>
                <a:spcPts val="1600"/>
              </a:spcBef>
            </a:pPr>
            <a:r>
              <a:rPr lang="en-GB" dirty="0"/>
              <a:t>The aftermath of disasters</a:t>
            </a:r>
          </a:p>
          <a:p>
            <a:pPr lvl="1">
              <a:spcBef>
                <a:spcPts val="1600"/>
              </a:spcBef>
            </a:pPr>
            <a:r>
              <a:rPr lang="en-GB" dirty="0"/>
              <a:t>Increasing NGO concern for quality and accountability</a:t>
            </a:r>
          </a:p>
        </p:txBody>
      </p:sp>
      <p:sp>
        <p:nvSpPr>
          <p:cNvPr id="4" name="Footer Placeholder 3"/>
          <p:cNvSpPr>
            <a:spLocks noGrp="1"/>
          </p:cNvSpPr>
          <p:nvPr>
            <p:ph type="ftr" sz="quarter" idx="3"/>
          </p:nvPr>
        </p:nvSpPr>
        <p:spPr/>
        <p:txBody>
          <a:bodyPr/>
          <a:lstStyle/>
          <a:p>
            <a:r>
              <a:rPr lang="en-GB" smtClean="0"/>
              <a:t>Module C6 – Sphere and other Quality and Accountability (Q&amp;A) initiatives</a:t>
            </a:r>
          </a:p>
          <a:p>
            <a:r>
              <a:rPr lang="en-GB" smtClean="0"/>
              <a:t>Sphere Training Package 2015</a:t>
            </a:r>
            <a:endParaRPr lang="en-GB" dirty="0" smtClean="0"/>
          </a:p>
        </p:txBody>
      </p:sp>
    </p:spTree>
    <p:extLst>
      <p:ext uri="{BB962C8B-B14F-4D97-AF65-F5344CB8AC3E}">
        <p14:creationId xmlns:p14="http://schemas.microsoft.com/office/powerpoint/2010/main" val="343597806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GB" dirty="0"/>
              <a:t>What do we mean by </a:t>
            </a:r>
            <a:r>
              <a:rPr lang="en-GB" dirty="0" smtClean="0"/>
              <a:t/>
            </a:r>
            <a:br>
              <a:rPr lang="en-GB" dirty="0" smtClean="0"/>
            </a:br>
            <a:r>
              <a:rPr lang="en-GB" dirty="0" smtClean="0"/>
              <a:t>Quality </a:t>
            </a:r>
            <a:r>
              <a:rPr lang="en-GB" dirty="0"/>
              <a:t>and Accountability</a:t>
            </a:r>
            <a:r>
              <a:rPr lang="en-GB" dirty="0" smtClean="0"/>
              <a:t>?</a:t>
            </a:r>
            <a:endParaRPr lang="en-GB" dirty="0"/>
          </a:p>
        </p:txBody>
      </p:sp>
      <p:sp>
        <p:nvSpPr>
          <p:cNvPr id="4" name="Footer Placeholder 3"/>
          <p:cNvSpPr>
            <a:spLocks noGrp="1"/>
          </p:cNvSpPr>
          <p:nvPr>
            <p:ph type="ftr" sz="quarter" idx="3"/>
          </p:nvPr>
        </p:nvSpPr>
        <p:spPr/>
        <p:txBody>
          <a:bodyPr/>
          <a:lstStyle/>
          <a:p>
            <a:r>
              <a:rPr lang="en-GB" smtClean="0"/>
              <a:t>Module C6 – Sphere and other Quality and Accountability (Q&amp;A) initiatives</a:t>
            </a:r>
          </a:p>
          <a:p>
            <a:r>
              <a:rPr lang="en-GB" smtClean="0"/>
              <a:t>Sphere Training Package 2015</a:t>
            </a:r>
            <a:endParaRPr lang="en-GB" dirty="0" smtClean="0"/>
          </a:p>
        </p:txBody>
      </p:sp>
    </p:spTree>
    <p:extLst>
      <p:ext uri="{BB962C8B-B14F-4D97-AF65-F5344CB8AC3E}">
        <p14:creationId xmlns:p14="http://schemas.microsoft.com/office/powerpoint/2010/main" val="3937160074"/>
      </p:ext>
    </p:extLst>
  </p:cSld>
  <p:clrMapOvr>
    <a:masterClrMapping/>
  </p:clrMapOvr>
  <p:timing>
    <p:tnLst>
      <p:par>
        <p:cTn id="1" dur="indefinite" restart="never" nodeType="tmRoot"/>
      </p:par>
    </p:tnLst>
  </p:timing>
</p:sld>
</file>

<file path=ppt/theme/theme1.xml><?xml version="1.0" encoding="utf-8"?>
<a:theme xmlns:a="http://schemas.openxmlformats.org/drawingml/2006/main" name="Sphere">
  <a:themeElements>
    <a:clrScheme name="Sphere">
      <a:dk1>
        <a:sysClr val="windowText" lastClr="000000"/>
      </a:dk1>
      <a:lt1>
        <a:sysClr val="window" lastClr="FFFFFF"/>
      </a:lt1>
      <a:dk2>
        <a:srgbClr val="004386"/>
      </a:dk2>
      <a:lt2>
        <a:srgbClr val="87B91D"/>
      </a:lt2>
      <a:accent1>
        <a:srgbClr val="579305"/>
      </a:accent1>
      <a:accent2>
        <a:srgbClr val="C80F3F"/>
      </a:accent2>
      <a:accent3>
        <a:srgbClr val="FBAD18"/>
      </a:accent3>
      <a:accent4>
        <a:srgbClr val="E4028C"/>
      </a:accent4>
      <a:accent5>
        <a:srgbClr val="4BACC6"/>
      </a:accent5>
      <a:accent6>
        <a:srgbClr val="F79646"/>
      </a:accent6>
      <a:hlink>
        <a:srgbClr val="004386"/>
      </a:hlink>
      <a:folHlink>
        <a:srgbClr val="004386"/>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5">
            <a:lumMod val="20000"/>
            <a:lumOff val="80000"/>
          </a:schemeClr>
        </a:solidFill>
        <a:ln>
          <a:noFill/>
        </a:ln>
        <a:effectLst/>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2_Sphere">
  <a:themeElements>
    <a:clrScheme name="Sphere">
      <a:dk1>
        <a:sysClr val="windowText" lastClr="000000"/>
      </a:dk1>
      <a:lt1>
        <a:sysClr val="window" lastClr="FFFFFF"/>
      </a:lt1>
      <a:dk2>
        <a:srgbClr val="004386"/>
      </a:dk2>
      <a:lt2>
        <a:srgbClr val="87B91D"/>
      </a:lt2>
      <a:accent1>
        <a:srgbClr val="579305"/>
      </a:accent1>
      <a:accent2>
        <a:srgbClr val="C80F3F"/>
      </a:accent2>
      <a:accent3>
        <a:srgbClr val="FBAD18"/>
      </a:accent3>
      <a:accent4>
        <a:srgbClr val="E4028C"/>
      </a:accent4>
      <a:accent5>
        <a:srgbClr val="4BACC6"/>
      </a:accent5>
      <a:accent6>
        <a:srgbClr val="F79646"/>
      </a:accent6>
      <a:hlink>
        <a:srgbClr val="004386"/>
      </a:hlink>
      <a:folHlink>
        <a:srgbClr val="004386"/>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5">
            <a:lumMod val="20000"/>
            <a:lumOff val="80000"/>
          </a:schemeClr>
        </a:solidFill>
        <a:ln>
          <a:noFill/>
        </a:ln>
        <a:effectLst/>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1_Sphere">
  <a:themeElements>
    <a:clrScheme name="Sphere">
      <a:dk1>
        <a:sysClr val="windowText" lastClr="000000"/>
      </a:dk1>
      <a:lt1>
        <a:sysClr val="window" lastClr="FFFFFF"/>
      </a:lt1>
      <a:dk2>
        <a:srgbClr val="004386"/>
      </a:dk2>
      <a:lt2>
        <a:srgbClr val="87B91D"/>
      </a:lt2>
      <a:accent1>
        <a:srgbClr val="579305"/>
      </a:accent1>
      <a:accent2>
        <a:srgbClr val="C80F3F"/>
      </a:accent2>
      <a:accent3>
        <a:srgbClr val="FBAD18"/>
      </a:accent3>
      <a:accent4>
        <a:srgbClr val="E4028C"/>
      </a:accent4>
      <a:accent5>
        <a:srgbClr val="4BACC6"/>
      </a:accent5>
      <a:accent6>
        <a:srgbClr val="F79646"/>
      </a:accent6>
      <a:hlink>
        <a:srgbClr val="004386"/>
      </a:hlink>
      <a:folHlink>
        <a:srgbClr val="004386"/>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Sphere.thmx</Template>
  <TotalTime>5179</TotalTime>
  <Words>2385</Words>
  <Application>Microsoft Office PowerPoint</Application>
  <PresentationFormat>On-screen Show (4:3)</PresentationFormat>
  <Paragraphs>214</Paragraphs>
  <Slides>20</Slides>
  <Notes>18</Notes>
  <HiddenSlides>0</HiddenSlides>
  <MMClips>0</MMClips>
  <ScaleCrop>false</ScaleCrop>
  <HeadingPairs>
    <vt:vector size="8" baseType="variant">
      <vt:variant>
        <vt:lpstr>Fonts Used</vt:lpstr>
      </vt:variant>
      <vt:variant>
        <vt:i4>7</vt:i4>
      </vt:variant>
      <vt:variant>
        <vt:lpstr>Theme</vt:lpstr>
      </vt:variant>
      <vt:variant>
        <vt:i4>3</vt:i4>
      </vt:variant>
      <vt:variant>
        <vt:lpstr>Embedded OLE Servers</vt:lpstr>
      </vt:variant>
      <vt:variant>
        <vt:i4>2</vt:i4>
      </vt:variant>
      <vt:variant>
        <vt:lpstr>Slide Titles</vt:lpstr>
      </vt:variant>
      <vt:variant>
        <vt:i4>20</vt:i4>
      </vt:variant>
    </vt:vector>
  </HeadingPairs>
  <TitlesOfParts>
    <vt:vector size="32" baseType="lpstr">
      <vt:lpstr>Arial</vt:lpstr>
      <vt:lpstr>Calibri</vt:lpstr>
      <vt:lpstr>Lucida Grande</vt:lpstr>
      <vt:lpstr>Lucida Sans Regular</vt:lpstr>
      <vt:lpstr>ＭＳ 明朝</vt:lpstr>
      <vt:lpstr>Tahoma</vt:lpstr>
      <vt:lpstr>Times New Roman</vt:lpstr>
      <vt:lpstr>Sphere</vt:lpstr>
      <vt:lpstr>2_Sphere</vt:lpstr>
      <vt:lpstr>1_Sphere</vt:lpstr>
      <vt:lpstr>Document</vt:lpstr>
      <vt:lpstr>Presentation</vt:lpstr>
      <vt:lpstr>PowerPoint Presentation</vt:lpstr>
      <vt:lpstr>The origins of quality and accountability</vt:lpstr>
      <vt:lpstr>PowerPoint Presentation</vt:lpstr>
      <vt:lpstr>Timeline</vt:lpstr>
      <vt:lpstr>From the ‘Joint Evaluation of Emergency Assistance to Rwanda’ (1995) …   to the ‘State of the Humanitarian System’ (2012)</vt:lpstr>
      <vt:lpstr>The ‘Joint Evaluation of Emergency Assistance to Rwanda’ (JEEAR-1995)</vt:lpstr>
      <vt:lpstr>The ‘State of the Humanitarian System’ (SOHS-2012)</vt:lpstr>
      <vt:lpstr>The origins of quality and accountability</vt:lpstr>
      <vt:lpstr>What do we mean by  Quality and Accountability?</vt:lpstr>
      <vt:lpstr>Quality &amp; Accountability</vt:lpstr>
      <vt:lpstr>Quality &amp; Accountability</vt:lpstr>
      <vt:lpstr>Quality</vt:lpstr>
      <vt:lpstr>Accountability</vt:lpstr>
      <vt:lpstr>What are some of the main quality and accountability initiatives?</vt:lpstr>
      <vt:lpstr>PowerPoint Presentation</vt:lpstr>
      <vt:lpstr>The Core Humanitarian Standard</vt:lpstr>
      <vt:lpstr>The Sphere Handbook</vt:lpstr>
      <vt:lpstr>Linkages between the Sphere Core Standard and the CHS Quality Criteria which replace them</vt:lpstr>
      <vt:lpstr>The Global Humanitarian Standards Partnership</vt:lpstr>
      <vt:lpstr>A</vt:lpstr>
    </vt:vector>
  </TitlesOfParts>
  <Company>Word Smiths</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Nick Smith</dc:creator>
  <cp:lastModifiedBy>CeciliaFurtade</cp:lastModifiedBy>
  <cp:revision>281</cp:revision>
  <dcterms:created xsi:type="dcterms:W3CDTF">2014-12-22T15:37:12Z</dcterms:created>
  <dcterms:modified xsi:type="dcterms:W3CDTF">2016-09-14T12:06:08Z</dcterms:modified>
</cp:coreProperties>
</file>