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43"/>
  </p:notesMasterIdLst>
  <p:handoutMasterIdLst>
    <p:handoutMasterId r:id="rId44"/>
  </p:handoutMasterIdLst>
  <p:sldIdLst>
    <p:sldId id="256" r:id="rId2"/>
    <p:sldId id="300" r:id="rId3"/>
    <p:sldId id="301" r:id="rId4"/>
    <p:sldId id="302" r:id="rId5"/>
    <p:sldId id="303" r:id="rId6"/>
    <p:sldId id="304" r:id="rId7"/>
    <p:sldId id="305" r:id="rId8"/>
    <p:sldId id="306" r:id="rId9"/>
    <p:sldId id="307" r:id="rId10"/>
    <p:sldId id="308" r:id="rId11"/>
    <p:sldId id="309" r:id="rId12"/>
    <p:sldId id="310" r:id="rId13"/>
    <p:sldId id="311" r:id="rId14"/>
    <p:sldId id="312" r:id="rId15"/>
    <p:sldId id="314" r:id="rId16"/>
    <p:sldId id="339" r:id="rId17"/>
    <p:sldId id="315" r:id="rId18"/>
    <p:sldId id="316" r:id="rId19"/>
    <p:sldId id="317" r:id="rId20"/>
    <p:sldId id="318" r:id="rId21"/>
    <p:sldId id="319" r:id="rId22"/>
    <p:sldId id="320" r:id="rId23"/>
    <p:sldId id="321" r:id="rId24"/>
    <p:sldId id="322" r:id="rId25"/>
    <p:sldId id="323" r:id="rId26"/>
    <p:sldId id="324" r:id="rId27"/>
    <p:sldId id="325" r:id="rId28"/>
    <p:sldId id="326" r:id="rId29"/>
    <p:sldId id="327" r:id="rId30"/>
    <p:sldId id="328" r:id="rId31"/>
    <p:sldId id="329" r:id="rId32"/>
    <p:sldId id="330" r:id="rId33"/>
    <p:sldId id="338" r:id="rId34"/>
    <p:sldId id="331" r:id="rId35"/>
    <p:sldId id="332" r:id="rId36"/>
    <p:sldId id="333" r:id="rId37"/>
    <p:sldId id="334" r:id="rId38"/>
    <p:sldId id="335" r:id="rId39"/>
    <p:sldId id="336" r:id="rId40"/>
    <p:sldId id="337" r:id="rId41"/>
    <p:sldId id="298" r:id="rId4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7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8FC4"/>
    <a:srgbClr val="004386"/>
    <a:srgbClr val="87B91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685" autoAdjust="0"/>
    <p:restoredTop sz="84029" autoAdjust="0"/>
  </p:normalViewPr>
  <p:slideViewPr>
    <p:cSldViewPr snapToGrid="0" snapToObjects="1" showGuides="1">
      <p:cViewPr varScale="1">
        <p:scale>
          <a:sx n="94" d="100"/>
          <a:sy n="94" d="100"/>
        </p:scale>
        <p:origin x="1182" y="90"/>
      </p:cViewPr>
      <p:guideLst>
        <p:guide orient="horz" pos="2160"/>
        <p:guide pos="2879"/>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6D00D02-7ECE-9F4A-852C-3CC24F2A1FF4}" type="datetimeFigureOut">
              <a:rPr lang="en-US" smtClean="0"/>
              <a:t>4/15/2015</a:t>
            </a:fld>
            <a:endParaRPr lang="en-GB"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AFACE20-B907-3F45-B620-82B0DC37CA69}" type="slidenum">
              <a:rPr lang="en-GB" smtClean="0"/>
              <a:t>‹#›</a:t>
            </a:fld>
            <a:endParaRPr lang="en-GB" dirty="0"/>
          </a:p>
        </p:txBody>
      </p:sp>
    </p:spTree>
    <p:extLst>
      <p:ext uri="{BB962C8B-B14F-4D97-AF65-F5344CB8AC3E}">
        <p14:creationId xmlns:p14="http://schemas.microsoft.com/office/powerpoint/2010/main" val="374895733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46DEB5D-347A-444F-90DE-1B6E2932F515}" type="datetimeFigureOut">
              <a:rPr lang="en-US" smtClean="0"/>
              <a:t>4/15/2015</a:t>
            </a:fld>
            <a:endParaRPr lang="en-GB"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B7D2CA1-D120-9748-B6F6-7C32249A9953}" type="slidenum">
              <a:rPr lang="en-GB" smtClean="0"/>
              <a:t>‹#›</a:t>
            </a:fld>
            <a:endParaRPr lang="en-GB" dirty="0"/>
          </a:p>
        </p:txBody>
      </p:sp>
    </p:spTree>
    <p:extLst>
      <p:ext uri="{BB962C8B-B14F-4D97-AF65-F5344CB8AC3E}">
        <p14:creationId xmlns:p14="http://schemas.microsoft.com/office/powerpoint/2010/main" val="269122687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1</a:t>
            </a:fld>
            <a:endParaRPr lang="en-GB" dirty="0"/>
          </a:p>
        </p:txBody>
      </p:sp>
    </p:spTree>
    <p:extLst>
      <p:ext uri="{BB962C8B-B14F-4D97-AF65-F5344CB8AC3E}">
        <p14:creationId xmlns:p14="http://schemas.microsoft.com/office/powerpoint/2010/main" val="32255388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H" dirty="0" smtClean="0"/>
              <a:t>Photo</a:t>
            </a:r>
            <a:r>
              <a:rPr lang="fr-CH" baseline="0" dirty="0" smtClean="0"/>
              <a:t> </a:t>
            </a:r>
            <a:r>
              <a:rPr lang="fr-CH" baseline="0" dirty="0" err="1" smtClean="0"/>
              <a:t>caption</a:t>
            </a:r>
            <a:r>
              <a:rPr lang="fr-CH" baseline="0" dirty="0" smtClean="0"/>
              <a:t>: Mali. 2014. </a:t>
            </a:r>
            <a:r>
              <a:rPr lang="en-GB" dirty="0" smtClean="0"/>
              <a:t>Ebola dead bodies are very contagious and adequate measures need to be taken to avoid further spread of the virus within communities. Mali Red Cross volunteers are trained to be prepared to manage those dead bodies if ever the Ebola outbreak becomes uncontrolled.   </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16</a:t>
            </a:fld>
            <a:endParaRPr lang="en-GB" dirty="0"/>
          </a:p>
        </p:txBody>
      </p:sp>
    </p:spTree>
    <p:extLst>
      <p:ext uri="{BB962C8B-B14F-4D97-AF65-F5344CB8AC3E}">
        <p14:creationId xmlns:p14="http://schemas.microsoft.com/office/powerpoint/2010/main" val="16696518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Photo caption: civil unrest CAR, 2014. Poor state of sanitation in an IDP camp in Bangui, following heavy rains in the capital. Disease outbreak possibility remains a concern in most of the crowded IDP camps coupled with poor sanitation conditions. </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17</a:t>
            </a:fld>
            <a:endParaRPr lang="en-GB" dirty="0"/>
          </a:p>
        </p:txBody>
      </p:sp>
    </p:spTree>
    <p:extLst>
      <p:ext uri="{BB962C8B-B14F-4D97-AF65-F5344CB8AC3E}">
        <p14:creationId xmlns:p14="http://schemas.microsoft.com/office/powerpoint/2010/main" val="17950531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H" dirty="0" smtClean="0"/>
              <a:t>Photo</a:t>
            </a:r>
            <a:r>
              <a:rPr lang="fr-CH" baseline="0" dirty="0" smtClean="0"/>
              <a:t> </a:t>
            </a:r>
            <a:r>
              <a:rPr lang="fr-CH" baseline="0" dirty="0" err="1" smtClean="0"/>
              <a:t>caption</a:t>
            </a:r>
            <a:r>
              <a:rPr lang="fr-CH" baseline="0" dirty="0" smtClean="0"/>
              <a:t>: </a:t>
            </a:r>
            <a:r>
              <a:rPr lang="en-GB" dirty="0" smtClean="0"/>
              <a:t>Measles vaccination campaign in Bangladesh - </a:t>
            </a:r>
            <a:r>
              <a:rPr lang="en-GB" dirty="0" err="1" smtClean="0"/>
              <a:t>Coxs</a:t>
            </a:r>
            <a:r>
              <a:rPr lang="en-GB" dirty="0" smtClean="0"/>
              <a:t> Bazaar. 2010.</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22</a:t>
            </a:fld>
            <a:endParaRPr lang="en-GB" dirty="0"/>
          </a:p>
        </p:txBody>
      </p:sp>
    </p:spTree>
    <p:extLst>
      <p:ext uri="{BB962C8B-B14F-4D97-AF65-F5344CB8AC3E}">
        <p14:creationId xmlns:p14="http://schemas.microsoft.com/office/powerpoint/2010/main" val="40823482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This standard concerns establishing health services for the priority health problems affecting the community of concern. For example, if malnutrition and associated diseases are the priority problem for the population, supplemental and therapeutic feeding services along with immunization against measles and other communicable diseases should be the priority approach for health-care delivery.</a:t>
            </a:r>
          </a:p>
          <a:p>
            <a:r>
              <a:rPr lang="en-GB" dirty="0" smtClean="0"/>
              <a:t>If, tuberculosis, AIDS, or malaria are the main problems, then health services should be designed to address those problems as a priority.</a:t>
            </a:r>
          </a:p>
          <a:p>
            <a:r>
              <a:rPr lang="en-GB" dirty="0" smtClean="0"/>
              <a:t>The critical activity to achieve this standard is clear health assessment and reporting systems so that prevailing health conditions and trends can be monitored and managed.</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26</a:t>
            </a:fld>
            <a:endParaRPr lang="en-GB" dirty="0"/>
          </a:p>
        </p:txBody>
      </p:sp>
    </p:spTree>
    <p:extLst>
      <p:ext uri="{BB962C8B-B14F-4D97-AF65-F5344CB8AC3E}">
        <p14:creationId xmlns:p14="http://schemas.microsoft.com/office/powerpoint/2010/main" val="23790535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answer (at least mathematically, follows on the next slide). </a:t>
            </a:r>
          </a:p>
          <a:p>
            <a:r>
              <a:rPr lang="en-GB" dirty="0" smtClean="0"/>
              <a:t>What the CMR represents is the rate at which people die in the community of concern.</a:t>
            </a:r>
          </a:p>
          <a:p>
            <a:r>
              <a:rPr lang="en-GB" dirty="0" smtClean="0"/>
              <a:t> People die, normally, in all communities everywhere, so death per se is not a problem or emergency. </a:t>
            </a:r>
          </a:p>
          <a:p>
            <a:r>
              <a:rPr lang="en-GB" dirty="0" smtClean="0"/>
              <a:t>When the “average” or “normal” rate of deaths in a community is surpassed due to lack of food, water, services, or other reasons, the CMR will be greater than “normal”. </a:t>
            </a:r>
          </a:p>
          <a:p>
            <a:r>
              <a:rPr lang="en-GB" dirty="0" smtClean="0"/>
              <a:t>When this rate is more than twice the normal rate in the region, it represents as serious emergency that is not under control.</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28</a:t>
            </a:fld>
            <a:endParaRPr lang="en-GB" dirty="0"/>
          </a:p>
        </p:txBody>
      </p:sp>
    </p:spTree>
    <p:extLst>
      <p:ext uri="{BB962C8B-B14F-4D97-AF65-F5344CB8AC3E}">
        <p14:creationId xmlns:p14="http://schemas.microsoft.com/office/powerpoint/2010/main" val="23859854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Note that this CMR represents a serious emergency situation out of control. It is approximately 12 times higher than the death rate of most communities around the world. Also it is well above the rate of 1/10,000/day advocated for under Guidance Note 3. on page 310 of the 2011 Sphere book.</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30</a:t>
            </a:fld>
            <a:endParaRPr lang="en-GB" dirty="0"/>
          </a:p>
        </p:txBody>
      </p:sp>
    </p:spTree>
    <p:extLst>
      <p:ext uri="{BB962C8B-B14F-4D97-AF65-F5344CB8AC3E}">
        <p14:creationId xmlns:p14="http://schemas.microsoft.com/office/powerpoint/2010/main" val="13166600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formula at the top of the slide is the standard format for analysing and reporting the crude mortality rate (CMR). While the result of the formula looks to be within acceptable limits, further information showing the high number of under-fives who have died changes the analysis considerably. This is made clear by using the lower formula for finding the mortality rate for the group of all children under five years of age. The additional information needed to do this analysis and the resulting answer follows on the next slide.</a:t>
            </a:r>
          </a:p>
          <a:p>
            <a:endParaRPr lang="en-GB" dirty="0" smtClean="0"/>
          </a:p>
          <a:p>
            <a:r>
              <a:rPr lang="en-GB" dirty="0" smtClean="0"/>
              <a:t>Encourage the participants to review the Guidance Notes concerning calculations and use of the CMR on page 310 of the 2011 Sphere book.</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31</a:t>
            </a:fld>
            <a:endParaRPr lang="en-GB" dirty="0"/>
          </a:p>
        </p:txBody>
      </p:sp>
    </p:spTree>
    <p:extLst>
      <p:ext uri="{BB962C8B-B14F-4D97-AF65-F5344CB8AC3E}">
        <p14:creationId xmlns:p14="http://schemas.microsoft.com/office/powerpoint/2010/main" val="9994466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answer to this question follows on the next slide.</a:t>
            </a:r>
          </a:p>
          <a:p>
            <a:r>
              <a:rPr lang="en-GB" dirty="0" smtClean="0"/>
              <a:t> Use the formula:</a:t>
            </a:r>
          </a:p>
          <a:p>
            <a:r>
              <a:rPr lang="en-GB" u="sng" dirty="0" smtClean="0"/>
              <a:t>53 (deaths of children&lt;5) x 10,000</a:t>
            </a:r>
          </a:p>
          <a:p>
            <a:r>
              <a:rPr lang="en-GB" dirty="0" smtClean="0"/>
              <a:t>90 (days) x (2,600 children&lt;5)</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32</a:t>
            </a:fld>
            <a:endParaRPr lang="en-GB" dirty="0"/>
          </a:p>
        </p:txBody>
      </p:sp>
    </p:spTree>
    <p:extLst>
      <p:ext uri="{BB962C8B-B14F-4D97-AF65-F5344CB8AC3E}">
        <p14:creationId xmlns:p14="http://schemas.microsoft.com/office/powerpoint/2010/main" val="34550344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Biases in statistical terms simply mean errors in the collection of data that can lead analysts to incorrect conclusions. These assessment biases or errors may be of several types:</a:t>
            </a:r>
          </a:p>
          <a:p>
            <a:pPr marL="171450" indent="-171450">
              <a:buFont typeface="Arial"/>
              <a:buChar char="•"/>
            </a:pPr>
            <a:r>
              <a:rPr lang="en-GB" dirty="0" smtClean="0"/>
              <a:t>Assessment data is collected only at hospitals or clinics…. i.e. only those who died in hospital will be counted, making the CMR seem better that it actually is.</a:t>
            </a:r>
          </a:p>
          <a:p>
            <a:pPr marL="171450" indent="-171450">
              <a:buFont typeface="Arial"/>
              <a:buChar char="•"/>
            </a:pPr>
            <a:r>
              <a:rPr lang="en-GB" dirty="0" smtClean="0"/>
              <a:t>Deaths may not be reported by the community, if they will receive reduced benefits or services if the death is known. This would also lead to an under-reporting bias.</a:t>
            </a:r>
          </a:p>
          <a:p>
            <a:pPr marL="171450" indent="-171450">
              <a:buFont typeface="Arial"/>
              <a:buChar char="•"/>
            </a:pPr>
            <a:r>
              <a:rPr lang="en-GB" dirty="0" smtClean="0"/>
              <a:t>Since the total number of the population is included in the formula for CMR, it is highly dependent on an accurate population figure. If the leadership of the affected group is asked for the population data they may overinflate the number of the total population, again giving a better-than-actual CMR. Conversely, if the population data is based on official records, population may be larger than actually reported, resulting in a worse than actual CMR.</a:t>
            </a:r>
          </a:p>
          <a:p>
            <a:r>
              <a:rPr lang="en-GB" dirty="0" smtClean="0"/>
              <a:t>The review of the CMR regional baselines shows that a CMR of 2.3 for the children under 5 represents more than double the baseline rate in most cases.</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33</a:t>
            </a:fld>
            <a:endParaRPr lang="en-GB" dirty="0"/>
          </a:p>
        </p:txBody>
      </p:sp>
    </p:spTree>
    <p:extLst>
      <p:ext uri="{BB962C8B-B14F-4D97-AF65-F5344CB8AC3E}">
        <p14:creationId xmlns:p14="http://schemas.microsoft.com/office/powerpoint/2010/main" val="34550344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Ask the question at the bottom of the page…. Ask both in terms of what the acronym actually stands for as well as what kinds of goods and services are implied. The answer follows on the next page.</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35</a:t>
            </a:fld>
            <a:endParaRPr lang="en-GB" dirty="0"/>
          </a:p>
        </p:txBody>
      </p:sp>
    </p:spTree>
    <p:extLst>
      <p:ext uri="{BB962C8B-B14F-4D97-AF65-F5344CB8AC3E}">
        <p14:creationId xmlns:p14="http://schemas.microsoft.com/office/powerpoint/2010/main" val="33364773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There are recurrent problems associate with mass displacement emergencies where crowding, lack of food, and inadequate water and sanitation are the norm. These problems are often considered “medical” problems and are addressed by health programs. In actuality, if water, food, sanitation, and shelter sectors are adequately addresses, the health sector is relatively manageable – the primary areas being curative care of specific cases and immunization campaigns against communicable diseases. The Sphere materials in this chapter represent some of the more agreed-upon findings from many situations around the world.</a:t>
            </a:r>
          </a:p>
          <a:p>
            <a:endParaRPr lang="fr-CH" dirty="0" smtClean="0"/>
          </a:p>
          <a:p>
            <a:r>
              <a:rPr lang="fr-CH" dirty="0" smtClean="0"/>
              <a:t>Photo </a:t>
            </a:r>
            <a:r>
              <a:rPr lang="fr-CH" dirty="0" err="1" smtClean="0"/>
              <a:t>caption</a:t>
            </a:r>
            <a:r>
              <a:rPr lang="fr-CH" dirty="0" smtClean="0"/>
              <a:t>: </a:t>
            </a:r>
            <a:r>
              <a:rPr lang="en-GB" dirty="0" smtClean="0"/>
              <a:t>a SARC doctor making medical check-up to a baby in SARC mobile health clinic, which is supported by the International Federation of the Red Cross and Red Crescent societies. The mobile clinic is in a regular visit to Al-</a:t>
            </a:r>
            <a:r>
              <a:rPr lang="en-GB" dirty="0" err="1" smtClean="0"/>
              <a:t>Adelieh</a:t>
            </a:r>
            <a:r>
              <a:rPr lang="en-GB" dirty="0" smtClean="0"/>
              <a:t> school, which is used as a shelter for displaced families in Al-</a:t>
            </a:r>
            <a:r>
              <a:rPr lang="en-GB" dirty="0" err="1" smtClean="0"/>
              <a:t>Adelieh</a:t>
            </a:r>
            <a:r>
              <a:rPr lang="en-GB" dirty="0" smtClean="0"/>
              <a:t> village, 20-km south of Damascus. 2013.</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2</a:t>
            </a:fld>
            <a:endParaRPr lang="en-GB" dirty="0"/>
          </a:p>
        </p:txBody>
      </p:sp>
    </p:spTree>
    <p:extLst>
      <p:ext uri="{BB962C8B-B14F-4D97-AF65-F5344CB8AC3E}">
        <p14:creationId xmlns:p14="http://schemas.microsoft.com/office/powerpoint/2010/main" val="21271103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MISP also includes pre-packaged medical and sanitary items to support safe childbirth and delivery.</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36</a:t>
            </a:fld>
            <a:endParaRPr lang="en-GB" dirty="0"/>
          </a:p>
        </p:txBody>
      </p:sp>
    </p:spTree>
    <p:extLst>
      <p:ext uri="{BB962C8B-B14F-4D97-AF65-F5344CB8AC3E}">
        <p14:creationId xmlns:p14="http://schemas.microsoft.com/office/powerpoint/2010/main" val="37428357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In some major natural disasters like the ones listed on this slide, traumatic injuries – particularly from crushing deaths as in large earthquakes in urban areas, are the primary cause of excess mortality.</a:t>
            </a:r>
          </a:p>
          <a:p>
            <a:r>
              <a:rPr lang="en-GB" dirty="0" smtClean="0"/>
              <a:t>In others, like the floods and hurricanes, where public water systems are intact and people are not overcrowded, excess mortality can be from initial injuries suffered during the event or in some cases by malnutrition afterwards when food stocks become scarce after disaster events.</a:t>
            </a:r>
          </a:p>
          <a:p>
            <a:r>
              <a:rPr lang="en-GB" dirty="0" smtClean="0"/>
              <a:t>In the World Trade Centre Attack there were no deaths form communicable diseases. Excess mortality was due only to the actual deaths and traumatic injuries caused by the blasts, fires, and building collapse.</a:t>
            </a:r>
          </a:p>
          <a:p>
            <a:r>
              <a:rPr lang="en-GB" dirty="0" smtClean="0"/>
              <a:t>In general, public health concerns over communicable diseases as related to disasters and emergencies is primarily caused by crowded living conditions in camps, and temporary shelters, combined with poor hygiene, and untreated water supplies.</a:t>
            </a:r>
          </a:p>
          <a:p>
            <a:endParaRPr lang="fr-CH" dirty="0" smtClean="0"/>
          </a:p>
          <a:p>
            <a:r>
              <a:rPr lang="fr-CH" dirty="0" smtClean="0"/>
              <a:t>Photo </a:t>
            </a:r>
            <a:r>
              <a:rPr lang="fr-CH" dirty="0" err="1" smtClean="0"/>
              <a:t>caption</a:t>
            </a:r>
            <a:r>
              <a:rPr lang="fr-CH" dirty="0" smtClean="0"/>
              <a:t>: </a:t>
            </a:r>
            <a:r>
              <a:rPr lang="en-GB" dirty="0" smtClean="0"/>
              <a:t>Turkish Red Crescent action after a powerful earthquake, magnitude 7.2 shook </a:t>
            </a:r>
            <a:r>
              <a:rPr lang="en-GB" dirty="0" err="1" smtClean="0"/>
              <a:t>southeastern</a:t>
            </a:r>
            <a:r>
              <a:rPr lang="en-GB" dirty="0" smtClean="0"/>
              <a:t> Turkey on October 23 2011, triggering the collapse of buildings and killing scores of people.</a:t>
            </a:r>
          </a:p>
        </p:txBody>
      </p:sp>
      <p:sp>
        <p:nvSpPr>
          <p:cNvPr id="4" name="Slide Number Placeholder 3"/>
          <p:cNvSpPr>
            <a:spLocks noGrp="1"/>
          </p:cNvSpPr>
          <p:nvPr>
            <p:ph type="sldNum" sz="quarter" idx="10"/>
          </p:nvPr>
        </p:nvSpPr>
        <p:spPr/>
        <p:txBody>
          <a:bodyPr/>
          <a:lstStyle/>
          <a:p>
            <a:fld id="{CB7D2CA1-D120-9748-B6F6-7C32249A9953}" type="slidenum">
              <a:rPr lang="en-GB" smtClean="0"/>
              <a:t>6</a:t>
            </a:fld>
            <a:endParaRPr lang="en-GB" dirty="0"/>
          </a:p>
        </p:txBody>
      </p:sp>
    </p:spTree>
    <p:extLst>
      <p:ext uri="{BB962C8B-B14F-4D97-AF65-F5344CB8AC3E}">
        <p14:creationId xmlns:p14="http://schemas.microsoft.com/office/powerpoint/2010/main" val="29147176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primary cause of health problems and excess mortality in large moving and displaced populations are not medically related, but rather related to adequate water, shelter, food, and general provision of basic sanitary services. Doctors and nurses will always be needed to treat the medical problems that arise in any community. In cases such as the one pictured here, doctors and public health experts focus on immunisation and other preventative care approaches, rather than on curative care.</a:t>
            </a:r>
          </a:p>
          <a:p>
            <a:endParaRPr lang="fr-CH" dirty="0" smtClean="0"/>
          </a:p>
          <a:p>
            <a:r>
              <a:rPr lang="fr-CH" dirty="0" smtClean="0"/>
              <a:t>Photo </a:t>
            </a:r>
            <a:r>
              <a:rPr lang="fr-CH" dirty="0" err="1" smtClean="0"/>
              <a:t>caption</a:t>
            </a:r>
            <a:r>
              <a:rPr lang="fr-CH" dirty="0" smtClean="0"/>
              <a:t>: Iraq.</a:t>
            </a:r>
            <a:r>
              <a:rPr lang="fr-CH" baseline="0" dirty="0" smtClean="0"/>
              <a:t> 2014.</a:t>
            </a:r>
            <a:r>
              <a:rPr lang="fr-CH" dirty="0" smtClean="0"/>
              <a:t> </a:t>
            </a:r>
            <a:r>
              <a:rPr lang="en-GB" dirty="0" smtClean="0"/>
              <a:t>Ali </a:t>
            </a:r>
            <a:r>
              <a:rPr lang="en-GB" dirty="0" err="1" smtClean="0"/>
              <a:t>Askhar</a:t>
            </a:r>
            <a:r>
              <a:rPr lang="en-GB" dirty="0" smtClean="0"/>
              <a:t> and his family have been camped by the roadside for 22 days after escaping the violence in Iraq. “I just want to get them to safety,” he says. “My daughter is about to have her first baby, my grandchildren are sick ... I just want to get them to </a:t>
            </a:r>
            <a:r>
              <a:rPr lang="en-GB" dirty="0" err="1" smtClean="0"/>
              <a:t>safety.”The</a:t>
            </a:r>
            <a:r>
              <a:rPr lang="en-GB" dirty="0" smtClean="0"/>
              <a:t> Iraqi Red Crescent estimates that hundreds of thousands of people have been displaced by the violence in Iraq and are in urgent need of food, water, shelter and other relief items. </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8</a:t>
            </a:fld>
            <a:endParaRPr lang="en-GB" dirty="0"/>
          </a:p>
        </p:txBody>
      </p:sp>
    </p:spTree>
    <p:extLst>
      <p:ext uri="{BB962C8B-B14F-4D97-AF65-F5344CB8AC3E}">
        <p14:creationId xmlns:p14="http://schemas.microsoft.com/office/powerpoint/2010/main" val="1361421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Curative care, requiring internment in a clinic or hospital bed is much more expensive and difficult to accomplish than preventive care through provision of basic services. The costs and personnel required to establish clean water provision for a camp, for example, is less expensive and less traumatic than provision of a cholera clinic and treatment of an outbreak.</a:t>
            </a:r>
          </a:p>
          <a:p>
            <a:r>
              <a:rPr lang="en-GB" dirty="0" smtClean="0"/>
              <a:t>Humanitarian response should focus more on provision of basic services, so that less medical care will be required to address serious illnesses. (Note that there is always a need for medical care, but as an overall approach, basic public health actions and provision of services in accordance with the Sphere guidelines will reduce the need for medical curative care.</a:t>
            </a:r>
          </a:p>
          <a:p>
            <a:endParaRPr lang="fr-CH" dirty="0" smtClean="0"/>
          </a:p>
          <a:p>
            <a:r>
              <a:rPr lang="fr-CH" dirty="0" smtClean="0"/>
              <a:t>Photo </a:t>
            </a:r>
            <a:r>
              <a:rPr lang="fr-CH" dirty="0" err="1" smtClean="0"/>
              <a:t>caption</a:t>
            </a:r>
            <a:r>
              <a:rPr lang="fr-CH" dirty="0" smtClean="0"/>
              <a:t>:</a:t>
            </a:r>
            <a:r>
              <a:rPr lang="fr-CH" baseline="0" dirty="0" smtClean="0"/>
              <a:t> Haiti. </a:t>
            </a:r>
            <a:r>
              <a:rPr lang="en-GB" dirty="0" smtClean="0"/>
              <a:t>St Nicholas Hospital in St Marc, where hundreds of cases of cholera were recorded in only a few days. 24 Oct 2010.</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9</a:t>
            </a:fld>
            <a:endParaRPr lang="en-GB" dirty="0"/>
          </a:p>
        </p:txBody>
      </p:sp>
    </p:spTree>
    <p:extLst>
      <p:ext uri="{BB962C8B-B14F-4D97-AF65-F5344CB8AC3E}">
        <p14:creationId xmlns:p14="http://schemas.microsoft.com/office/powerpoint/2010/main" val="27248569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This is still largely true today and camp managers must be on ever vigilant to protect and treat water sources, provide adequate food, avoid overcrowding, and address drainage and other public health issues, that lead to and exacerbate diarrhoeas of all types. </a:t>
            </a:r>
          </a:p>
          <a:p>
            <a:endParaRPr lang="fr-CH" dirty="0" smtClean="0"/>
          </a:p>
          <a:p>
            <a:r>
              <a:rPr lang="fr-CH" dirty="0" smtClean="0"/>
              <a:t>Photo </a:t>
            </a:r>
            <a:r>
              <a:rPr lang="fr-CH" dirty="0" err="1" smtClean="0"/>
              <a:t>caption</a:t>
            </a:r>
            <a:r>
              <a:rPr lang="fr-CH" dirty="0" smtClean="0"/>
              <a:t>: Myanmar.</a:t>
            </a:r>
            <a:r>
              <a:rPr lang="fr-CH" baseline="0" dirty="0" smtClean="0"/>
              <a:t> 2012. </a:t>
            </a:r>
            <a:r>
              <a:rPr lang="en-GB" baseline="0" dirty="0" smtClean="0"/>
              <a:t>T</a:t>
            </a:r>
            <a:r>
              <a:rPr lang="en-GB" dirty="0" smtClean="0"/>
              <a:t>he Myanmar Red Cross Society is providing people affected by the inter-communal violence in </a:t>
            </a:r>
            <a:r>
              <a:rPr lang="en-GB" dirty="0" err="1" smtClean="0"/>
              <a:t>Rakhine</a:t>
            </a:r>
            <a:r>
              <a:rPr lang="en-GB" dirty="0" smtClean="0"/>
              <a:t> State with safe water. Safe water is crucial in order to prevent the spread of water-born diseases such as diarrhoea and dysentery in the camps for internally displaced persons (IDPs).</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10</a:t>
            </a:fld>
            <a:endParaRPr lang="en-GB" dirty="0"/>
          </a:p>
        </p:txBody>
      </p:sp>
    </p:spTree>
    <p:extLst>
      <p:ext uri="{BB962C8B-B14F-4D97-AF65-F5344CB8AC3E}">
        <p14:creationId xmlns:p14="http://schemas.microsoft.com/office/powerpoint/2010/main" val="21053226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H" dirty="0" smtClean="0"/>
              <a:t>Photo </a:t>
            </a:r>
            <a:r>
              <a:rPr lang="fr-CH" dirty="0" err="1" smtClean="0"/>
              <a:t>caption</a:t>
            </a:r>
            <a:r>
              <a:rPr lang="fr-CH" dirty="0" smtClean="0"/>
              <a:t>: </a:t>
            </a:r>
            <a:r>
              <a:rPr lang="en-GB" dirty="0" smtClean="0"/>
              <a:t>Drought in Kenya. May 2009.</a:t>
            </a:r>
            <a:br>
              <a:rPr lang="en-GB" dirty="0" smtClean="0"/>
            </a:br>
            <a:r>
              <a:rPr lang="en-GB" dirty="0" smtClean="0"/>
              <a:t>The women sanitation group of </a:t>
            </a:r>
            <a:r>
              <a:rPr lang="en-GB" dirty="0" err="1" smtClean="0"/>
              <a:t>Elwak</a:t>
            </a:r>
            <a:r>
              <a:rPr lang="en-GB" dirty="0" smtClean="0"/>
              <a:t> gathered for a hygiene and sanitation training session with the Kenya Red Cross. </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13</a:t>
            </a:fld>
            <a:endParaRPr lang="en-GB" dirty="0"/>
          </a:p>
        </p:txBody>
      </p:sp>
    </p:spTree>
    <p:extLst>
      <p:ext uri="{BB962C8B-B14F-4D97-AF65-F5344CB8AC3E}">
        <p14:creationId xmlns:p14="http://schemas.microsoft.com/office/powerpoint/2010/main" val="21224066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diagram, although more than 10 years old, illustrates a common issue in public health in refugee and IDP camps.</a:t>
            </a:r>
          </a:p>
          <a:p>
            <a:endParaRPr lang="en-GB" dirty="0" smtClean="0"/>
          </a:p>
          <a:p>
            <a:r>
              <a:rPr lang="en-GB" dirty="0" smtClean="0"/>
              <a:t>The coloured areas of the pie chart are the classic “killers” in camp situations – measles, dysentery, Acute Respiratory Infections, and diarrhoeas. </a:t>
            </a:r>
          </a:p>
          <a:p>
            <a:r>
              <a:rPr lang="en-GB" dirty="0" smtClean="0"/>
              <a:t>The overlay area labelled “Malnutrition” is related to all of the other underlying causes. A lack of food will heighten vulnerability to all of these causes of death and also, these same conditions typically cause the body to need more food energy than usual, while often reducing the ability to make use of food consumed or even make the affected person not want to eat. </a:t>
            </a:r>
          </a:p>
          <a:p>
            <a:endParaRPr lang="en-GB" dirty="0" smtClean="0"/>
          </a:p>
          <a:p>
            <a:r>
              <a:rPr lang="en-GB" dirty="0" smtClean="0"/>
              <a:t>These factors result in an ever worsening spiral of disease and malnutrition, resulting in death in the worst cases.</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14</a:t>
            </a:fld>
            <a:endParaRPr lang="en-GB" dirty="0"/>
          </a:p>
        </p:txBody>
      </p:sp>
    </p:spTree>
    <p:extLst>
      <p:ext uri="{BB962C8B-B14F-4D97-AF65-F5344CB8AC3E}">
        <p14:creationId xmlns:p14="http://schemas.microsoft.com/office/powerpoint/2010/main" val="19959113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H" dirty="0" smtClean="0"/>
              <a:t>Photo </a:t>
            </a:r>
            <a:r>
              <a:rPr lang="fr-CH" dirty="0" err="1" smtClean="0"/>
              <a:t>caption</a:t>
            </a:r>
            <a:r>
              <a:rPr lang="fr-CH" dirty="0" smtClean="0"/>
              <a:t>: Afghanistan.</a:t>
            </a:r>
            <a:r>
              <a:rPr lang="fr-CH" baseline="0" dirty="0" smtClean="0"/>
              <a:t> 2011. </a:t>
            </a:r>
            <a:r>
              <a:rPr lang="en-GB" dirty="0" smtClean="0"/>
              <a:t>The EMU’s doctor explaining to a cholera patient’s husband how to take care of his wife and what procedure they should follow to not affect with the cholera.</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15</a:t>
            </a:fld>
            <a:endParaRPr lang="en-GB" dirty="0"/>
          </a:p>
        </p:txBody>
      </p:sp>
    </p:spTree>
    <p:extLst>
      <p:ext uri="{BB962C8B-B14F-4D97-AF65-F5344CB8AC3E}">
        <p14:creationId xmlns:p14="http://schemas.microsoft.com/office/powerpoint/2010/main" val="41517369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4" descr="bottom-curv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5655513"/>
            <a:ext cx="9144000" cy="1211010"/>
          </a:xfrm>
          <a:prstGeom prst="rect">
            <a:avLst/>
          </a:prstGeom>
        </p:spPr>
      </p:pic>
    </p:spTree>
    <p:extLst>
      <p:ext uri="{BB962C8B-B14F-4D97-AF65-F5344CB8AC3E}">
        <p14:creationId xmlns:p14="http://schemas.microsoft.com/office/powerpoint/2010/main" val="3611820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ody Layout">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7679604" cy="1081760"/>
          </a:xfrm>
        </p:spPr>
        <p:txBody>
          <a:bodyPr anchor="ctr" anchorCtr="0">
            <a:noAutofit/>
          </a:bodyPr>
          <a:lstStyle>
            <a:lvl1pPr>
              <a:defRPr sz="2600"/>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Autofit/>
          </a:bodyPr>
          <a:lstStyle>
            <a:lvl1pPr>
              <a:buClr>
                <a:schemeClr val="tx2"/>
              </a:buClr>
              <a:defRPr sz="2200">
                <a:solidFill>
                  <a:srgbClr val="000000"/>
                </a:solidFill>
              </a:defRPr>
            </a:lvl1pPr>
            <a:lvl2pPr>
              <a:defRPr sz="2200">
                <a:solidFill>
                  <a:srgbClr val="000000"/>
                </a:solidFill>
              </a:defRPr>
            </a:lvl2pPr>
            <a:lvl3pPr>
              <a:defRPr sz="2200">
                <a:solidFill>
                  <a:srgbClr val="000000"/>
                </a:solidFill>
              </a:defRPr>
            </a:lvl3pPr>
          </a:lstStyle>
          <a:p>
            <a:pPr lvl="0"/>
            <a:r>
              <a:rPr lang="en-GB" dirty="0" smtClean="0"/>
              <a:t>Click to edit Master text styles</a:t>
            </a:r>
          </a:p>
          <a:p>
            <a:pPr lvl="1"/>
            <a:r>
              <a:rPr lang="en-GB" dirty="0" smtClean="0"/>
              <a:t>Second level</a:t>
            </a:r>
          </a:p>
          <a:p>
            <a:pPr lvl="2"/>
            <a:r>
              <a:rPr lang="en-GB" dirty="0" smtClean="0"/>
              <a:t>Third 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9"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A17 – Sphere technical chapter on health action</a:t>
            </a:r>
          </a:p>
          <a:p>
            <a:r>
              <a:rPr lang="en-GB" dirty="0" smtClean="0"/>
              <a:t>Sphere Training Package 2015</a:t>
            </a:r>
          </a:p>
        </p:txBody>
      </p:sp>
    </p:spTree>
    <p:extLst>
      <p:ext uri="{BB962C8B-B14F-4D97-AF65-F5344CB8AC3E}">
        <p14:creationId xmlns:p14="http://schemas.microsoft.com/office/powerpoint/2010/main" val="162873098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entral large text Layout">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7679604" cy="1081760"/>
          </a:xfrm>
        </p:spPr>
        <p:txBody>
          <a:bodyPr anchor="ctr" anchorCtr="0">
            <a:noAutofit/>
          </a:bodyPr>
          <a:lstStyle>
            <a:lvl1pPr>
              <a:defRPr sz="2600"/>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720000" tIns="720000" rIns="720000" bIns="720000" rtlCol="0">
            <a:noAutofit/>
          </a:bodyPr>
          <a:lstStyle>
            <a:lvl1pPr algn="ctr">
              <a:buClr>
                <a:schemeClr val="tx2"/>
              </a:buClr>
              <a:defRPr sz="2800">
                <a:solidFill>
                  <a:srgbClr val="000000"/>
                </a:solidFill>
              </a:defRPr>
            </a:lvl1pPr>
            <a:lvl2pPr marL="176213" indent="0">
              <a:buNone/>
              <a:defRPr sz="2200">
                <a:solidFill>
                  <a:srgbClr val="000000"/>
                </a:solidFill>
              </a:defRPr>
            </a:lvl2pPr>
            <a:lvl3pPr>
              <a:defRPr sz="2200">
                <a:solidFill>
                  <a:srgbClr val="000000"/>
                </a:solidFill>
              </a:defRPr>
            </a:lvl3pPr>
          </a:lstStyle>
          <a:p>
            <a:pPr lvl="0"/>
            <a:r>
              <a:rPr lang="en-GB" dirty="0" smtClean="0"/>
              <a:t>Click to edit Master text styles</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9"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A17 – Sphere technical chapter on health action</a:t>
            </a:r>
          </a:p>
          <a:p>
            <a:r>
              <a:rPr lang="en-GB" dirty="0" smtClean="0"/>
              <a:t>Sphere Training Package 2015</a:t>
            </a:r>
          </a:p>
        </p:txBody>
      </p:sp>
    </p:spTree>
    <p:extLst>
      <p:ext uri="{BB962C8B-B14F-4D97-AF65-F5344CB8AC3E}">
        <p14:creationId xmlns:p14="http://schemas.microsoft.com/office/powerpoint/2010/main" val="404319573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Full page text layout">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1062677" y="1332560"/>
            <a:ext cx="7048208" cy="4185071"/>
          </a:xfrm>
        </p:spPr>
        <p:txBody>
          <a:bodyPr anchor="ctr" anchorCtr="0">
            <a:noAutofit/>
          </a:bodyPr>
          <a:lstStyle>
            <a:lvl1pPr algn="ctr">
              <a:defRPr sz="2600"/>
            </a:lvl1pPr>
          </a:lstStyle>
          <a:p>
            <a:r>
              <a:rPr lang="en-GB" dirty="0" smtClean="0"/>
              <a:t>Click to edit Master title style</a:t>
            </a:r>
            <a:endParaRPr lang="en-GB" dirty="0"/>
          </a:p>
        </p:txBody>
      </p:sp>
      <p:sp>
        <p:nvSpPr>
          <p:cNvPr id="9"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A17 – Sphere technical chapter on health action</a:t>
            </a:r>
          </a:p>
          <a:p>
            <a:r>
              <a:rPr lang="en-GB" dirty="0" smtClean="0"/>
              <a:t>Sphere Training Package 2015</a:t>
            </a:r>
          </a:p>
        </p:txBody>
      </p:sp>
    </p:spTree>
    <p:extLst>
      <p:ext uri="{BB962C8B-B14F-4D97-AF65-F5344CB8AC3E}">
        <p14:creationId xmlns:p14="http://schemas.microsoft.com/office/powerpoint/2010/main" val="353317631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ody Layout no footer">
    <p:spTree>
      <p:nvGrpSpPr>
        <p:cNvPr id="1" name=""/>
        <p:cNvGrpSpPr/>
        <p:nvPr/>
      </p:nvGrpSpPr>
      <p:grpSpPr>
        <a:xfrm>
          <a:off x="0" y="0"/>
          <a:ext cx="0" cy="0"/>
          <a:chOff x="0" y="0"/>
          <a:chExt cx="0" cy="0"/>
        </a:xfrm>
      </p:grpSpPr>
      <p:sp>
        <p:nvSpPr>
          <p:cNvPr id="2" name="Title 1"/>
          <p:cNvSpPr>
            <a:spLocks noGrp="1"/>
          </p:cNvSpPr>
          <p:nvPr>
            <p:ph type="title"/>
          </p:nvPr>
        </p:nvSpPr>
        <p:spPr>
          <a:xfrm>
            <a:off x="457201" y="0"/>
            <a:ext cx="7629147" cy="1081760"/>
          </a:xfrm>
        </p:spPr>
        <p:txBody>
          <a:bodyPr anchor="ctr" anchorCtr="0">
            <a:noAutofit/>
          </a:bodyPr>
          <a:lstStyle>
            <a:lvl1pPr>
              <a:defRPr sz="2600"/>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Autofit/>
          </a:bodyPr>
          <a:lstStyle>
            <a:lvl1pPr>
              <a:buClr>
                <a:schemeClr val="tx2"/>
              </a:buClr>
              <a:defRPr sz="2200">
                <a:solidFill>
                  <a:srgbClr val="000000"/>
                </a:solidFill>
              </a:defRPr>
            </a:lvl1pPr>
            <a:lvl2pPr>
              <a:defRPr sz="2200">
                <a:solidFill>
                  <a:srgbClr val="000000"/>
                </a:solidFill>
              </a:defRPr>
            </a:lvl2pPr>
            <a:lvl3pPr>
              <a:defRPr sz="2200">
                <a:solidFill>
                  <a:srgbClr val="000000"/>
                </a:solidFill>
              </a:defRPr>
            </a:lvl3pPr>
          </a:lstStyle>
          <a:p>
            <a:pPr lvl="0"/>
            <a:r>
              <a:rPr lang="en-GB" dirty="0" smtClean="0"/>
              <a:t>Click to edit Master text styles</a:t>
            </a:r>
          </a:p>
          <a:p>
            <a:pPr lvl="1"/>
            <a:r>
              <a:rPr lang="en-GB" dirty="0" smtClean="0"/>
              <a:t>Second level</a:t>
            </a:r>
          </a:p>
          <a:p>
            <a:pPr lvl="2"/>
            <a:r>
              <a:rPr lang="en-GB" dirty="0" smtClean="0"/>
              <a:t>Third 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8567731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xercise Layout">
    <p:spTree>
      <p:nvGrpSpPr>
        <p:cNvPr id="1" name=""/>
        <p:cNvGrpSpPr/>
        <p:nvPr/>
      </p:nvGrpSpPr>
      <p:grpSpPr>
        <a:xfrm>
          <a:off x="0" y="0"/>
          <a:ext cx="0" cy="0"/>
          <a:chOff x="0" y="0"/>
          <a:chExt cx="0" cy="0"/>
        </a:xfrm>
      </p:grpSpPr>
      <p:pic>
        <p:nvPicPr>
          <p:cNvPr id="3" name="Picture 2" descr="meeting shutterstock_230281012.jpg"/>
          <p:cNvPicPr>
            <a:picLocks noChangeAspect="1"/>
          </p:cNvPicPr>
          <p:nvPr userDrawn="1"/>
        </p:nvPicPr>
        <p:blipFill>
          <a:blip r:embed="rId2" cstate="print">
            <a:alphaModFix amt="73000"/>
            <a:extLst>
              <a:ext uri="{28A0092B-C50C-407E-A947-70E740481C1C}">
                <a14:useLocalDpi xmlns:a14="http://schemas.microsoft.com/office/drawing/2010/main"/>
              </a:ext>
            </a:extLst>
          </a:blip>
          <a:stretch>
            <a:fillRect/>
          </a:stretch>
        </p:blipFill>
        <p:spPr>
          <a:xfrm>
            <a:off x="5500687" y="3428900"/>
            <a:ext cx="3644656" cy="2882923"/>
          </a:xfrm>
          <a:prstGeom prst="rect">
            <a:avLst/>
          </a:prstGeom>
        </p:spPr>
      </p:pic>
      <p:pic>
        <p:nvPicPr>
          <p:cNvPr id="12" name="Picture 11" descr="bottom-curve-fade.png"/>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lstStyle>
            <a:lvl1pPr>
              <a:defRPr sz="2600">
                <a:solidFill>
                  <a:schemeClr val="accent1"/>
                </a:solidFill>
              </a:defRPr>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rmAutofit/>
          </a:bodyPr>
          <a:lstStyle>
            <a:lvl1pPr>
              <a:buClr>
                <a:schemeClr val="tx2"/>
              </a:buClr>
              <a:defRPr sz="2200">
                <a:solidFill>
                  <a:schemeClr val="tx1"/>
                </a:solidFill>
              </a:defRPr>
            </a:lvl1pPr>
            <a:lvl2pPr>
              <a:buClr>
                <a:schemeClr val="bg2"/>
              </a:buClr>
              <a:defRPr sz="2200">
                <a:solidFill>
                  <a:schemeClr val="tx1"/>
                </a:solidFill>
              </a:defRPr>
            </a:lvl2pPr>
            <a:lvl3pPr>
              <a:buClr>
                <a:schemeClr val="bg2"/>
              </a:buClr>
              <a:defRPr sz="2200">
                <a:solidFill>
                  <a:schemeClr val="tx1"/>
                </a:solidFill>
              </a:defRPr>
            </a:lvl3pPr>
          </a:lstStyle>
          <a:p>
            <a:pPr lvl="0"/>
            <a:r>
              <a:rPr lang="en-GB" dirty="0" smtClean="0"/>
              <a:t>Click to edit Master text styles</a:t>
            </a:r>
          </a:p>
          <a:p>
            <a:pPr lvl="1"/>
            <a:r>
              <a:rPr lang="en-GB" dirty="0" smtClean="0"/>
              <a:t>Second level</a:t>
            </a:r>
          </a:p>
          <a:p>
            <a:pPr lvl="2"/>
            <a:r>
              <a:rPr lang="en-GB" dirty="0" smtClean="0"/>
              <a:t>Third </a:t>
            </a:r>
            <a:r>
              <a:rPr lang="en-GB" noProof="0" dirty="0" smtClean="0"/>
              <a:t>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9"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A17 – Sphere technical chapter on health action</a:t>
            </a:r>
          </a:p>
          <a:p>
            <a:r>
              <a:rPr lang="en-GB" dirty="0" smtClean="0"/>
              <a:t>Sphere Training Package 2015</a:t>
            </a:r>
          </a:p>
        </p:txBody>
      </p:sp>
    </p:spTree>
    <p:extLst>
      <p:ext uri="{BB962C8B-B14F-4D97-AF65-F5344CB8AC3E}">
        <p14:creationId xmlns:p14="http://schemas.microsoft.com/office/powerpoint/2010/main" val="47193511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xercise Layout no graphic">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lstStyle>
            <a:lvl1pPr>
              <a:defRPr sz="2600">
                <a:solidFill>
                  <a:schemeClr val="accent1"/>
                </a:solidFill>
              </a:defRPr>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rmAutofit/>
          </a:bodyPr>
          <a:lstStyle>
            <a:lvl1pPr>
              <a:buClr>
                <a:schemeClr val="tx2"/>
              </a:buClr>
              <a:defRPr sz="2200">
                <a:solidFill>
                  <a:schemeClr val="tx1"/>
                </a:solidFill>
              </a:defRPr>
            </a:lvl1pPr>
            <a:lvl2pPr>
              <a:buClr>
                <a:schemeClr val="bg2"/>
              </a:buClr>
              <a:defRPr sz="2200">
                <a:solidFill>
                  <a:schemeClr val="tx1"/>
                </a:solidFill>
              </a:defRPr>
            </a:lvl2pPr>
            <a:lvl3pPr>
              <a:buClr>
                <a:schemeClr val="bg2"/>
              </a:buClr>
              <a:defRPr sz="2200">
                <a:solidFill>
                  <a:schemeClr val="tx1"/>
                </a:solidFill>
              </a:defRPr>
            </a:lvl3pPr>
          </a:lstStyle>
          <a:p>
            <a:pPr lvl="0"/>
            <a:r>
              <a:rPr lang="en-GB" dirty="0" smtClean="0"/>
              <a:t>Click to edit Master text styles</a:t>
            </a:r>
          </a:p>
          <a:p>
            <a:pPr lvl="1"/>
            <a:r>
              <a:rPr lang="en-GB" dirty="0" smtClean="0"/>
              <a:t>Second level</a:t>
            </a:r>
          </a:p>
          <a:p>
            <a:pPr lvl="2"/>
            <a:r>
              <a:rPr lang="en-GB" dirty="0" smtClean="0"/>
              <a:t>Third </a:t>
            </a:r>
            <a:r>
              <a:rPr lang="en-GB" noProof="0" dirty="0" smtClean="0"/>
              <a:t>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9"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A17 – Sphere technical chapter on health action</a:t>
            </a:r>
          </a:p>
          <a:p>
            <a:r>
              <a:rPr lang="en-GB" dirty="0" smtClean="0"/>
              <a:t>Sphere Training Package 2015</a:t>
            </a:r>
          </a:p>
        </p:txBody>
      </p:sp>
    </p:spTree>
    <p:extLst>
      <p:ext uri="{BB962C8B-B14F-4D97-AF65-F5344CB8AC3E}">
        <p14:creationId xmlns:p14="http://schemas.microsoft.com/office/powerpoint/2010/main" val="327783948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GB"/>
          </a:p>
        </p:txBody>
      </p:sp>
      <p:sp>
        <p:nvSpPr>
          <p:cNvPr id="3" name="Text Placeholder 2"/>
          <p:cNvSpPr>
            <a:spLocks noGrp="1"/>
          </p:cNvSpPr>
          <p:nvPr>
            <p:ph type="body"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GB"/>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71E4AA35-2E75-ED4C-9AFA-011E6FD50027}" type="datetimeFigureOut">
              <a:rPr lang="en-US" smtClean="0"/>
              <a:t>4/15/2015</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30025B6F-265C-E742-98D7-6CBD399D4849}" type="slidenum">
              <a:rPr lang="en-GB" smtClean="0"/>
              <a:t>‹#›</a:t>
            </a:fld>
            <a:endParaRPr lang="en-GB" dirty="0"/>
          </a:p>
        </p:txBody>
      </p:sp>
    </p:spTree>
    <p:extLst>
      <p:ext uri="{BB962C8B-B14F-4D97-AF65-F5344CB8AC3E}">
        <p14:creationId xmlns:p14="http://schemas.microsoft.com/office/powerpoint/2010/main" val="37132502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1" y="0"/>
            <a:ext cx="8229600" cy="1081760"/>
          </a:xfrm>
          <a:prstGeom prst="rect">
            <a:avLst/>
          </a:prstGeom>
          <a:noFill/>
        </p:spPr>
        <p:txBody>
          <a:bodyPr vert="horz" lIns="72000" tIns="36000" rIns="72000" bIns="36000" rtlCol="0" anchor="ctr" anchorCtr="0">
            <a:noAutofit/>
          </a:bodyPr>
          <a:lstStyle/>
          <a:p>
            <a:r>
              <a:rPr lang="en-GB" dirty="0" smtClean="0"/>
              <a:t>Click to edit </a:t>
            </a:r>
            <a:r>
              <a:rPr lang="en-GB" noProof="0" dirty="0" smtClean="0"/>
              <a:t>Master</a:t>
            </a:r>
            <a:r>
              <a:rPr lang="en-GB" dirty="0" smtClean="0"/>
              <a:t> title style</a:t>
            </a:r>
            <a:endParaRPr lang="en-GB" dirty="0"/>
          </a:p>
        </p:txBody>
      </p:sp>
      <p:sp>
        <p:nvSpPr>
          <p:cNvPr id="3" name="Text Placeholder 2"/>
          <p:cNvSpPr>
            <a:spLocks noGrp="1"/>
          </p:cNvSpPr>
          <p:nvPr>
            <p:ph type="body" idx="1"/>
          </p:nvPr>
        </p:nvSpPr>
        <p:spPr>
          <a:xfrm>
            <a:off x="457200" y="1352200"/>
            <a:ext cx="8229600" cy="4785722"/>
          </a:xfrm>
          <a:prstGeom prst="rect">
            <a:avLst/>
          </a:prstGeom>
        </p:spPr>
        <p:txBody>
          <a:bodyPr vert="horz" lIns="91440" tIns="45720" rIns="91440" bIns="45720" rtlCol="0">
            <a:noAutofit/>
          </a:bodyPr>
          <a:lstStyle/>
          <a:p>
            <a:pPr lvl="0"/>
            <a:r>
              <a:rPr lang="en-GB" dirty="0" smtClean="0"/>
              <a:t>Click to edit Master text s</a:t>
            </a:r>
            <a:r>
              <a:rPr lang="en-GB" noProof="0" dirty="0" err="1" smtClean="0"/>
              <a:t>tyles</a:t>
            </a:r>
            <a:endParaRPr lang="en-GB" noProof="0" dirty="0" smtClean="0"/>
          </a:p>
          <a:p>
            <a:pPr lvl="1"/>
            <a:r>
              <a:rPr lang="en-GB" noProof="0" dirty="0" smtClean="0"/>
              <a:t>Second level</a:t>
            </a:r>
          </a:p>
          <a:p>
            <a:pPr lvl="2"/>
            <a:r>
              <a:rPr lang="en-GB" noProof="0" dirty="0" smtClean="0"/>
              <a:t>Third level</a:t>
            </a:r>
          </a:p>
        </p:txBody>
      </p:sp>
      <p:sp>
        <p:nvSpPr>
          <p:cNvPr id="5" name="Footer Placeholder 4"/>
          <p:cNvSpPr>
            <a:spLocks noGrp="1"/>
          </p:cNvSpPr>
          <p:nvPr>
            <p:ph type="ftr" sz="quarter" idx="3"/>
          </p:nvPr>
        </p:nvSpPr>
        <p:spPr>
          <a:xfrm>
            <a:off x="457199" y="6329599"/>
            <a:ext cx="6302244" cy="365125"/>
          </a:xfrm>
          <a:prstGeom prst="rect">
            <a:avLst/>
          </a:prstGeom>
        </p:spPr>
        <p:txBody>
          <a:bodyPr vert="horz" lIns="91440" tIns="45720" rIns="91440" bIns="45720" rtlCol="0" anchor="ctr"/>
          <a:lstStyle>
            <a:lvl1pPr algn="l">
              <a:defRPr sz="1000">
                <a:solidFill>
                  <a:srgbClr val="004386"/>
                </a:solidFill>
                <a:latin typeface="Tahoma"/>
                <a:cs typeface="Tahoma"/>
              </a:defRPr>
            </a:lvl1pPr>
          </a:lstStyle>
          <a:p>
            <a:r>
              <a:rPr lang="en-GB" dirty="0" smtClean="0"/>
              <a:t>Module A17 – Sphere technical chapter on health action</a:t>
            </a:r>
          </a:p>
          <a:p>
            <a:r>
              <a:rPr lang="en-GB" noProof="0" dirty="0" smtClean="0"/>
              <a:t>Sphere Training Package 2015</a:t>
            </a:r>
          </a:p>
        </p:txBody>
      </p:sp>
    </p:spTree>
    <p:extLst>
      <p:ext uri="{BB962C8B-B14F-4D97-AF65-F5344CB8AC3E}">
        <p14:creationId xmlns:p14="http://schemas.microsoft.com/office/powerpoint/2010/main" val="1775481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6" r:id="rId3"/>
    <p:sldLayoutId id="2147483654" r:id="rId4"/>
    <p:sldLayoutId id="2147483653" r:id="rId5"/>
    <p:sldLayoutId id="2147483651" r:id="rId6"/>
    <p:sldLayoutId id="2147483652" r:id="rId7"/>
    <p:sldLayoutId id="2147483657" r:id="rId8"/>
  </p:sldLayoutIdLst>
  <p:hf sldNum="0" hdr="0" dt="0"/>
  <p:txStyles>
    <p:titleStyle>
      <a:lvl1pPr algn="l" defTabSz="457200" rtl="0" eaLnBrk="1" latinLnBrk="0" hangingPunct="1">
        <a:lnSpc>
          <a:spcPct val="100000"/>
        </a:lnSpc>
        <a:spcBef>
          <a:spcPct val="0"/>
        </a:spcBef>
        <a:buNone/>
        <a:defRPr sz="2600" b="1" kern="1200">
          <a:solidFill>
            <a:schemeClr val="tx2"/>
          </a:solidFill>
          <a:latin typeface="Tahoma"/>
          <a:ea typeface="+mj-ea"/>
          <a:cs typeface="Tahoma"/>
        </a:defRPr>
      </a:lvl1pPr>
    </p:titleStyle>
    <p:bodyStyle>
      <a:lvl1pPr marL="0" indent="0" algn="l" defTabSz="457200" rtl="0" eaLnBrk="1" latinLnBrk="0" hangingPunct="1">
        <a:spcBef>
          <a:spcPct val="20000"/>
        </a:spcBef>
        <a:buClr>
          <a:schemeClr val="tx2"/>
        </a:buClr>
        <a:buFontTx/>
        <a:buNone/>
        <a:defRPr sz="2200" kern="1200">
          <a:solidFill>
            <a:srgbClr val="004386"/>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4386"/>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4386"/>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24.emf"/><Relationship Id="rId4" Type="http://schemas.openxmlformats.org/officeDocument/2006/relationships/package" Target="../embeddings/Microsoft_Word_Document1111111.docx"/></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10814" y="6033232"/>
            <a:ext cx="6052546" cy="723275"/>
          </a:xfrm>
          <a:prstGeom prst="rect">
            <a:avLst/>
          </a:prstGeom>
          <a:noFill/>
        </p:spPr>
        <p:txBody>
          <a:bodyPr wrap="square" rtlCol="0">
            <a:spAutoFit/>
          </a:bodyPr>
          <a:lstStyle/>
          <a:p>
            <a:r>
              <a:rPr lang="en-GB" sz="1600" noProof="1" smtClean="0">
                <a:solidFill>
                  <a:schemeClr val="bg1"/>
                </a:solidFill>
                <a:latin typeface="Tahoma"/>
                <a:cs typeface="Tahoma"/>
              </a:rPr>
              <a:t>Module A17 – Sphere Training Package 2015</a:t>
            </a:r>
          </a:p>
          <a:p>
            <a:pPr>
              <a:spcBef>
                <a:spcPts val="600"/>
              </a:spcBef>
            </a:pPr>
            <a:r>
              <a:rPr lang="en-GB" sz="1000" noProof="1" smtClean="0">
                <a:solidFill>
                  <a:schemeClr val="bg1"/>
                </a:solidFill>
                <a:latin typeface="Tahoma"/>
                <a:cs typeface="Tahoma"/>
              </a:rPr>
              <a:t>The materials in this presentation have been adapted from the InterWorks technical Sphere course </a:t>
            </a:r>
            <a:br>
              <a:rPr lang="en-GB" sz="1000" noProof="1" smtClean="0">
                <a:solidFill>
                  <a:schemeClr val="bg1"/>
                </a:solidFill>
                <a:latin typeface="Tahoma"/>
                <a:cs typeface="Tahoma"/>
              </a:rPr>
            </a:br>
            <a:r>
              <a:rPr lang="en-GB" sz="1000" noProof="1" smtClean="0">
                <a:solidFill>
                  <a:schemeClr val="bg1"/>
                </a:solidFill>
                <a:latin typeface="Tahoma"/>
                <a:cs typeface="Tahoma"/>
              </a:rPr>
              <a:t>which can be found online at  interworksmadison.com</a:t>
            </a:r>
            <a:endParaRPr lang="en-GB" sz="1000" noProof="1">
              <a:solidFill>
                <a:schemeClr val="bg1"/>
              </a:solidFill>
              <a:latin typeface="Tahoma"/>
              <a:cs typeface="Tahoma"/>
            </a:endParaRPr>
          </a:p>
        </p:txBody>
      </p:sp>
      <p:sp>
        <p:nvSpPr>
          <p:cNvPr id="7" name="Title 1"/>
          <p:cNvSpPr txBox="1">
            <a:spLocks/>
          </p:cNvSpPr>
          <p:nvPr/>
        </p:nvSpPr>
        <p:spPr>
          <a:xfrm>
            <a:off x="1704783" y="4052922"/>
            <a:ext cx="5736579" cy="1180338"/>
          </a:xfrm>
          <a:prstGeom prst="rect">
            <a:avLst/>
          </a:prstGeom>
          <a:noFill/>
        </p:spPr>
        <p:txBody>
          <a:bodyPr anchor="t" anchorCtr="0">
            <a:noAutofit/>
          </a:bodyPr>
          <a:lstStyle>
            <a:lvl1pPr algn="ctr" defTabSz="457200" rtl="0" eaLnBrk="1" latinLnBrk="0" hangingPunct="1">
              <a:lnSpc>
                <a:spcPct val="90000"/>
              </a:lnSpc>
              <a:spcBef>
                <a:spcPct val="0"/>
              </a:spcBef>
              <a:buNone/>
              <a:defRPr sz="4000" b="1" kern="1200" baseline="0">
                <a:solidFill>
                  <a:schemeClr val="bg2"/>
                </a:solidFill>
                <a:latin typeface="+mj-lt"/>
                <a:ea typeface="+mj-ea"/>
                <a:cs typeface="Lucida Sans Regular"/>
              </a:defRPr>
            </a:lvl1pPr>
          </a:lstStyle>
          <a:p>
            <a:pPr>
              <a:lnSpc>
                <a:spcPct val="100000"/>
              </a:lnSpc>
            </a:pPr>
            <a:r>
              <a:rPr lang="en-GB" sz="2400" b="0" i="1" dirty="0">
                <a:solidFill>
                  <a:schemeClr val="accent1"/>
                </a:solidFill>
                <a:latin typeface="Tahoma"/>
                <a:cs typeface="Tahoma"/>
              </a:rPr>
              <a:t>What is it and how can it be implemented?</a:t>
            </a:r>
          </a:p>
        </p:txBody>
      </p:sp>
      <p:sp>
        <p:nvSpPr>
          <p:cNvPr id="6" name="TextBox 5"/>
          <p:cNvSpPr txBox="1"/>
          <p:nvPr/>
        </p:nvSpPr>
        <p:spPr>
          <a:xfrm>
            <a:off x="1517254" y="2388016"/>
            <a:ext cx="6111628" cy="940770"/>
          </a:xfrm>
          <a:prstGeom prst="rect">
            <a:avLst/>
          </a:prstGeom>
          <a:noFill/>
        </p:spPr>
        <p:txBody>
          <a:bodyPr wrap="square" lIns="0" tIns="0" rIns="0" bIns="0" rtlCol="0">
            <a:spAutoFit/>
          </a:bodyPr>
          <a:lstStyle/>
          <a:p>
            <a:pPr algn="ctr">
              <a:lnSpc>
                <a:spcPct val="110000"/>
              </a:lnSpc>
            </a:pPr>
            <a:r>
              <a:rPr lang="en-GB" sz="2800" b="1" dirty="0" smtClean="0">
                <a:solidFill>
                  <a:schemeClr val="tx2"/>
                </a:solidFill>
                <a:latin typeface="Tahoma"/>
                <a:cs typeface="Tahoma"/>
              </a:rPr>
              <a:t>Sphere </a:t>
            </a:r>
            <a:r>
              <a:rPr lang="en-GB" sz="2800" b="1" dirty="0">
                <a:solidFill>
                  <a:schemeClr val="tx2"/>
                </a:solidFill>
                <a:latin typeface="Tahoma"/>
                <a:cs typeface="Tahoma"/>
              </a:rPr>
              <a:t>technical chapter on health action</a:t>
            </a:r>
          </a:p>
        </p:txBody>
      </p:sp>
      <p:pic>
        <p:nvPicPr>
          <p:cNvPr id="9" name="Picture 8" descr="Sphere-Project-Logo-Standard-No-Tagline-RGB.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186655" y="523525"/>
            <a:ext cx="2739825" cy="1109629"/>
          </a:xfrm>
          <a:prstGeom prst="rect">
            <a:avLst/>
          </a:prstGeom>
        </p:spPr>
      </p:pic>
    </p:spTree>
    <p:extLst>
      <p:ext uri="{BB962C8B-B14F-4D97-AF65-F5344CB8AC3E}">
        <p14:creationId xmlns:p14="http://schemas.microsoft.com/office/powerpoint/2010/main" val="34079025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Problem 4: Diarrhoea</a:t>
            </a:r>
          </a:p>
        </p:txBody>
      </p:sp>
      <p:sp>
        <p:nvSpPr>
          <p:cNvPr id="4" name="Content Placeholder 3"/>
          <p:cNvSpPr>
            <a:spLocks noGrp="1"/>
          </p:cNvSpPr>
          <p:nvPr>
            <p:ph idx="1"/>
          </p:nvPr>
        </p:nvSpPr>
        <p:spPr>
          <a:xfrm>
            <a:off x="457200" y="1340442"/>
            <a:ext cx="2986194" cy="4785722"/>
          </a:xfrm>
        </p:spPr>
        <p:txBody>
          <a:bodyPr/>
          <a:lstStyle/>
          <a:p>
            <a:r>
              <a:rPr lang="en-GB" sz="2000" dirty="0"/>
              <a:t>Diarrhoeas have traditionally become deadly in mass displacement scenarios.</a:t>
            </a:r>
          </a:p>
          <a:p>
            <a:pPr>
              <a:spcBef>
                <a:spcPts val="2000"/>
              </a:spcBef>
            </a:pPr>
            <a:r>
              <a:rPr lang="en-GB" sz="2000" dirty="0"/>
              <a:t>Is this still true today?</a:t>
            </a:r>
          </a:p>
        </p:txBody>
      </p:sp>
      <p:sp>
        <p:nvSpPr>
          <p:cNvPr id="5" name="Footer Placeholder 3"/>
          <p:cNvSpPr>
            <a:spLocks noGrp="1"/>
          </p:cNvSpPr>
          <p:nvPr>
            <p:ph type="ftr" sz="quarter" idx="3"/>
          </p:nvPr>
        </p:nvSpPr>
        <p:spPr/>
        <p:txBody>
          <a:bodyPr/>
          <a:lstStyle/>
          <a:p>
            <a:r>
              <a:rPr lang="en-GB" dirty="0" smtClean="0"/>
              <a:t>Module A17 – Sphere technical chapter on health action</a:t>
            </a:r>
          </a:p>
          <a:p>
            <a:r>
              <a:rPr lang="en-GB" dirty="0" smtClean="0"/>
              <a:t>Sphere Training Package 2015</a:t>
            </a:r>
          </a:p>
        </p:txBody>
      </p:sp>
      <p:pic>
        <p:nvPicPr>
          <p:cNvPr id="3" name="Picture 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784436" y="1466043"/>
            <a:ext cx="4788000" cy="3192000"/>
          </a:xfrm>
          <a:prstGeom prst="rect">
            <a:avLst/>
          </a:prstGeom>
        </p:spPr>
      </p:pic>
      <p:sp>
        <p:nvSpPr>
          <p:cNvPr id="6" name="TextBox 5"/>
          <p:cNvSpPr txBox="1"/>
          <p:nvPr/>
        </p:nvSpPr>
        <p:spPr>
          <a:xfrm>
            <a:off x="6824023" y="4786189"/>
            <a:ext cx="1748413" cy="230832"/>
          </a:xfrm>
          <a:prstGeom prst="rect">
            <a:avLst/>
          </a:prstGeom>
          <a:noFill/>
        </p:spPr>
        <p:txBody>
          <a:bodyPr wrap="square" rtlCol="0">
            <a:spAutoFit/>
          </a:bodyPr>
          <a:lstStyle/>
          <a:p>
            <a:pPr algn="r"/>
            <a:r>
              <a:rPr lang="fr-CH" sz="900" i="1" dirty="0">
                <a:solidFill>
                  <a:srgbClr val="000000"/>
                </a:solidFill>
                <a:latin typeface="Tahoma"/>
                <a:cs typeface="Tahoma"/>
              </a:rPr>
              <a:t>Joe </a:t>
            </a:r>
            <a:r>
              <a:rPr lang="fr-CH" sz="900" i="1" dirty="0" err="1">
                <a:solidFill>
                  <a:srgbClr val="000000"/>
                </a:solidFill>
                <a:latin typeface="Tahoma"/>
                <a:cs typeface="Tahoma"/>
              </a:rPr>
              <a:t>Cropp</a:t>
            </a:r>
            <a:r>
              <a:rPr lang="fr-CH" sz="900" i="1" dirty="0">
                <a:solidFill>
                  <a:srgbClr val="000000"/>
                </a:solidFill>
                <a:latin typeface="Tahoma"/>
                <a:cs typeface="Tahoma"/>
              </a:rPr>
              <a:t>/IFRC</a:t>
            </a:r>
            <a:endParaRPr lang="en-GB" sz="900" i="1" dirty="0">
              <a:solidFill>
                <a:srgbClr val="000000"/>
              </a:solidFill>
              <a:latin typeface="Tahoma"/>
              <a:cs typeface="Tahoma"/>
            </a:endParaRPr>
          </a:p>
        </p:txBody>
      </p:sp>
    </p:spTree>
    <p:extLst>
      <p:ext uri="{BB962C8B-B14F-4D97-AF65-F5344CB8AC3E}">
        <p14:creationId xmlns:p14="http://schemas.microsoft.com/office/powerpoint/2010/main" val="620587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What is a diarrhoea?</a:t>
            </a:r>
          </a:p>
        </p:txBody>
      </p:sp>
      <p:sp>
        <p:nvSpPr>
          <p:cNvPr id="4" name="Content Placeholder 3"/>
          <p:cNvSpPr>
            <a:spLocks noGrp="1"/>
          </p:cNvSpPr>
          <p:nvPr>
            <p:ph idx="1"/>
          </p:nvPr>
        </p:nvSpPr>
        <p:spPr>
          <a:xfrm>
            <a:off x="457200" y="1340442"/>
            <a:ext cx="8229600" cy="4293000"/>
          </a:xfrm>
        </p:spPr>
        <p:txBody>
          <a:bodyPr/>
          <a:lstStyle/>
          <a:p>
            <a:pPr lvl="1">
              <a:spcBef>
                <a:spcPts val="1500"/>
              </a:spcBef>
            </a:pPr>
            <a:r>
              <a:rPr lang="en-GB" dirty="0"/>
              <a:t>It is difficult to identify the specific pathogen, which could be any number of viruses, bacteria or functional (or genetic) abnormalities.</a:t>
            </a:r>
          </a:p>
          <a:p>
            <a:pPr lvl="1">
              <a:spcBef>
                <a:spcPts val="1500"/>
              </a:spcBef>
            </a:pPr>
            <a:r>
              <a:rPr lang="en-GB" dirty="0"/>
              <a:t>Field operations typically use an operational definition of </a:t>
            </a:r>
            <a:r>
              <a:rPr lang="en-GB" b="1" dirty="0">
                <a:solidFill>
                  <a:schemeClr val="tx2"/>
                </a:solidFill>
              </a:rPr>
              <a:t>3 or more watery stools per day</a:t>
            </a:r>
          </a:p>
          <a:p>
            <a:pPr lvl="1">
              <a:spcBef>
                <a:spcPts val="1500"/>
              </a:spcBef>
            </a:pPr>
            <a:r>
              <a:rPr lang="en-GB" dirty="0"/>
              <a:t>Note: most rural young children in most poor countries have diarrhoea 20 or more times per year.</a:t>
            </a:r>
          </a:p>
        </p:txBody>
      </p:sp>
      <p:sp>
        <p:nvSpPr>
          <p:cNvPr id="5" name="Footer Placeholder 3"/>
          <p:cNvSpPr>
            <a:spLocks noGrp="1"/>
          </p:cNvSpPr>
          <p:nvPr>
            <p:ph type="ftr" sz="quarter" idx="3"/>
          </p:nvPr>
        </p:nvSpPr>
        <p:spPr>
          <a:xfrm>
            <a:off x="457198" y="6380737"/>
            <a:ext cx="6072099" cy="365125"/>
          </a:xfrm>
        </p:spPr>
        <p:txBody>
          <a:bodyPr/>
          <a:lstStyle/>
          <a:p>
            <a:r>
              <a:rPr lang="en-GB" dirty="0" smtClean="0"/>
              <a:t>Module A17 – Sphere technical chapter on health action</a:t>
            </a:r>
          </a:p>
          <a:p>
            <a:r>
              <a:rPr lang="en-GB" dirty="0" smtClean="0"/>
              <a:t>Sphere Training Package 2015</a:t>
            </a:r>
          </a:p>
        </p:txBody>
      </p:sp>
    </p:spTree>
    <p:extLst>
      <p:ext uri="{BB962C8B-B14F-4D97-AF65-F5344CB8AC3E}">
        <p14:creationId xmlns:p14="http://schemas.microsoft.com/office/powerpoint/2010/main" val="361372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0"/>
            <a:ext cx="8356178" cy="1081760"/>
          </a:xfrm>
        </p:spPr>
        <p:txBody>
          <a:bodyPr/>
          <a:lstStyle/>
          <a:p>
            <a:r>
              <a:rPr lang="en-GB" b="1" i="0" u="none" strike="noStrike" baseline="0" dirty="0" smtClean="0">
                <a:solidFill>
                  <a:srgbClr val="1F497D"/>
                </a:solidFill>
                <a:latin typeface="Tahoma"/>
                <a:ea typeface="ＭＳ 明朝"/>
              </a:rPr>
              <a:t>Comparative</a:t>
            </a:r>
            <a:r>
              <a:rPr lang="en-GB" b="1" i="0" u="none" strike="noStrike" dirty="0" smtClean="0">
                <a:solidFill>
                  <a:srgbClr val="1F497D"/>
                </a:solidFill>
                <a:latin typeface="Tahoma"/>
                <a:ea typeface="ＭＳ 明朝"/>
              </a:rPr>
              <a:t> incidence of </a:t>
            </a:r>
            <a:r>
              <a:rPr lang="en-GB" dirty="0" smtClean="0">
                <a:solidFill>
                  <a:srgbClr val="1F497D"/>
                </a:solidFill>
                <a:ea typeface="ＭＳ 明朝"/>
              </a:rPr>
              <a:t>diarrhoea in children</a:t>
            </a:r>
            <a:endParaRPr lang="en-GB" b="1" i="0" u="none" strike="noStrike" baseline="0" dirty="0" smtClean="0">
              <a:solidFill>
                <a:srgbClr val="1F497D"/>
              </a:solidFill>
              <a:latin typeface="Tahoma"/>
              <a:ea typeface="ＭＳ 明朝"/>
            </a:endParaRPr>
          </a:p>
        </p:txBody>
      </p:sp>
      <p:sp>
        <p:nvSpPr>
          <p:cNvPr id="4" name="Content Placeholder 3"/>
          <p:cNvSpPr>
            <a:spLocks noGrp="1"/>
          </p:cNvSpPr>
          <p:nvPr>
            <p:ph idx="1"/>
          </p:nvPr>
        </p:nvSpPr>
        <p:spPr>
          <a:xfrm>
            <a:off x="5446822" y="5092889"/>
            <a:ext cx="3115845" cy="320946"/>
          </a:xfrm>
        </p:spPr>
        <p:txBody>
          <a:bodyPr/>
          <a:lstStyle/>
          <a:p>
            <a:pPr algn="r"/>
            <a:r>
              <a:rPr lang="en-GB" sz="900" i="1" dirty="0"/>
              <a:t>MCH clinic reporting, Children Kabul Afghanistan </a:t>
            </a:r>
            <a:r>
              <a:rPr lang="en-GB" sz="900" i="1" dirty="0" smtClean="0"/>
              <a:t>1997</a:t>
            </a:r>
            <a:endParaRPr lang="en-GB" sz="900" i="1" dirty="0"/>
          </a:p>
        </p:txBody>
      </p:sp>
      <p:sp>
        <p:nvSpPr>
          <p:cNvPr id="5" name="Footer Placeholder 3"/>
          <p:cNvSpPr>
            <a:spLocks noGrp="1"/>
          </p:cNvSpPr>
          <p:nvPr>
            <p:ph type="ftr" sz="quarter" idx="3"/>
          </p:nvPr>
        </p:nvSpPr>
        <p:spPr>
          <a:xfrm>
            <a:off x="457198" y="6380737"/>
            <a:ext cx="6072099" cy="365125"/>
          </a:xfrm>
        </p:spPr>
        <p:txBody>
          <a:bodyPr/>
          <a:lstStyle/>
          <a:p>
            <a:r>
              <a:rPr lang="en-GB" dirty="0" smtClean="0"/>
              <a:t>Module A17 – Sphere technical chapter on health action</a:t>
            </a:r>
          </a:p>
          <a:p>
            <a:r>
              <a:rPr lang="en-GB" dirty="0" smtClean="0"/>
              <a:t>Sphere Training Package 2015</a:t>
            </a:r>
          </a:p>
        </p:txBody>
      </p:sp>
      <p:pic>
        <p:nvPicPr>
          <p:cNvPr id="6" name="Picture 5" descr="Comparative incidence of diahorrea.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0621" y="1180557"/>
            <a:ext cx="9144000" cy="4311263"/>
          </a:xfrm>
          <a:prstGeom prst="rect">
            <a:avLst/>
          </a:prstGeom>
        </p:spPr>
      </p:pic>
    </p:spTree>
    <p:extLst>
      <p:ext uri="{BB962C8B-B14F-4D97-AF65-F5344CB8AC3E}">
        <p14:creationId xmlns:p14="http://schemas.microsoft.com/office/powerpoint/2010/main" val="219925853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Dysentery</a:t>
            </a:r>
          </a:p>
        </p:txBody>
      </p:sp>
      <p:sp>
        <p:nvSpPr>
          <p:cNvPr id="4" name="Content Placeholder 3"/>
          <p:cNvSpPr>
            <a:spLocks noGrp="1"/>
          </p:cNvSpPr>
          <p:nvPr>
            <p:ph idx="1"/>
          </p:nvPr>
        </p:nvSpPr>
        <p:spPr>
          <a:xfrm>
            <a:off x="457199" y="1340442"/>
            <a:ext cx="3361837" cy="4785722"/>
          </a:xfrm>
        </p:spPr>
        <p:txBody>
          <a:bodyPr/>
          <a:lstStyle/>
          <a:p>
            <a:r>
              <a:rPr lang="en-GB" dirty="0"/>
              <a:t>3 or more liquid stools</a:t>
            </a:r>
          </a:p>
          <a:p>
            <a:pPr lvl="1"/>
            <a:r>
              <a:rPr lang="en-GB" dirty="0"/>
              <a:t>per day </a:t>
            </a:r>
            <a:endParaRPr lang="en-GB" dirty="0" smtClean="0"/>
          </a:p>
          <a:p>
            <a:pPr lvl="1"/>
            <a:r>
              <a:rPr lang="en-GB" dirty="0" smtClean="0"/>
              <a:t>with </a:t>
            </a:r>
            <a:r>
              <a:rPr lang="en-GB" b="1" dirty="0">
                <a:solidFill>
                  <a:srgbClr val="004386"/>
                </a:solidFill>
              </a:rPr>
              <a:t>blood</a:t>
            </a:r>
          </a:p>
        </p:txBody>
      </p:sp>
      <p:sp>
        <p:nvSpPr>
          <p:cNvPr id="5" name="Footer Placeholder 3"/>
          <p:cNvSpPr>
            <a:spLocks noGrp="1"/>
          </p:cNvSpPr>
          <p:nvPr>
            <p:ph type="ftr" sz="quarter" idx="3"/>
          </p:nvPr>
        </p:nvSpPr>
        <p:spPr/>
        <p:txBody>
          <a:bodyPr/>
          <a:lstStyle/>
          <a:p>
            <a:r>
              <a:rPr lang="en-GB" dirty="0" smtClean="0"/>
              <a:t>Module A17 – Sphere technical chapter on health action</a:t>
            </a:r>
          </a:p>
          <a:p>
            <a:r>
              <a:rPr lang="en-GB" dirty="0" smtClean="0"/>
              <a:t>Sphere Training Package 2015</a:t>
            </a:r>
          </a:p>
        </p:txBody>
      </p:sp>
      <p:pic>
        <p:nvPicPr>
          <p:cNvPr id="3" name="Picture 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732179" y="1449935"/>
            <a:ext cx="4927251" cy="2744916"/>
          </a:xfrm>
          <a:prstGeom prst="rect">
            <a:avLst/>
          </a:prstGeom>
        </p:spPr>
      </p:pic>
      <p:sp>
        <p:nvSpPr>
          <p:cNvPr id="6" name="TextBox 5"/>
          <p:cNvSpPr txBox="1"/>
          <p:nvPr/>
        </p:nvSpPr>
        <p:spPr>
          <a:xfrm>
            <a:off x="6574397" y="4702614"/>
            <a:ext cx="2085033" cy="230832"/>
          </a:xfrm>
          <a:prstGeom prst="rect">
            <a:avLst/>
          </a:prstGeom>
          <a:noFill/>
        </p:spPr>
        <p:txBody>
          <a:bodyPr wrap="square" rtlCol="0">
            <a:spAutoFit/>
          </a:bodyPr>
          <a:lstStyle/>
          <a:p>
            <a:pPr algn="r"/>
            <a:r>
              <a:rPr lang="en-GB" sz="900" i="1" dirty="0" err="1">
                <a:solidFill>
                  <a:srgbClr val="000000"/>
                </a:solidFill>
                <a:latin typeface="Tahoma"/>
                <a:cs typeface="Tahoma"/>
              </a:rPr>
              <a:t>Andreï</a:t>
            </a:r>
            <a:r>
              <a:rPr lang="en-GB" sz="900" i="1" dirty="0">
                <a:solidFill>
                  <a:srgbClr val="000000"/>
                </a:solidFill>
                <a:latin typeface="Tahoma"/>
                <a:cs typeface="Tahoma"/>
              </a:rPr>
              <a:t> </a:t>
            </a:r>
            <a:r>
              <a:rPr lang="en-GB" sz="900" i="1" dirty="0" err="1" smtClean="0">
                <a:solidFill>
                  <a:srgbClr val="000000"/>
                </a:solidFill>
                <a:latin typeface="Tahoma"/>
                <a:cs typeface="Tahoma"/>
              </a:rPr>
              <a:t>Engstrand-Neacsu</a:t>
            </a:r>
            <a:r>
              <a:rPr lang="en-GB" sz="900" i="1" dirty="0" smtClean="0">
                <a:solidFill>
                  <a:srgbClr val="000000"/>
                </a:solidFill>
                <a:latin typeface="Tahoma"/>
                <a:cs typeface="Tahoma"/>
              </a:rPr>
              <a:t>/IFRC</a:t>
            </a:r>
            <a:endParaRPr lang="en-GB" sz="900" i="1" dirty="0">
              <a:solidFill>
                <a:srgbClr val="000000"/>
              </a:solidFill>
              <a:latin typeface="Tahoma"/>
              <a:cs typeface="Tahoma"/>
            </a:endParaRPr>
          </a:p>
        </p:txBody>
      </p:sp>
    </p:spTree>
    <p:extLst>
      <p:ext uri="{BB962C8B-B14F-4D97-AF65-F5344CB8AC3E}">
        <p14:creationId xmlns:p14="http://schemas.microsoft.com/office/powerpoint/2010/main" val="419323037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aryab Province.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80010" y="1520455"/>
            <a:ext cx="8461248" cy="4712208"/>
          </a:xfrm>
          <a:prstGeom prst="rect">
            <a:avLst/>
          </a:prstGeom>
        </p:spPr>
      </p:pic>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Faryab Province, Afghanistan 2001 Famine and IDP by Save US</a:t>
            </a:r>
          </a:p>
        </p:txBody>
      </p:sp>
      <p:sp>
        <p:nvSpPr>
          <p:cNvPr id="4" name="Content Placeholder 3"/>
          <p:cNvSpPr>
            <a:spLocks noGrp="1"/>
          </p:cNvSpPr>
          <p:nvPr>
            <p:ph idx="1"/>
          </p:nvPr>
        </p:nvSpPr>
        <p:spPr>
          <a:xfrm>
            <a:off x="457200" y="1340442"/>
            <a:ext cx="8229600" cy="479691"/>
          </a:xfrm>
        </p:spPr>
        <p:txBody>
          <a:bodyPr/>
          <a:lstStyle/>
          <a:p>
            <a:r>
              <a:rPr lang="en-GB" dirty="0"/>
              <a:t>CMR of 2.6/10,000/day reported</a:t>
            </a:r>
          </a:p>
        </p:txBody>
      </p:sp>
      <p:sp>
        <p:nvSpPr>
          <p:cNvPr id="5" name="Footer Placeholder 3"/>
          <p:cNvSpPr>
            <a:spLocks noGrp="1"/>
          </p:cNvSpPr>
          <p:nvPr>
            <p:ph type="ftr" sz="quarter" idx="3"/>
          </p:nvPr>
        </p:nvSpPr>
        <p:spPr>
          <a:xfrm>
            <a:off x="457198" y="6380737"/>
            <a:ext cx="6072099" cy="365125"/>
          </a:xfrm>
        </p:spPr>
        <p:txBody>
          <a:bodyPr/>
          <a:lstStyle/>
          <a:p>
            <a:r>
              <a:rPr lang="en-GB" dirty="0" smtClean="0"/>
              <a:t>Module A17 – Sphere technical chapter on health action</a:t>
            </a:r>
          </a:p>
          <a:p>
            <a:r>
              <a:rPr lang="en-GB" dirty="0" smtClean="0"/>
              <a:t>Sphere Training Package 2015</a:t>
            </a:r>
          </a:p>
        </p:txBody>
      </p:sp>
      <p:sp>
        <p:nvSpPr>
          <p:cNvPr id="6" name="Oval 5"/>
          <p:cNvSpPr/>
          <p:nvPr/>
        </p:nvSpPr>
        <p:spPr>
          <a:xfrm>
            <a:off x="2392309" y="2300513"/>
            <a:ext cx="3007838" cy="2049805"/>
          </a:xfrm>
          <a:prstGeom prst="ellipse">
            <a:avLst/>
          </a:prstGeom>
          <a:solidFill>
            <a:schemeClr val="accent3">
              <a:lumMod val="60000"/>
              <a:lumOff val="40000"/>
            </a:schemeClr>
          </a:solidFill>
          <a:ln>
            <a:noFill/>
          </a:ln>
          <a:effectLst/>
          <a:scene3d>
            <a:camera prst="perspectiveFront" fov="2820000">
              <a:rot lat="18600000" lon="0" rev="0"/>
            </a:camera>
            <a:lightRig rig="threePt" dir="t"/>
          </a:scene3d>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400" b="1" dirty="0" smtClean="0">
                <a:solidFill>
                  <a:srgbClr val="FF0000"/>
                </a:solidFill>
                <a:latin typeface="Tahoma"/>
                <a:cs typeface="Tahoma"/>
              </a:rPr>
              <a:t>Malnutrition</a:t>
            </a:r>
            <a:endParaRPr lang="en-GB" sz="2400" b="1" dirty="0">
              <a:solidFill>
                <a:srgbClr val="FF0000"/>
              </a:solidFill>
              <a:latin typeface="Tahoma"/>
              <a:cs typeface="Tahoma"/>
            </a:endParaRPr>
          </a:p>
        </p:txBody>
      </p:sp>
    </p:spTree>
    <p:extLst>
      <p:ext uri="{BB962C8B-B14F-4D97-AF65-F5344CB8AC3E}">
        <p14:creationId xmlns:p14="http://schemas.microsoft.com/office/powerpoint/2010/main" val="1049075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Cholera</a:t>
            </a:r>
          </a:p>
        </p:txBody>
      </p:sp>
      <p:sp>
        <p:nvSpPr>
          <p:cNvPr id="4" name="Content Placeholder 3"/>
          <p:cNvSpPr>
            <a:spLocks noGrp="1"/>
          </p:cNvSpPr>
          <p:nvPr>
            <p:ph idx="1"/>
          </p:nvPr>
        </p:nvSpPr>
        <p:spPr/>
        <p:txBody>
          <a:bodyPr/>
          <a:lstStyle/>
          <a:p>
            <a:pPr lvl="1">
              <a:spcBef>
                <a:spcPts val="1500"/>
              </a:spcBef>
            </a:pPr>
            <a:r>
              <a:rPr lang="en-GB" sz="2000" dirty="0"/>
              <a:t>Severe profuse watery diarrhoea with or without vomiting</a:t>
            </a:r>
          </a:p>
          <a:p>
            <a:pPr lvl="1">
              <a:spcBef>
                <a:spcPts val="1500"/>
              </a:spcBef>
            </a:pPr>
            <a:r>
              <a:rPr lang="en-GB" sz="2000" dirty="0"/>
              <a:t>Will kill quickly if not properly addressed… rehydration</a:t>
            </a:r>
          </a:p>
          <a:p>
            <a:pPr lvl="1">
              <a:spcBef>
                <a:spcPts val="1500"/>
              </a:spcBef>
            </a:pPr>
            <a:r>
              <a:rPr lang="en-GB" sz="2000" dirty="0"/>
              <a:t>1 out of 10 infections </a:t>
            </a:r>
            <a:r>
              <a:rPr lang="en-GB" sz="2000" dirty="0" smtClean="0"/>
              <a:t/>
            </a:r>
            <a:br>
              <a:rPr lang="en-GB" sz="2000" dirty="0" smtClean="0"/>
            </a:br>
            <a:r>
              <a:rPr lang="en-GB" sz="2000" dirty="0" smtClean="0"/>
              <a:t>becomes </a:t>
            </a:r>
            <a:r>
              <a:rPr lang="en-GB" sz="2000" dirty="0"/>
              <a:t>a case.</a:t>
            </a:r>
          </a:p>
          <a:p>
            <a:pPr lvl="1">
              <a:spcBef>
                <a:spcPts val="1500"/>
              </a:spcBef>
            </a:pPr>
            <a:r>
              <a:rPr lang="en-GB" sz="2000" dirty="0"/>
              <a:t>1 out of 10 cases may die.</a:t>
            </a:r>
          </a:p>
        </p:txBody>
      </p:sp>
      <p:sp>
        <p:nvSpPr>
          <p:cNvPr id="5" name="Footer Placeholder 3"/>
          <p:cNvSpPr>
            <a:spLocks noGrp="1"/>
          </p:cNvSpPr>
          <p:nvPr>
            <p:ph type="ftr" sz="quarter" idx="3"/>
          </p:nvPr>
        </p:nvSpPr>
        <p:spPr/>
        <p:txBody>
          <a:bodyPr/>
          <a:lstStyle/>
          <a:p>
            <a:r>
              <a:rPr lang="en-GB" dirty="0" smtClean="0"/>
              <a:t>Module A17 – Sphere technical chapter on health action</a:t>
            </a:r>
          </a:p>
          <a:p>
            <a:r>
              <a:rPr lang="en-GB" dirty="0" smtClean="0"/>
              <a:t>Sphere Training Package 2015</a:t>
            </a:r>
          </a:p>
        </p:txBody>
      </p:sp>
      <p:pic>
        <p:nvPicPr>
          <p:cNvPr id="3" name="Picture 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70413" y="2772664"/>
            <a:ext cx="4151810" cy="3113858"/>
          </a:xfrm>
          <a:prstGeom prst="rect">
            <a:avLst/>
          </a:prstGeom>
        </p:spPr>
      </p:pic>
      <p:sp>
        <p:nvSpPr>
          <p:cNvPr id="6" name="TextBox 5"/>
          <p:cNvSpPr txBox="1"/>
          <p:nvPr/>
        </p:nvSpPr>
        <p:spPr>
          <a:xfrm>
            <a:off x="6584486" y="5922380"/>
            <a:ext cx="2120202" cy="230832"/>
          </a:xfrm>
          <a:prstGeom prst="rect">
            <a:avLst/>
          </a:prstGeom>
          <a:noFill/>
        </p:spPr>
        <p:txBody>
          <a:bodyPr wrap="square" rtlCol="0">
            <a:spAutoFit/>
          </a:bodyPr>
          <a:lstStyle/>
          <a:p>
            <a:pPr algn="r"/>
            <a:r>
              <a:rPr lang="fr-CH" sz="900" i="1" dirty="0">
                <a:solidFill>
                  <a:srgbClr val="000000"/>
                </a:solidFill>
                <a:latin typeface="Tahoma"/>
                <a:cs typeface="Tahoma"/>
              </a:rPr>
              <a:t>IFRC</a:t>
            </a:r>
            <a:endParaRPr lang="en-GB" sz="900" i="1" dirty="0">
              <a:solidFill>
                <a:srgbClr val="000000"/>
              </a:solidFill>
              <a:latin typeface="Tahoma"/>
              <a:cs typeface="Tahoma"/>
            </a:endParaRPr>
          </a:p>
        </p:txBody>
      </p:sp>
    </p:spTree>
    <p:extLst>
      <p:ext uri="{BB962C8B-B14F-4D97-AF65-F5344CB8AC3E}">
        <p14:creationId xmlns:p14="http://schemas.microsoft.com/office/powerpoint/2010/main" val="402087398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fr-CH" dirty="0" smtClean="0">
                <a:solidFill>
                  <a:srgbClr val="1F497D"/>
                </a:solidFill>
                <a:ea typeface="ＭＳ 明朝"/>
              </a:rPr>
              <a:t>Ebola</a:t>
            </a:r>
            <a:endParaRPr lang="en-GB" b="1" i="0" u="none" strike="noStrike" baseline="0" dirty="0" smtClean="0">
              <a:solidFill>
                <a:srgbClr val="1F497D"/>
              </a:solidFill>
              <a:latin typeface="Tahoma"/>
              <a:ea typeface="ＭＳ 明朝"/>
            </a:endParaRPr>
          </a:p>
        </p:txBody>
      </p:sp>
      <p:pic>
        <p:nvPicPr>
          <p:cNvPr id="3" name="Content Placeholder 2"/>
          <p:cNvPicPr>
            <a:picLocks noGrp="1" noChangeAspect="1"/>
          </p:cNvPicPr>
          <p:nvPr>
            <p:ph idx="1"/>
          </p:nvPr>
        </p:nvPicPr>
        <p:blipFill>
          <a:blip r:embed="rId3" cstate="print">
            <a:extLst>
              <a:ext uri="{28A0092B-C50C-407E-A947-70E740481C1C}">
                <a14:useLocalDpi xmlns:a14="http://schemas.microsoft.com/office/drawing/2010/main"/>
              </a:ext>
            </a:extLst>
          </a:blip>
          <a:stretch>
            <a:fillRect/>
          </a:stretch>
        </p:blipFill>
        <p:spPr>
          <a:xfrm>
            <a:off x="1210481" y="1324390"/>
            <a:ext cx="6695912" cy="4482388"/>
          </a:xfrm>
        </p:spPr>
      </p:pic>
      <p:sp>
        <p:nvSpPr>
          <p:cNvPr id="5" name="Footer Placeholder 3"/>
          <p:cNvSpPr>
            <a:spLocks noGrp="1"/>
          </p:cNvSpPr>
          <p:nvPr>
            <p:ph type="ftr" sz="quarter" idx="3"/>
          </p:nvPr>
        </p:nvSpPr>
        <p:spPr>
          <a:xfrm>
            <a:off x="457198" y="6380737"/>
            <a:ext cx="6072099" cy="365125"/>
          </a:xfrm>
        </p:spPr>
        <p:txBody>
          <a:bodyPr/>
          <a:lstStyle/>
          <a:p>
            <a:r>
              <a:rPr lang="en-GB" dirty="0" smtClean="0"/>
              <a:t>Module A17 – Sphere technical chapter on health action</a:t>
            </a:r>
          </a:p>
          <a:p>
            <a:r>
              <a:rPr lang="en-GB" dirty="0" smtClean="0"/>
              <a:t>Sphere Training Package 2015</a:t>
            </a:r>
          </a:p>
        </p:txBody>
      </p:sp>
      <p:sp>
        <p:nvSpPr>
          <p:cNvPr id="6" name="TextBox 5"/>
          <p:cNvSpPr txBox="1"/>
          <p:nvPr/>
        </p:nvSpPr>
        <p:spPr>
          <a:xfrm>
            <a:off x="5524934" y="5853585"/>
            <a:ext cx="2381459" cy="230832"/>
          </a:xfrm>
          <a:prstGeom prst="rect">
            <a:avLst/>
          </a:prstGeom>
          <a:noFill/>
        </p:spPr>
        <p:txBody>
          <a:bodyPr wrap="square" rtlCol="0">
            <a:spAutoFit/>
          </a:bodyPr>
          <a:lstStyle/>
          <a:p>
            <a:pPr algn="r"/>
            <a:r>
              <a:rPr lang="en-GB" sz="900" i="1" dirty="0" err="1">
                <a:solidFill>
                  <a:srgbClr val="000000"/>
                </a:solidFill>
                <a:latin typeface="Tahoma"/>
                <a:cs typeface="Tahoma"/>
              </a:rPr>
              <a:t>Moustapha</a:t>
            </a:r>
            <a:r>
              <a:rPr lang="en-GB" sz="900" i="1" dirty="0">
                <a:solidFill>
                  <a:srgbClr val="000000"/>
                </a:solidFill>
                <a:latin typeface="Tahoma"/>
                <a:cs typeface="Tahoma"/>
              </a:rPr>
              <a:t> Diallo/IFRC  </a:t>
            </a:r>
          </a:p>
        </p:txBody>
      </p:sp>
    </p:spTree>
    <p:extLst>
      <p:ext uri="{BB962C8B-B14F-4D97-AF65-F5344CB8AC3E}">
        <p14:creationId xmlns:p14="http://schemas.microsoft.com/office/powerpoint/2010/main" val="245222175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Problem 5: Lack of organisation and communication with other sectors</a:t>
            </a:r>
          </a:p>
        </p:txBody>
      </p:sp>
      <p:sp>
        <p:nvSpPr>
          <p:cNvPr id="4" name="Content Placeholder 3"/>
          <p:cNvSpPr>
            <a:spLocks noGrp="1"/>
          </p:cNvSpPr>
          <p:nvPr>
            <p:ph idx="1"/>
          </p:nvPr>
        </p:nvSpPr>
        <p:spPr>
          <a:xfrm>
            <a:off x="457200" y="1340442"/>
            <a:ext cx="2512168" cy="4785722"/>
          </a:xfrm>
        </p:spPr>
        <p:txBody>
          <a:bodyPr/>
          <a:lstStyle/>
          <a:p>
            <a:r>
              <a:rPr lang="en-GB" dirty="0"/>
              <a:t>Lack of organisation in health programs and lack of communication with other sectors and among agencies results in imminent health threats.</a:t>
            </a:r>
          </a:p>
        </p:txBody>
      </p:sp>
      <p:sp>
        <p:nvSpPr>
          <p:cNvPr id="5" name="Footer Placeholder 3"/>
          <p:cNvSpPr>
            <a:spLocks noGrp="1"/>
          </p:cNvSpPr>
          <p:nvPr>
            <p:ph type="ftr" sz="quarter" idx="3"/>
          </p:nvPr>
        </p:nvSpPr>
        <p:spPr/>
        <p:txBody>
          <a:bodyPr/>
          <a:lstStyle/>
          <a:p>
            <a:r>
              <a:rPr lang="en-GB" dirty="0" smtClean="0"/>
              <a:t>Module A17 – Sphere technical chapter on health action</a:t>
            </a:r>
          </a:p>
          <a:p>
            <a:r>
              <a:rPr lang="en-GB" dirty="0" smtClean="0"/>
              <a:t>Sphere Training Package 2015</a:t>
            </a:r>
          </a:p>
        </p:txBody>
      </p:sp>
      <p:pic>
        <p:nvPicPr>
          <p:cNvPr id="6" name="Picture 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353955" y="1489115"/>
            <a:ext cx="5370156" cy="3095340"/>
          </a:xfrm>
          <a:prstGeom prst="rect">
            <a:avLst/>
          </a:prstGeom>
        </p:spPr>
      </p:pic>
      <p:sp>
        <p:nvSpPr>
          <p:cNvPr id="7" name="TextBox 6"/>
          <p:cNvSpPr txBox="1"/>
          <p:nvPr/>
        </p:nvSpPr>
        <p:spPr>
          <a:xfrm>
            <a:off x="6724489" y="4673169"/>
            <a:ext cx="1999622" cy="230832"/>
          </a:xfrm>
          <a:prstGeom prst="rect">
            <a:avLst/>
          </a:prstGeom>
          <a:noFill/>
        </p:spPr>
        <p:txBody>
          <a:bodyPr wrap="square" rtlCol="0">
            <a:spAutoFit/>
          </a:bodyPr>
          <a:lstStyle/>
          <a:p>
            <a:pPr algn="r"/>
            <a:r>
              <a:rPr lang="en-GB" sz="900" i="1" dirty="0">
                <a:solidFill>
                  <a:srgbClr val="000000"/>
                </a:solidFill>
                <a:latin typeface="Tahoma"/>
                <a:cs typeface="Tahoma"/>
              </a:rPr>
              <a:t>Nelly </a:t>
            </a:r>
            <a:r>
              <a:rPr lang="en-GB" sz="900" i="1" dirty="0" err="1">
                <a:solidFill>
                  <a:srgbClr val="000000"/>
                </a:solidFill>
                <a:latin typeface="Tahoma"/>
                <a:cs typeface="Tahoma"/>
              </a:rPr>
              <a:t>Muluka</a:t>
            </a:r>
            <a:r>
              <a:rPr lang="en-GB" sz="900" i="1" dirty="0">
                <a:solidFill>
                  <a:srgbClr val="000000"/>
                </a:solidFill>
                <a:latin typeface="Tahoma"/>
                <a:cs typeface="Tahoma"/>
              </a:rPr>
              <a:t>/IFRC </a:t>
            </a:r>
          </a:p>
        </p:txBody>
      </p:sp>
    </p:spTree>
    <p:extLst>
      <p:ext uri="{BB962C8B-B14F-4D97-AF65-F5344CB8AC3E}">
        <p14:creationId xmlns:p14="http://schemas.microsoft.com/office/powerpoint/2010/main" val="185707867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Problem 6: Lack of consultation with the affected population</a:t>
            </a:r>
          </a:p>
        </p:txBody>
      </p:sp>
      <p:sp>
        <p:nvSpPr>
          <p:cNvPr id="4" name="Content Placeholder 3"/>
          <p:cNvSpPr>
            <a:spLocks noGrp="1"/>
          </p:cNvSpPr>
          <p:nvPr>
            <p:ph idx="1"/>
          </p:nvPr>
        </p:nvSpPr>
        <p:spPr>
          <a:xfrm>
            <a:off x="457200" y="1340442"/>
            <a:ext cx="2492881" cy="4289968"/>
          </a:xfrm>
        </p:spPr>
        <p:txBody>
          <a:bodyPr/>
          <a:lstStyle/>
          <a:p>
            <a:r>
              <a:rPr lang="en-GB" dirty="0"/>
              <a:t>Lack of consultation with the affected </a:t>
            </a:r>
            <a:r>
              <a:rPr lang="en-GB" dirty="0" smtClean="0"/>
              <a:t>population – and </a:t>
            </a:r>
            <a:r>
              <a:rPr lang="en-GB" dirty="0"/>
              <a:t>women in </a:t>
            </a:r>
            <a:r>
              <a:rPr lang="en-GB" dirty="0" smtClean="0"/>
              <a:t>particular – results </a:t>
            </a:r>
            <a:r>
              <a:rPr lang="en-GB" dirty="0"/>
              <a:t>in health services not reaching those in need and corresponding negative health </a:t>
            </a:r>
            <a:r>
              <a:rPr lang="en-GB" dirty="0" smtClean="0"/>
              <a:t>consequences.</a:t>
            </a:r>
            <a:endParaRPr lang="en-GB" dirty="0"/>
          </a:p>
        </p:txBody>
      </p:sp>
      <p:sp>
        <p:nvSpPr>
          <p:cNvPr id="5" name="Footer Placeholder 3"/>
          <p:cNvSpPr>
            <a:spLocks noGrp="1"/>
          </p:cNvSpPr>
          <p:nvPr>
            <p:ph type="ftr" sz="quarter" idx="3"/>
          </p:nvPr>
        </p:nvSpPr>
        <p:spPr>
          <a:xfrm>
            <a:off x="457198" y="6380737"/>
            <a:ext cx="6072099" cy="365125"/>
          </a:xfrm>
        </p:spPr>
        <p:txBody>
          <a:bodyPr/>
          <a:lstStyle/>
          <a:p>
            <a:r>
              <a:rPr lang="en-GB" dirty="0" smtClean="0"/>
              <a:t>Module A17 – Sphere technical chapter on health action</a:t>
            </a:r>
          </a:p>
          <a:p>
            <a:r>
              <a:rPr lang="en-GB" dirty="0" smtClean="0"/>
              <a:t>Sphere Training Package 2015</a:t>
            </a:r>
          </a:p>
        </p:txBody>
      </p:sp>
      <p:pic>
        <p:nvPicPr>
          <p:cNvPr id="3" name="Picture 2"/>
          <p:cNvPicPr>
            <a:picLocks noChangeAspect="1"/>
          </p:cNvPicPr>
          <p:nvPr/>
        </p:nvPicPr>
        <p:blipFill>
          <a:blip r:embed="rId2"/>
          <a:stretch>
            <a:fillRect/>
          </a:stretch>
        </p:blipFill>
        <p:spPr>
          <a:xfrm>
            <a:off x="3536643" y="1456483"/>
            <a:ext cx="5118100" cy="3022600"/>
          </a:xfrm>
          <a:prstGeom prst="rect">
            <a:avLst/>
          </a:prstGeom>
          <a:ln>
            <a:solidFill>
              <a:srgbClr val="579305"/>
            </a:solidFill>
          </a:ln>
        </p:spPr>
      </p:pic>
      <p:sp>
        <p:nvSpPr>
          <p:cNvPr id="6" name="Content Placeholder 3"/>
          <p:cNvSpPr txBox="1">
            <a:spLocks/>
          </p:cNvSpPr>
          <p:nvPr/>
        </p:nvSpPr>
        <p:spPr>
          <a:xfrm>
            <a:off x="7860097" y="4565181"/>
            <a:ext cx="794646" cy="230832"/>
          </a:xfrm>
          <a:prstGeom prst="rect">
            <a:avLst/>
          </a:prstGeom>
        </p:spPr>
        <p:txBody>
          <a:bodyPr vert="horz" wrap="none" lIns="91440" tIns="45720" rIns="91440" bIns="45720" rtlCol="0">
            <a:sp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GB" sz="900" i="1" dirty="0" smtClean="0"/>
              <a:t>Photo: BBC</a:t>
            </a:r>
            <a:endParaRPr lang="en-GB" sz="900" i="1" dirty="0"/>
          </a:p>
        </p:txBody>
      </p:sp>
    </p:spTree>
    <p:extLst>
      <p:ext uri="{BB962C8B-B14F-4D97-AF65-F5344CB8AC3E}">
        <p14:creationId xmlns:p14="http://schemas.microsoft.com/office/powerpoint/2010/main" val="262270088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686799" cy="1081760"/>
          </a:xfrm>
        </p:spPr>
        <p:txBody>
          <a:bodyPr/>
          <a:lstStyle/>
          <a:p>
            <a:pPr rtl="0"/>
            <a:r>
              <a:rPr lang="en-GB" b="1" i="0" u="none" strike="noStrike" baseline="0" dirty="0" smtClean="0">
                <a:solidFill>
                  <a:srgbClr val="1F497D"/>
                </a:solidFill>
                <a:latin typeface="Tahoma"/>
                <a:ea typeface="ＭＳ 明朝"/>
              </a:rPr>
              <a:t>Problem 7: Overcrowding and lack of vaccination</a:t>
            </a:r>
          </a:p>
        </p:txBody>
      </p:sp>
      <p:sp>
        <p:nvSpPr>
          <p:cNvPr id="4" name="Content Placeholder 3"/>
          <p:cNvSpPr>
            <a:spLocks noGrp="1"/>
          </p:cNvSpPr>
          <p:nvPr>
            <p:ph idx="1"/>
          </p:nvPr>
        </p:nvSpPr>
        <p:spPr>
          <a:xfrm>
            <a:off x="457199" y="1340442"/>
            <a:ext cx="2422879" cy="4229964"/>
          </a:xfrm>
        </p:spPr>
        <p:txBody>
          <a:bodyPr/>
          <a:lstStyle/>
          <a:p>
            <a:r>
              <a:rPr lang="en-GB" dirty="0"/>
              <a:t>Overcrowding and lack of vaccination coverage result in life-threatening epidemic outbreaks of otherwise easily controlled </a:t>
            </a:r>
            <a:r>
              <a:rPr lang="en-GB" dirty="0" smtClean="0"/>
              <a:t>diseases.</a:t>
            </a:r>
            <a:endParaRPr lang="en-GB" dirty="0"/>
          </a:p>
        </p:txBody>
      </p:sp>
      <p:sp>
        <p:nvSpPr>
          <p:cNvPr id="5" name="Footer Placeholder 3"/>
          <p:cNvSpPr>
            <a:spLocks noGrp="1"/>
          </p:cNvSpPr>
          <p:nvPr>
            <p:ph type="ftr" sz="quarter" idx="3"/>
          </p:nvPr>
        </p:nvSpPr>
        <p:spPr>
          <a:xfrm>
            <a:off x="457198" y="6380737"/>
            <a:ext cx="6072099" cy="365125"/>
          </a:xfrm>
        </p:spPr>
        <p:txBody>
          <a:bodyPr/>
          <a:lstStyle/>
          <a:p>
            <a:r>
              <a:rPr lang="en-GB" dirty="0" smtClean="0"/>
              <a:t>Module A17 – Sphere technical chapter on health action</a:t>
            </a:r>
          </a:p>
          <a:p>
            <a:r>
              <a:rPr lang="en-GB" dirty="0" smtClean="0"/>
              <a:t>Sphere Training Package 2015</a:t>
            </a:r>
          </a:p>
        </p:txBody>
      </p:sp>
      <p:pic>
        <p:nvPicPr>
          <p:cNvPr id="6" name="Picture 4" descr="Jalozai-5"/>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3020083" y="1488338"/>
            <a:ext cx="5729114" cy="36639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Content Placeholder 3"/>
          <p:cNvSpPr txBox="1">
            <a:spLocks/>
          </p:cNvSpPr>
          <p:nvPr/>
        </p:nvSpPr>
        <p:spPr>
          <a:xfrm>
            <a:off x="3920102" y="5210299"/>
            <a:ext cx="4832566" cy="297499"/>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GB" sz="900" i="1" dirty="0" err="1"/>
              <a:t>Jalozai</a:t>
            </a:r>
            <a:r>
              <a:rPr lang="en-GB" sz="900" i="1" dirty="0"/>
              <a:t> refugee camp, August 2001</a:t>
            </a:r>
          </a:p>
        </p:txBody>
      </p:sp>
    </p:spTree>
    <p:extLst>
      <p:ext uri="{BB962C8B-B14F-4D97-AF65-F5344CB8AC3E}">
        <p14:creationId xmlns:p14="http://schemas.microsoft.com/office/powerpoint/2010/main" val="13022038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Emergency health problems after disasters</a:t>
            </a:r>
          </a:p>
        </p:txBody>
      </p:sp>
      <p:sp>
        <p:nvSpPr>
          <p:cNvPr id="4" name="Content Placeholder 3"/>
          <p:cNvSpPr>
            <a:spLocks noGrp="1"/>
          </p:cNvSpPr>
          <p:nvPr>
            <p:ph idx="1"/>
          </p:nvPr>
        </p:nvSpPr>
        <p:spPr>
          <a:xfrm>
            <a:off x="5377419" y="5635124"/>
            <a:ext cx="2302352" cy="282753"/>
          </a:xfrm>
        </p:spPr>
        <p:txBody>
          <a:bodyPr/>
          <a:lstStyle/>
          <a:p>
            <a:pPr algn="r"/>
            <a:r>
              <a:rPr lang="en-GB" sz="900" i="1" dirty="0"/>
              <a:t>Ibrahim </a:t>
            </a:r>
            <a:r>
              <a:rPr lang="en-GB" sz="900" i="1" dirty="0" err="1"/>
              <a:t>Malla</a:t>
            </a:r>
            <a:r>
              <a:rPr lang="en-GB" sz="900" i="1" dirty="0"/>
              <a:t> /IFRC</a:t>
            </a:r>
          </a:p>
        </p:txBody>
      </p:sp>
      <p:sp>
        <p:nvSpPr>
          <p:cNvPr id="5" name="Footer Placeholder 3"/>
          <p:cNvSpPr>
            <a:spLocks noGrp="1"/>
          </p:cNvSpPr>
          <p:nvPr>
            <p:ph type="ftr" sz="quarter" idx="3"/>
          </p:nvPr>
        </p:nvSpPr>
        <p:spPr>
          <a:xfrm>
            <a:off x="457198" y="6380737"/>
            <a:ext cx="6072099" cy="365125"/>
          </a:xfrm>
        </p:spPr>
        <p:txBody>
          <a:bodyPr/>
          <a:lstStyle/>
          <a:p>
            <a:r>
              <a:rPr lang="en-GB" dirty="0" smtClean="0"/>
              <a:t>Module A17 – Sphere technical chapter on health action</a:t>
            </a:r>
          </a:p>
          <a:p>
            <a:r>
              <a:rPr lang="en-GB" dirty="0" smtClean="0"/>
              <a:t>Sphere Training Package 2015</a:t>
            </a:r>
          </a:p>
        </p:txBody>
      </p:sp>
      <p:pic>
        <p:nvPicPr>
          <p:cNvPr id="3" name="Picture 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78109" y="1335661"/>
            <a:ext cx="6372000" cy="4248000"/>
          </a:xfrm>
          <a:prstGeom prst="rect">
            <a:avLst/>
          </a:prstGeom>
        </p:spPr>
      </p:pic>
    </p:spTree>
    <p:extLst>
      <p:ext uri="{BB962C8B-B14F-4D97-AF65-F5344CB8AC3E}">
        <p14:creationId xmlns:p14="http://schemas.microsoft.com/office/powerpoint/2010/main" val="389426656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Problem 8: Health (and other) programs begin too late</a:t>
            </a:r>
          </a:p>
        </p:txBody>
      </p:sp>
      <p:sp>
        <p:nvSpPr>
          <p:cNvPr id="5" name="Footer Placeholder 3"/>
          <p:cNvSpPr>
            <a:spLocks noGrp="1"/>
          </p:cNvSpPr>
          <p:nvPr>
            <p:ph type="ftr" sz="quarter" idx="3"/>
          </p:nvPr>
        </p:nvSpPr>
        <p:spPr>
          <a:xfrm>
            <a:off x="457198" y="6380737"/>
            <a:ext cx="6072099" cy="365125"/>
          </a:xfrm>
        </p:spPr>
        <p:txBody>
          <a:bodyPr/>
          <a:lstStyle/>
          <a:p>
            <a:r>
              <a:rPr lang="en-GB" dirty="0" smtClean="0"/>
              <a:t>Module A17 – Sphere technical chapter on health action</a:t>
            </a:r>
          </a:p>
          <a:p>
            <a:r>
              <a:rPr lang="en-GB" dirty="0" smtClean="0"/>
              <a:t>Sphere Training Package 2015</a:t>
            </a:r>
          </a:p>
        </p:txBody>
      </p:sp>
      <p:pic>
        <p:nvPicPr>
          <p:cNvPr id="3" name="Picture 2"/>
          <p:cNvPicPr>
            <a:picLocks noChangeAspect="1"/>
          </p:cNvPicPr>
          <p:nvPr/>
        </p:nvPicPr>
        <p:blipFill>
          <a:blip r:embed="rId2"/>
          <a:stretch>
            <a:fillRect/>
          </a:stretch>
        </p:blipFill>
        <p:spPr>
          <a:xfrm>
            <a:off x="2727340" y="1451922"/>
            <a:ext cx="5851338" cy="3878473"/>
          </a:xfrm>
          <a:prstGeom prst="rect">
            <a:avLst/>
          </a:prstGeom>
          <a:ln>
            <a:solidFill>
              <a:schemeClr val="accent1"/>
            </a:solidFill>
          </a:ln>
        </p:spPr>
      </p:pic>
      <p:sp>
        <p:nvSpPr>
          <p:cNvPr id="6" name="Content Placeholder 3"/>
          <p:cNvSpPr>
            <a:spLocks noGrp="1"/>
          </p:cNvSpPr>
          <p:nvPr>
            <p:ph idx="1"/>
          </p:nvPr>
        </p:nvSpPr>
        <p:spPr>
          <a:xfrm>
            <a:off x="457200" y="1340442"/>
            <a:ext cx="2132872" cy="4229964"/>
          </a:xfrm>
        </p:spPr>
        <p:txBody>
          <a:bodyPr/>
          <a:lstStyle/>
          <a:p>
            <a:r>
              <a:rPr lang="en-GB" dirty="0"/>
              <a:t>Epidemiologic survey in the </a:t>
            </a:r>
            <a:r>
              <a:rPr lang="en-GB" dirty="0" err="1"/>
              <a:t>Gode</a:t>
            </a:r>
            <a:r>
              <a:rPr lang="en-GB" dirty="0"/>
              <a:t> district of Ethiopia, the centre of the famine in the Somali region that began in </a:t>
            </a:r>
            <a:r>
              <a:rPr lang="en-GB" dirty="0" smtClean="0"/>
              <a:t>1999.</a:t>
            </a:r>
            <a:endParaRPr lang="en-GB" dirty="0"/>
          </a:p>
        </p:txBody>
      </p:sp>
    </p:spTree>
    <p:extLst>
      <p:ext uri="{BB962C8B-B14F-4D97-AF65-F5344CB8AC3E}">
        <p14:creationId xmlns:p14="http://schemas.microsoft.com/office/powerpoint/2010/main" val="421425228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Problem 8:</a:t>
            </a:r>
            <a:r>
              <a:rPr lang="en-GB" b="1" i="0" u="none" strike="noStrike" dirty="0" smtClean="0">
                <a:solidFill>
                  <a:srgbClr val="1F497D"/>
                </a:solidFill>
                <a:latin typeface="Tahoma"/>
                <a:ea typeface="ＭＳ 明朝"/>
              </a:rPr>
              <a:t> C</a:t>
            </a:r>
            <a:r>
              <a:rPr lang="en-GB" b="1" i="0" u="none" strike="noStrike" baseline="0" dirty="0" smtClean="0">
                <a:solidFill>
                  <a:srgbClr val="1F497D"/>
                </a:solidFill>
                <a:latin typeface="Tahoma"/>
                <a:ea typeface="ＭＳ 明朝"/>
              </a:rPr>
              <a:t>ase study</a:t>
            </a:r>
          </a:p>
        </p:txBody>
      </p:sp>
      <p:sp>
        <p:nvSpPr>
          <p:cNvPr id="4" name="Content Placeholder 3"/>
          <p:cNvSpPr>
            <a:spLocks noGrp="1"/>
          </p:cNvSpPr>
          <p:nvPr>
            <p:ph idx="1"/>
          </p:nvPr>
        </p:nvSpPr>
        <p:spPr>
          <a:xfrm>
            <a:off x="457200" y="1340441"/>
            <a:ext cx="8229600" cy="3879939"/>
          </a:xfrm>
        </p:spPr>
        <p:txBody>
          <a:bodyPr/>
          <a:lstStyle/>
          <a:p>
            <a:r>
              <a:rPr lang="en-GB" dirty="0"/>
              <a:t>“In this epidemiologic survey in the </a:t>
            </a:r>
            <a:r>
              <a:rPr lang="en-GB" dirty="0" err="1"/>
              <a:t>Gode</a:t>
            </a:r>
            <a:r>
              <a:rPr lang="en-GB" dirty="0"/>
              <a:t> district of Ethiopia, the centre of the famine in the Somali region that began in 1999, </a:t>
            </a:r>
            <a:r>
              <a:rPr lang="en-GB" dirty="0" err="1"/>
              <a:t>Salama</a:t>
            </a:r>
            <a:r>
              <a:rPr lang="en-GB" dirty="0"/>
              <a:t> and colleagues found </a:t>
            </a:r>
            <a:r>
              <a:rPr lang="en-GB" dirty="0" smtClean="0"/>
              <a:t>that:</a:t>
            </a:r>
          </a:p>
          <a:p>
            <a:pPr lvl="1">
              <a:spcBef>
                <a:spcPts val="1500"/>
              </a:spcBef>
            </a:pPr>
            <a:r>
              <a:rPr lang="en-GB" dirty="0"/>
              <a:t>M</a:t>
            </a:r>
            <a:r>
              <a:rPr lang="en-GB" dirty="0" smtClean="0"/>
              <a:t>ost </a:t>
            </a:r>
            <a:r>
              <a:rPr lang="en-GB" dirty="0"/>
              <a:t>of the 293 deaths during the famine were due to wasting and communicable </a:t>
            </a:r>
            <a:r>
              <a:rPr lang="en-GB" dirty="0" smtClean="0"/>
              <a:t>diseases</a:t>
            </a:r>
          </a:p>
          <a:p>
            <a:pPr lvl="1">
              <a:spcBef>
                <a:spcPts val="1500"/>
              </a:spcBef>
            </a:pPr>
            <a:r>
              <a:rPr lang="en-GB" dirty="0"/>
              <a:t>I</a:t>
            </a:r>
            <a:r>
              <a:rPr lang="en-GB" dirty="0" smtClean="0"/>
              <a:t>ncluding </a:t>
            </a:r>
            <a:r>
              <a:rPr lang="en-GB" dirty="0"/>
              <a:t>47 potentially preventable measles-related deaths among children aged 14 years or </a:t>
            </a:r>
            <a:r>
              <a:rPr lang="en-GB" dirty="0" smtClean="0"/>
              <a:t>younger</a:t>
            </a:r>
          </a:p>
          <a:p>
            <a:pPr lvl="1">
              <a:spcBef>
                <a:spcPts val="1500"/>
              </a:spcBef>
            </a:pPr>
            <a:r>
              <a:rPr lang="en-GB" dirty="0" smtClean="0"/>
              <a:t>Approximately </a:t>
            </a:r>
            <a:r>
              <a:rPr lang="en-GB" dirty="0"/>
              <a:t>77% of the deaths occurred before the major humanitarian relief interventions began in April/May 2000.”</a:t>
            </a:r>
          </a:p>
        </p:txBody>
      </p:sp>
      <p:sp>
        <p:nvSpPr>
          <p:cNvPr id="5" name="Footer Placeholder 3"/>
          <p:cNvSpPr>
            <a:spLocks noGrp="1"/>
          </p:cNvSpPr>
          <p:nvPr>
            <p:ph type="ftr" sz="quarter" idx="3"/>
          </p:nvPr>
        </p:nvSpPr>
        <p:spPr>
          <a:xfrm>
            <a:off x="457198" y="6380737"/>
            <a:ext cx="6072099" cy="365125"/>
          </a:xfrm>
        </p:spPr>
        <p:txBody>
          <a:bodyPr/>
          <a:lstStyle/>
          <a:p>
            <a:r>
              <a:rPr lang="en-GB" dirty="0" smtClean="0"/>
              <a:t>Module A17 – Sphere technical chapter on health action</a:t>
            </a:r>
          </a:p>
          <a:p>
            <a:r>
              <a:rPr lang="en-GB" dirty="0" smtClean="0"/>
              <a:t>Sphere Training Package 2015</a:t>
            </a:r>
          </a:p>
        </p:txBody>
      </p:sp>
      <p:sp>
        <p:nvSpPr>
          <p:cNvPr id="6" name="Content Placeholder 3"/>
          <p:cNvSpPr txBox="1">
            <a:spLocks/>
          </p:cNvSpPr>
          <p:nvPr/>
        </p:nvSpPr>
        <p:spPr>
          <a:xfrm>
            <a:off x="3920102" y="5322904"/>
            <a:ext cx="4832566" cy="320946"/>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GB" sz="900" i="1" dirty="0"/>
              <a:t>From: JAMA Vol. 286 No. 5, August 1, 2001</a:t>
            </a:r>
          </a:p>
        </p:txBody>
      </p:sp>
    </p:spTree>
    <p:extLst>
      <p:ext uri="{BB962C8B-B14F-4D97-AF65-F5344CB8AC3E}">
        <p14:creationId xmlns:p14="http://schemas.microsoft.com/office/powerpoint/2010/main" val="52640071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Problem 9: Delayed implementation of priority health measures</a:t>
            </a:r>
          </a:p>
        </p:txBody>
      </p:sp>
      <p:sp>
        <p:nvSpPr>
          <p:cNvPr id="4" name="Content Placeholder 3"/>
          <p:cNvSpPr>
            <a:spLocks noGrp="1"/>
          </p:cNvSpPr>
          <p:nvPr>
            <p:ph idx="1"/>
          </p:nvPr>
        </p:nvSpPr>
        <p:spPr>
          <a:xfrm>
            <a:off x="457200" y="1340442"/>
            <a:ext cx="2762888" cy="4785722"/>
          </a:xfrm>
        </p:spPr>
        <p:txBody>
          <a:bodyPr/>
          <a:lstStyle/>
          <a:p>
            <a:r>
              <a:rPr lang="en-GB" dirty="0"/>
              <a:t>Delayed implementation of priority health measures, including surveillance, results in excess morbidity and mortality – especially among children under 5.</a:t>
            </a:r>
          </a:p>
        </p:txBody>
      </p:sp>
      <p:sp>
        <p:nvSpPr>
          <p:cNvPr id="5" name="Footer Placeholder 3"/>
          <p:cNvSpPr>
            <a:spLocks noGrp="1"/>
          </p:cNvSpPr>
          <p:nvPr>
            <p:ph type="ftr" sz="quarter" idx="3"/>
          </p:nvPr>
        </p:nvSpPr>
        <p:spPr>
          <a:xfrm>
            <a:off x="457198" y="6380737"/>
            <a:ext cx="6072099" cy="365125"/>
          </a:xfrm>
        </p:spPr>
        <p:txBody>
          <a:bodyPr/>
          <a:lstStyle/>
          <a:p>
            <a:r>
              <a:rPr lang="en-GB" dirty="0" smtClean="0"/>
              <a:t>Module A17 – Sphere technical chapter on health action</a:t>
            </a:r>
          </a:p>
          <a:p>
            <a:r>
              <a:rPr lang="en-GB" dirty="0" smtClean="0"/>
              <a:t>Sphere Training Package 2015</a:t>
            </a:r>
          </a:p>
        </p:txBody>
      </p:sp>
      <p:sp>
        <p:nvSpPr>
          <p:cNvPr id="7" name="Content Placeholder 3"/>
          <p:cNvSpPr txBox="1">
            <a:spLocks/>
          </p:cNvSpPr>
          <p:nvPr/>
        </p:nvSpPr>
        <p:spPr>
          <a:xfrm>
            <a:off x="3690102" y="5322904"/>
            <a:ext cx="4832566" cy="320946"/>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endParaRPr lang="en-GB" sz="1400" i="1" dirty="0"/>
          </a:p>
        </p:txBody>
      </p:sp>
      <p:sp>
        <p:nvSpPr>
          <p:cNvPr id="8" name="TextBox 7"/>
          <p:cNvSpPr txBox="1"/>
          <p:nvPr/>
        </p:nvSpPr>
        <p:spPr>
          <a:xfrm>
            <a:off x="4702550" y="5207488"/>
            <a:ext cx="3647551" cy="230832"/>
          </a:xfrm>
          <a:prstGeom prst="rect">
            <a:avLst/>
          </a:prstGeom>
          <a:noFill/>
        </p:spPr>
        <p:txBody>
          <a:bodyPr wrap="square" rtlCol="0">
            <a:spAutoFit/>
          </a:bodyPr>
          <a:lstStyle/>
          <a:p>
            <a:pPr algn="r"/>
            <a:r>
              <a:rPr lang="fr-CH" sz="900" i="1" dirty="0">
                <a:solidFill>
                  <a:srgbClr val="000000"/>
                </a:solidFill>
                <a:latin typeface="Tahoma"/>
                <a:cs typeface="Tahoma"/>
              </a:rPr>
              <a:t>IFRC</a:t>
            </a:r>
            <a:endParaRPr lang="en-GB" sz="900" i="1" dirty="0">
              <a:solidFill>
                <a:srgbClr val="000000"/>
              </a:solidFill>
              <a:latin typeface="Tahoma"/>
              <a:cs typeface="Tahoma"/>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346101" y="1361934"/>
            <a:ext cx="5004000" cy="3752999"/>
          </a:xfrm>
          <a:prstGeom prst="rect">
            <a:avLst/>
          </a:prstGeom>
        </p:spPr>
      </p:pic>
    </p:spTree>
    <p:extLst>
      <p:ext uri="{BB962C8B-B14F-4D97-AF65-F5344CB8AC3E}">
        <p14:creationId xmlns:p14="http://schemas.microsoft.com/office/powerpoint/2010/main" val="304520684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t="-1" b="5390"/>
          <a:stretch/>
        </p:blipFill>
        <p:spPr bwMode="auto">
          <a:xfrm>
            <a:off x="2482463" y="1360443"/>
            <a:ext cx="6175550" cy="34445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Problem 10: Inappropriate or inadequate health programs</a:t>
            </a:r>
          </a:p>
        </p:txBody>
      </p:sp>
      <p:sp>
        <p:nvSpPr>
          <p:cNvPr id="4" name="Content Placeholder 3"/>
          <p:cNvSpPr>
            <a:spLocks noGrp="1"/>
          </p:cNvSpPr>
          <p:nvPr>
            <p:ph idx="1"/>
          </p:nvPr>
        </p:nvSpPr>
        <p:spPr>
          <a:xfrm>
            <a:off x="457200" y="1340441"/>
            <a:ext cx="2494281" cy="4379975"/>
          </a:xfrm>
        </p:spPr>
        <p:txBody>
          <a:bodyPr/>
          <a:lstStyle/>
          <a:p>
            <a:r>
              <a:rPr lang="en-GB" dirty="0"/>
              <a:t>Inappropriate </a:t>
            </a:r>
            <a:r>
              <a:rPr lang="en-GB" dirty="0" smtClean="0"/>
              <a:t/>
            </a:r>
            <a:br>
              <a:rPr lang="en-GB" dirty="0" smtClean="0"/>
            </a:br>
            <a:r>
              <a:rPr lang="en-GB" dirty="0" smtClean="0"/>
              <a:t>or </a:t>
            </a:r>
            <a:r>
              <a:rPr lang="en-GB" dirty="0"/>
              <a:t>inadequate health programs result in higher than necessary rates of morbidity and </a:t>
            </a:r>
            <a:r>
              <a:rPr lang="en-GB" dirty="0" smtClean="0"/>
              <a:t>mortality.</a:t>
            </a:r>
            <a:endParaRPr lang="en-GB" dirty="0"/>
          </a:p>
        </p:txBody>
      </p:sp>
      <p:sp>
        <p:nvSpPr>
          <p:cNvPr id="5" name="Footer Placeholder 3"/>
          <p:cNvSpPr>
            <a:spLocks noGrp="1"/>
          </p:cNvSpPr>
          <p:nvPr>
            <p:ph type="ftr" sz="quarter" idx="3"/>
          </p:nvPr>
        </p:nvSpPr>
        <p:spPr>
          <a:xfrm>
            <a:off x="457198" y="6380737"/>
            <a:ext cx="6072099" cy="365125"/>
          </a:xfrm>
        </p:spPr>
        <p:txBody>
          <a:bodyPr/>
          <a:lstStyle/>
          <a:p>
            <a:r>
              <a:rPr lang="en-GB" dirty="0" smtClean="0"/>
              <a:t>Module A17 – Sphere technical chapter on health action</a:t>
            </a:r>
          </a:p>
          <a:p>
            <a:r>
              <a:rPr lang="en-GB" dirty="0" smtClean="0"/>
              <a:t>Sphere Training Package 2015</a:t>
            </a:r>
          </a:p>
        </p:txBody>
      </p:sp>
      <p:sp>
        <p:nvSpPr>
          <p:cNvPr id="6" name="Content Placeholder 3"/>
          <p:cNvSpPr txBox="1">
            <a:spLocks/>
          </p:cNvSpPr>
          <p:nvPr/>
        </p:nvSpPr>
        <p:spPr>
          <a:xfrm>
            <a:off x="3407619" y="4721027"/>
            <a:ext cx="5280394" cy="320946"/>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GB" sz="900" i="1" dirty="0"/>
              <a:t>Source: </a:t>
            </a:r>
            <a:r>
              <a:rPr lang="en-GB" sz="900" i="1" dirty="0" err="1"/>
              <a:t>enquete</a:t>
            </a:r>
            <a:r>
              <a:rPr lang="en-GB" sz="900" i="1" dirty="0"/>
              <a:t> </a:t>
            </a:r>
            <a:r>
              <a:rPr lang="en-GB" sz="900" i="1" dirty="0" err="1"/>
              <a:t>communautaire</a:t>
            </a:r>
            <a:r>
              <a:rPr lang="en-GB" sz="900" i="1" dirty="0"/>
              <a:t> camp de </a:t>
            </a:r>
            <a:r>
              <a:rPr lang="en-GB" sz="900" i="1" dirty="0" err="1"/>
              <a:t>Zacku</a:t>
            </a:r>
            <a:r>
              <a:rPr lang="en-GB" sz="900" i="1" dirty="0"/>
              <a:t>: CDC, UNHCR, US Navy, IRC</a:t>
            </a:r>
          </a:p>
        </p:txBody>
      </p:sp>
      <p:sp>
        <p:nvSpPr>
          <p:cNvPr id="7" name="Oval 6"/>
          <p:cNvSpPr>
            <a:spLocks noChangeArrowheads="1"/>
          </p:cNvSpPr>
          <p:nvPr/>
        </p:nvSpPr>
        <p:spPr bwMode="auto">
          <a:xfrm>
            <a:off x="2362463" y="1280435"/>
            <a:ext cx="2277664" cy="609600"/>
          </a:xfrm>
          <a:prstGeom prst="ellipse">
            <a:avLst/>
          </a:prstGeom>
          <a:noFill/>
          <a:ln w="57150" algn="ctr">
            <a:solidFill>
              <a:srgbClr val="FF0000"/>
            </a:solidFill>
            <a:round/>
            <a:headEnd/>
            <a:tailEnd/>
          </a:ln>
          <a:extLst>
            <a:ext uri="{909E8E84-426E-40dd-AFC4-6F175D3DCCD1}">
              <a14:hiddenFill xmlns="" xmlns:a14="http://schemas.microsoft.com/office/drawing/2010/main">
                <a:solidFill>
                  <a:srgbClr val="FFFFFF"/>
                </a:solidFill>
              </a14:hiddenFill>
            </a:ext>
          </a:extLst>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a:p>
        </p:txBody>
      </p:sp>
    </p:spTree>
    <p:extLst>
      <p:ext uri="{BB962C8B-B14F-4D97-AF65-F5344CB8AC3E}">
        <p14:creationId xmlns:p14="http://schemas.microsoft.com/office/powerpoint/2010/main" val="4060069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The relationships between the components of the Sphere handbook</a:t>
            </a:r>
          </a:p>
        </p:txBody>
      </p:sp>
      <p:sp>
        <p:nvSpPr>
          <p:cNvPr id="5" name="Footer Placeholder 3"/>
          <p:cNvSpPr>
            <a:spLocks noGrp="1"/>
          </p:cNvSpPr>
          <p:nvPr>
            <p:ph type="ftr" sz="quarter" idx="3"/>
          </p:nvPr>
        </p:nvSpPr>
        <p:spPr>
          <a:xfrm>
            <a:off x="457198" y="6380737"/>
            <a:ext cx="6072099" cy="365125"/>
          </a:xfrm>
        </p:spPr>
        <p:txBody>
          <a:bodyPr/>
          <a:lstStyle/>
          <a:p>
            <a:r>
              <a:rPr lang="en-GB" dirty="0" smtClean="0"/>
              <a:t>Module A17 – Sphere technical chapter on health action</a:t>
            </a:r>
          </a:p>
          <a:p>
            <a:r>
              <a:rPr lang="en-GB" dirty="0" smtClean="0"/>
              <a:t>Sphere Training Package 2015</a:t>
            </a:r>
          </a:p>
        </p:txBody>
      </p:sp>
      <p:graphicFrame>
        <p:nvGraphicFramePr>
          <p:cNvPr id="6" name="Object 5"/>
          <p:cNvGraphicFramePr>
            <a:graphicFrameLocks noChangeAspect="1"/>
          </p:cNvGraphicFramePr>
          <p:nvPr>
            <p:extLst>
              <p:ext uri="{D42A27DB-BD31-4B8C-83A1-F6EECF244321}">
                <p14:modId xmlns:p14="http://schemas.microsoft.com/office/powerpoint/2010/main" val="3628241271"/>
              </p:ext>
            </p:extLst>
          </p:nvPr>
        </p:nvGraphicFramePr>
        <p:xfrm>
          <a:off x="1383563" y="1798467"/>
          <a:ext cx="6339840" cy="3489960"/>
        </p:xfrm>
        <a:graphic>
          <a:graphicData uri="http://schemas.openxmlformats.org/presentationml/2006/ole">
            <mc:AlternateContent xmlns:mc="http://schemas.openxmlformats.org/markup-compatibility/2006">
              <mc:Choice xmlns:v="urn:schemas-microsoft-com:vml" Requires="v">
                <p:oleObj spid="_x0000_s1103" name="Document" r:id="rId4" imgW="5283200" imgH="2908300" progId="Word.Document.12">
                  <p:embed/>
                </p:oleObj>
              </mc:Choice>
              <mc:Fallback>
                <p:oleObj name="Document" r:id="rId4" imgW="5283200" imgH="2908300" progId="Word.Document.12">
                  <p:embed/>
                  <p:pic>
                    <p:nvPicPr>
                      <p:cNvPr id="0" name=""/>
                      <p:cNvPicPr/>
                      <p:nvPr/>
                    </p:nvPicPr>
                    <p:blipFill>
                      <a:blip r:embed="rId5"/>
                      <a:stretch>
                        <a:fillRect/>
                      </a:stretch>
                    </p:blipFill>
                    <p:spPr>
                      <a:xfrm>
                        <a:off x="1383563" y="1798467"/>
                        <a:ext cx="6339840" cy="3489960"/>
                      </a:xfrm>
                      <a:prstGeom prst="rect">
                        <a:avLst/>
                      </a:prstGeom>
                    </p:spPr>
                  </p:pic>
                </p:oleObj>
              </mc:Fallback>
            </mc:AlternateContent>
          </a:graphicData>
        </a:graphic>
      </p:graphicFrame>
    </p:spTree>
    <p:extLst>
      <p:ext uri="{BB962C8B-B14F-4D97-AF65-F5344CB8AC3E}">
        <p14:creationId xmlns:p14="http://schemas.microsoft.com/office/powerpoint/2010/main" val="267109730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62677" y="1332560"/>
            <a:ext cx="5797511" cy="4185071"/>
          </a:xfrm>
        </p:spPr>
        <p:txBody>
          <a:bodyPr/>
          <a:lstStyle/>
          <a:p>
            <a:pPr rtl="0"/>
            <a:r>
              <a:rPr lang="en-GB" b="1" i="0" u="none" strike="noStrike" baseline="0" dirty="0" smtClean="0">
                <a:solidFill>
                  <a:srgbClr val="1F497D"/>
                </a:solidFill>
                <a:latin typeface="Tahoma"/>
                <a:ea typeface="ＭＳ 明朝"/>
              </a:rPr>
              <a:t>Visualising some health action indicators and guidance notes…</a:t>
            </a:r>
          </a:p>
        </p:txBody>
      </p:sp>
      <p:sp>
        <p:nvSpPr>
          <p:cNvPr id="5" name="Footer Placeholder 3"/>
          <p:cNvSpPr>
            <a:spLocks noGrp="1"/>
          </p:cNvSpPr>
          <p:nvPr>
            <p:ph type="ftr" sz="quarter" idx="3"/>
          </p:nvPr>
        </p:nvSpPr>
        <p:spPr/>
        <p:txBody>
          <a:bodyPr/>
          <a:lstStyle/>
          <a:p>
            <a:r>
              <a:rPr lang="en-GB" dirty="0" smtClean="0"/>
              <a:t>Module A17 – Sphere technical chapter on health action</a:t>
            </a:r>
          </a:p>
          <a:p>
            <a:r>
              <a:rPr lang="en-GB" dirty="0" smtClean="0"/>
              <a:t>Sphere Training Package 2015</a:t>
            </a:r>
          </a:p>
        </p:txBody>
      </p:sp>
    </p:spTree>
    <p:extLst>
      <p:ext uri="{BB962C8B-B14F-4D97-AF65-F5344CB8AC3E}">
        <p14:creationId xmlns:p14="http://schemas.microsoft.com/office/powerpoint/2010/main" val="295464902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Essential health services standard 1</a:t>
            </a:r>
          </a:p>
        </p:txBody>
      </p:sp>
      <p:sp>
        <p:nvSpPr>
          <p:cNvPr id="4" name="Content Placeholder 3"/>
          <p:cNvSpPr>
            <a:spLocks noGrp="1"/>
          </p:cNvSpPr>
          <p:nvPr>
            <p:ph idx="1"/>
          </p:nvPr>
        </p:nvSpPr>
        <p:spPr>
          <a:xfrm>
            <a:off x="457200" y="1340442"/>
            <a:ext cx="4132925" cy="4785722"/>
          </a:xfrm>
        </p:spPr>
        <p:txBody>
          <a:bodyPr/>
          <a:lstStyle/>
          <a:p>
            <a:r>
              <a:rPr lang="en-GB" dirty="0"/>
              <a:t>Prioritising health services</a:t>
            </a:r>
          </a:p>
          <a:p>
            <a:r>
              <a:rPr lang="en-GB" dirty="0"/>
              <a:t>“People have access to health services that are prioritised to address the main causes of excess mortality and morbidity.”</a:t>
            </a:r>
          </a:p>
          <a:p>
            <a:pPr algn="r"/>
            <a:r>
              <a:rPr lang="en-GB" sz="1800" i="1" dirty="0"/>
              <a:t>(page 309 of the 2011 Edition)</a:t>
            </a:r>
          </a:p>
          <a:p>
            <a:pPr>
              <a:spcBef>
                <a:spcPts val="2000"/>
              </a:spcBef>
            </a:pPr>
            <a:r>
              <a:rPr lang="en-GB" dirty="0"/>
              <a:t>What do you think this standard is really about? </a:t>
            </a:r>
            <a:endParaRPr lang="en-GB" dirty="0" smtClean="0"/>
          </a:p>
          <a:p>
            <a:pPr>
              <a:spcBef>
                <a:spcPts val="1000"/>
              </a:spcBef>
            </a:pPr>
            <a:r>
              <a:rPr lang="en-GB" dirty="0" smtClean="0"/>
              <a:t>What </a:t>
            </a:r>
            <a:r>
              <a:rPr lang="en-GB" dirty="0"/>
              <a:t>common problems does it seek to avoid?</a:t>
            </a:r>
          </a:p>
        </p:txBody>
      </p:sp>
      <p:sp>
        <p:nvSpPr>
          <p:cNvPr id="5" name="Footer Placeholder 3"/>
          <p:cNvSpPr>
            <a:spLocks noGrp="1"/>
          </p:cNvSpPr>
          <p:nvPr>
            <p:ph type="ftr" sz="quarter" idx="3"/>
          </p:nvPr>
        </p:nvSpPr>
        <p:spPr>
          <a:xfrm>
            <a:off x="457198" y="6380737"/>
            <a:ext cx="6072099" cy="365125"/>
          </a:xfrm>
        </p:spPr>
        <p:txBody>
          <a:bodyPr/>
          <a:lstStyle/>
          <a:p>
            <a:r>
              <a:rPr lang="en-GB" dirty="0" smtClean="0"/>
              <a:t>Module A17 – Sphere technical chapter on health action</a:t>
            </a:r>
          </a:p>
          <a:p>
            <a:r>
              <a:rPr lang="en-GB" dirty="0" smtClean="0"/>
              <a:t>Sphere Training Package 2015</a:t>
            </a:r>
          </a:p>
        </p:txBody>
      </p:sp>
      <p:pic>
        <p:nvPicPr>
          <p:cNvPr id="6" name="Picture 9" descr="p8037"/>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787319" y="1460942"/>
            <a:ext cx="3810000" cy="27733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Content Placeholder 3"/>
          <p:cNvSpPr txBox="1">
            <a:spLocks/>
          </p:cNvSpPr>
          <p:nvPr/>
        </p:nvSpPr>
        <p:spPr>
          <a:xfrm>
            <a:off x="6603948" y="4286571"/>
            <a:ext cx="1993371" cy="320946"/>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GB" sz="900" i="1" dirty="0" smtClean="0"/>
              <a:t>Photo</a:t>
            </a:r>
            <a:r>
              <a:rPr lang="en-GB" sz="900" i="1" dirty="0"/>
              <a:t>: </a:t>
            </a:r>
            <a:r>
              <a:rPr lang="en-GB" sz="900" i="1" dirty="0" smtClean="0"/>
              <a:t>IFRC</a:t>
            </a:r>
            <a:endParaRPr lang="en-GB" sz="900" i="1" dirty="0"/>
          </a:p>
        </p:txBody>
      </p:sp>
    </p:spTree>
    <p:extLst>
      <p:ext uri="{BB962C8B-B14F-4D97-AF65-F5344CB8AC3E}">
        <p14:creationId xmlns:p14="http://schemas.microsoft.com/office/powerpoint/2010/main" val="1534972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Some basic terminology</a:t>
            </a:r>
          </a:p>
        </p:txBody>
      </p:sp>
      <p:sp>
        <p:nvSpPr>
          <p:cNvPr id="4" name="Content Placeholder 3"/>
          <p:cNvSpPr>
            <a:spLocks noGrp="1"/>
          </p:cNvSpPr>
          <p:nvPr>
            <p:ph idx="1"/>
          </p:nvPr>
        </p:nvSpPr>
        <p:spPr>
          <a:xfrm>
            <a:off x="457200" y="1340442"/>
            <a:ext cx="2011680" cy="4186598"/>
          </a:xfrm>
        </p:spPr>
        <p:txBody>
          <a:bodyPr/>
          <a:lstStyle/>
          <a:p>
            <a:pPr marL="3175" indent="7938">
              <a:spcBef>
                <a:spcPts val="1000"/>
              </a:spcBef>
            </a:pPr>
            <a:r>
              <a:rPr lang="en-GB" b="1" dirty="0" smtClean="0">
                <a:solidFill>
                  <a:schemeClr val="tx2"/>
                </a:solidFill>
              </a:rPr>
              <a:t>Mortality:</a:t>
            </a:r>
            <a:br>
              <a:rPr lang="en-GB" b="1" dirty="0" smtClean="0">
                <a:solidFill>
                  <a:schemeClr val="tx2"/>
                </a:solidFill>
              </a:rPr>
            </a:br>
            <a:endParaRPr lang="en-GB" b="1" dirty="0">
              <a:solidFill>
                <a:schemeClr val="tx2"/>
              </a:solidFill>
            </a:endParaRPr>
          </a:p>
          <a:p>
            <a:pPr marL="3175" indent="7938">
              <a:spcBef>
                <a:spcPts val="1000"/>
              </a:spcBef>
            </a:pPr>
            <a:r>
              <a:rPr lang="en-GB" b="1" dirty="0" smtClean="0">
                <a:solidFill>
                  <a:schemeClr val="tx2"/>
                </a:solidFill>
              </a:rPr>
              <a:t>Morbidity:</a:t>
            </a:r>
            <a:br>
              <a:rPr lang="en-GB" b="1" dirty="0" smtClean="0">
                <a:solidFill>
                  <a:schemeClr val="tx2"/>
                </a:solidFill>
              </a:rPr>
            </a:br>
            <a:endParaRPr lang="en-GB" b="1" dirty="0">
              <a:solidFill>
                <a:schemeClr val="tx2"/>
              </a:solidFill>
            </a:endParaRPr>
          </a:p>
          <a:p>
            <a:pPr marL="3175" indent="7938">
              <a:spcBef>
                <a:spcPts val="1000"/>
              </a:spcBef>
            </a:pPr>
            <a:r>
              <a:rPr lang="en-GB" b="1" dirty="0">
                <a:solidFill>
                  <a:schemeClr val="tx2"/>
                </a:solidFill>
              </a:rPr>
              <a:t>Death </a:t>
            </a:r>
            <a:r>
              <a:rPr lang="en-GB" b="1" dirty="0" smtClean="0">
                <a:solidFill>
                  <a:schemeClr val="tx2"/>
                </a:solidFill>
              </a:rPr>
              <a:t>rate:</a:t>
            </a:r>
            <a:br>
              <a:rPr lang="en-GB" b="1" dirty="0" smtClean="0">
                <a:solidFill>
                  <a:schemeClr val="tx2"/>
                </a:solidFill>
              </a:rPr>
            </a:br>
            <a:endParaRPr lang="en-GB" b="1" dirty="0">
              <a:solidFill>
                <a:schemeClr val="tx2"/>
              </a:solidFill>
            </a:endParaRPr>
          </a:p>
          <a:p>
            <a:pPr marL="3175" indent="7938">
              <a:spcBef>
                <a:spcPts val="1000"/>
              </a:spcBef>
            </a:pPr>
            <a:r>
              <a:rPr lang="en-GB" b="1" dirty="0" smtClean="0">
                <a:solidFill>
                  <a:schemeClr val="tx2"/>
                </a:solidFill>
              </a:rPr>
              <a:t>Incidence:</a:t>
            </a:r>
            <a:br>
              <a:rPr lang="en-GB" b="1" dirty="0" smtClean="0">
                <a:solidFill>
                  <a:schemeClr val="tx2"/>
                </a:solidFill>
              </a:rPr>
            </a:br>
            <a:endParaRPr lang="en-GB" b="1" dirty="0">
              <a:solidFill>
                <a:schemeClr val="tx2"/>
              </a:solidFill>
            </a:endParaRPr>
          </a:p>
          <a:p>
            <a:pPr marL="3175" indent="7938">
              <a:spcBef>
                <a:spcPts val="1000"/>
              </a:spcBef>
            </a:pPr>
            <a:r>
              <a:rPr lang="en-GB" b="1" dirty="0" smtClean="0">
                <a:solidFill>
                  <a:schemeClr val="tx2"/>
                </a:solidFill>
              </a:rPr>
              <a:t>Prevalence:</a:t>
            </a:r>
            <a:endParaRPr lang="en-GB" b="1" dirty="0">
              <a:solidFill>
                <a:schemeClr val="tx2"/>
              </a:solidFill>
            </a:endParaRPr>
          </a:p>
        </p:txBody>
      </p:sp>
      <p:sp>
        <p:nvSpPr>
          <p:cNvPr id="5" name="Footer Placeholder 3"/>
          <p:cNvSpPr>
            <a:spLocks noGrp="1"/>
          </p:cNvSpPr>
          <p:nvPr>
            <p:ph type="ftr" sz="quarter" idx="3"/>
          </p:nvPr>
        </p:nvSpPr>
        <p:spPr>
          <a:xfrm>
            <a:off x="457198" y="6380737"/>
            <a:ext cx="6072099" cy="365125"/>
          </a:xfrm>
        </p:spPr>
        <p:txBody>
          <a:bodyPr/>
          <a:lstStyle/>
          <a:p>
            <a:r>
              <a:rPr lang="en-GB" dirty="0" smtClean="0"/>
              <a:t>Module A17 – Sphere technical chapter on health action</a:t>
            </a:r>
          </a:p>
          <a:p>
            <a:r>
              <a:rPr lang="en-GB" dirty="0" smtClean="0"/>
              <a:t>Sphere Training Package 2015</a:t>
            </a:r>
          </a:p>
        </p:txBody>
      </p:sp>
      <p:sp>
        <p:nvSpPr>
          <p:cNvPr id="6" name="Content Placeholder 3"/>
          <p:cNvSpPr txBox="1">
            <a:spLocks/>
          </p:cNvSpPr>
          <p:nvPr/>
        </p:nvSpPr>
        <p:spPr>
          <a:xfrm>
            <a:off x="2270062" y="1340442"/>
            <a:ext cx="6690183" cy="4029950"/>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spcBef>
                <a:spcPts val="1000"/>
              </a:spcBef>
            </a:pPr>
            <a:r>
              <a:rPr lang="en-GB" dirty="0" smtClean="0"/>
              <a:t>Exactly the same as death. Mortality is the most solid health concept – understood across all cultures</a:t>
            </a:r>
          </a:p>
          <a:p>
            <a:pPr>
              <a:spcBef>
                <a:spcPts val="1000"/>
              </a:spcBef>
            </a:pPr>
            <a:r>
              <a:rPr lang="en-GB" dirty="0" smtClean="0"/>
              <a:t>Sick</a:t>
            </a:r>
            <a:br>
              <a:rPr lang="en-GB" dirty="0" smtClean="0"/>
            </a:br>
            <a:endParaRPr lang="en-GB" dirty="0" smtClean="0"/>
          </a:p>
          <a:p>
            <a:pPr>
              <a:spcBef>
                <a:spcPts val="1000"/>
              </a:spcBef>
            </a:pPr>
            <a:r>
              <a:rPr lang="en-GB" dirty="0" smtClean="0"/>
              <a:t>Total number of deaths per a period of time and a known population total</a:t>
            </a:r>
          </a:p>
          <a:p>
            <a:pPr>
              <a:spcBef>
                <a:spcPts val="1000"/>
              </a:spcBef>
            </a:pPr>
            <a:r>
              <a:rPr lang="en-GB" dirty="0" smtClean="0"/>
              <a:t>Health event per unit time</a:t>
            </a:r>
            <a:br>
              <a:rPr lang="en-GB" dirty="0" smtClean="0"/>
            </a:br>
            <a:endParaRPr lang="en-GB" dirty="0" smtClean="0"/>
          </a:p>
          <a:p>
            <a:pPr>
              <a:spcBef>
                <a:spcPts val="1000"/>
              </a:spcBef>
            </a:pPr>
            <a:r>
              <a:rPr lang="en-GB" dirty="0" smtClean="0"/>
              <a:t>Snapshot of a health condition at a single point in time</a:t>
            </a:r>
            <a:endParaRPr lang="en-GB" dirty="0"/>
          </a:p>
        </p:txBody>
      </p:sp>
    </p:spTree>
    <p:extLst>
      <p:ext uri="{BB962C8B-B14F-4D97-AF65-F5344CB8AC3E}">
        <p14:creationId xmlns:p14="http://schemas.microsoft.com/office/powerpoint/2010/main" val="1670019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Some key indicators….</a:t>
            </a:r>
          </a:p>
        </p:txBody>
      </p:sp>
      <p:sp>
        <p:nvSpPr>
          <p:cNvPr id="4" name="Content Placeholder 3"/>
          <p:cNvSpPr>
            <a:spLocks noGrp="1"/>
          </p:cNvSpPr>
          <p:nvPr>
            <p:ph idx="1"/>
          </p:nvPr>
        </p:nvSpPr>
        <p:spPr/>
        <p:txBody>
          <a:bodyPr/>
          <a:lstStyle/>
          <a:p>
            <a:r>
              <a:rPr lang="en-GB" dirty="0"/>
              <a:t>“The crude mortality rate (CMR) is maintained at, or reduced to, less than double the baseline rate documented for the population prior to the disaster.”</a:t>
            </a:r>
          </a:p>
          <a:p>
            <a:pPr>
              <a:spcBef>
                <a:spcPts val="1000"/>
              </a:spcBef>
            </a:pPr>
            <a:r>
              <a:rPr lang="en-GB" dirty="0"/>
              <a:t>“The under -5 mortality rate (CMR) is maintained at, or reduced to, less than double the baseline rate documented for the population prior to the disaster.”</a:t>
            </a:r>
          </a:p>
          <a:p>
            <a:pPr algn="r"/>
            <a:r>
              <a:rPr lang="en-GB" sz="1800" i="1" dirty="0"/>
              <a:t>(page 310 of the 2011 Edition)</a:t>
            </a:r>
          </a:p>
          <a:p>
            <a:pPr>
              <a:spcBef>
                <a:spcPts val="2000"/>
              </a:spcBef>
            </a:pPr>
            <a:r>
              <a:rPr lang="en-GB" dirty="0"/>
              <a:t>What do these two statements really mean?</a:t>
            </a:r>
          </a:p>
        </p:txBody>
      </p:sp>
      <p:sp>
        <p:nvSpPr>
          <p:cNvPr id="5" name="Footer Placeholder 3"/>
          <p:cNvSpPr>
            <a:spLocks noGrp="1"/>
          </p:cNvSpPr>
          <p:nvPr>
            <p:ph type="ftr" sz="quarter" idx="3"/>
          </p:nvPr>
        </p:nvSpPr>
        <p:spPr>
          <a:xfrm>
            <a:off x="457198" y="6380737"/>
            <a:ext cx="6072099" cy="365125"/>
          </a:xfrm>
        </p:spPr>
        <p:txBody>
          <a:bodyPr/>
          <a:lstStyle/>
          <a:p>
            <a:r>
              <a:rPr lang="en-GB" dirty="0" smtClean="0"/>
              <a:t>Module A17 – Sphere technical chapter on health action</a:t>
            </a:r>
          </a:p>
          <a:p>
            <a:r>
              <a:rPr lang="en-GB" dirty="0" smtClean="0"/>
              <a:t>Sphere Training Package 2015</a:t>
            </a:r>
          </a:p>
        </p:txBody>
      </p:sp>
    </p:spTree>
    <p:extLst>
      <p:ext uri="{BB962C8B-B14F-4D97-AF65-F5344CB8AC3E}">
        <p14:creationId xmlns:p14="http://schemas.microsoft.com/office/powerpoint/2010/main" val="3505234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Death rate calculation (CMR)</a:t>
            </a:r>
          </a:p>
        </p:txBody>
      </p:sp>
      <p:sp>
        <p:nvSpPr>
          <p:cNvPr id="4" name="Content Placeholder 3"/>
          <p:cNvSpPr>
            <a:spLocks noGrp="1"/>
          </p:cNvSpPr>
          <p:nvPr>
            <p:ph idx="1"/>
          </p:nvPr>
        </p:nvSpPr>
        <p:spPr/>
        <p:txBody>
          <a:bodyPr/>
          <a:lstStyle/>
          <a:p>
            <a:pPr algn="ctr"/>
            <a:r>
              <a:rPr lang="en-GB" dirty="0"/>
              <a:t>Deaths/10,000/day =</a:t>
            </a:r>
          </a:p>
          <a:p>
            <a:pPr algn="ctr"/>
            <a:r>
              <a:rPr lang="en-GB" u="sng" dirty="0"/>
              <a:t>Number of deaths x 10,000</a:t>
            </a:r>
          </a:p>
          <a:p>
            <a:pPr algn="ctr">
              <a:spcBef>
                <a:spcPts val="0"/>
              </a:spcBef>
            </a:pPr>
            <a:r>
              <a:rPr lang="en-GB" dirty="0"/>
              <a:t>Days counted x population</a:t>
            </a:r>
          </a:p>
          <a:p>
            <a:pPr>
              <a:spcBef>
                <a:spcPts val="2000"/>
              </a:spcBef>
            </a:pPr>
            <a:r>
              <a:rPr lang="en-GB" dirty="0"/>
              <a:t>If 21 people have died in one week out of a total population of 5,000, then what is the death rate?</a:t>
            </a:r>
          </a:p>
        </p:txBody>
      </p:sp>
      <p:sp>
        <p:nvSpPr>
          <p:cNvPr id="5" name="Footer Placeholder 3"/>
          <p:cNvSpPr>
            <a:spLocks noGrp="1"/>
          </p:cNvSpPr>
          <p:nvPr>
            <p:ph type="ftr" sz="quarter" idx="3"/>
          </p:nvPr>
        </p:nvSpPr>
        <p:spPr>
          <a:xfrm>
            <a:off x="457198" y="6380737"/>
            <a:ext cx="6072099" cy="365125"/>
          </a:xfrm>
        </p:spPr>
        <p:txBody>
          <a:bodyPr/>
          <a:lstStyle/>
          <a:p>
            <a:r>
              <a:rPr lang="en-GB" dirty="0" smtClean="0"/>
              <a:t>Module A17 – Sphere technical chapter on health action</a:t>
            </a:r>
          </a:p>
          <a:p>
            <a:r>
              <a:rPr lang="en-GB" dirty="0" smtClean="0"/>
              <a:t>Sphere Training Package 2015</a:t>
            </a:r>
          </a:p>
        </p:txBody>
      </p:sp>
    </p:spTree>
    <p:extLst>
      <p:ext uri="{BB962C8B-B14F-4D97-AF65-F5344CB8AC3E}">
        <p14:creationId xmlns:p14="http://schemas.microsoft.com/office/powerpoint/2010/main" val="33747186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346629" cy="1081760"/>
          </a:xfrm>
        </p:spPr>
        <p:txBody>
          <a:bodyPr/>
          <a:lstStyle/>
          <a:p>
            <a:pPr rtl="0"/>
            <a:r>
              <a:rPr lang="en-GB" b="1" i="0" u="none" strike="noStrike" baseline="0" dirty="0" smtClean="0">
                <a:solidFill>
                  <a:srgbClr val="1F497D"/>
                </a:solidFill>
                <a:latin typeface="Tahoma"/>
                <a:ea typeface="ＭＳ 明朝"/>
              </a:rPr>
              <a:t>Problem 1: Susceptibility to five killer diseases</a:t>
            </a:r>
          </a:p>
        </p:txBody>
      </p:sp>
      <p:sp>
        <p:nvSpPr>
          <p:cNvPr id="4" name="Content Placeholder 3"/>
          <p:cNvSpPr>
            <a:spLocks noGrp="1"/>
          </p:cNvSpPr>
          <p:nvPr>
            <p:ph idx="1"/>
          </p:nvPr>
        </p:nvSpPr>
        <p:spPr>
          <a:xfrm>
            <a:off x="457199" y="1340442"/>
            <a:ext cx="4030653" cy="4474416"/>
          </a:xfrm>
        </p:spPr>
        <p:txBody>
          <a:bodyPr/>
          <a:lstStyle/>
          <a:p>
            <a:r>
              <a:rPr lang="en-GB" dirty="0"/>
              <a:t>Disaster displaced populations, especially children, are particularly susceptible to five killer diseases. </a:t>
            </a:r>
            <a:endParaRPr lang="en-GB" dirty="0" smtClean="0"/>
          </a:p>
          <a:p>
            <a:pPr>
              <a:spcBef>
                <a:spcPts val="1500"/>
              </a:spcBef>
            </a:pPr>
            <a:r>
              <a:rPr lang="en-GB" dirty="0" smtClean="0"/>
              <a:t>The pie chart shows major </a:t>
            </a:r>
            <a:r>
              <a:rPr lang="en-GB" dirty="0"/>
              <a:t>reported causes of death </a:t>
            </a:r>
            <a:r>
              <a:rPr lang="en-GB" dirty="0" smtClean="0"/>
              <a:t>in children less than 5 years old in 9 districts of refugee</a:t>
            </a:r>
            <a:r>
              <a:rPr lang="en-GB" dirty="0"/>
              <a:t>-hosting </a:t>
            </a:r>
            <a:r>
              <a:rPr lang="en-GB" dirty="0" smtClean="0"/>
              <a:t>areas in </a:t>
            </a:r>
            <a:r>
              <a:rPr lang="en-GB" dirty="0"/>
              <a:t>July </a:t>
            </a:r>
            <a:r>
              <a:rPr lang="en-GB" dirty="0" smtClean="0"/>
              <a:t>1990.</a:t>
            </a:r>
            <a:endParaRPr lang="en-GB" dirty="0"/>
          </a:p>
          <a:p>
            <a:endParaRPr lang="en-GB" dirty="0"/>
          </a:p>
        </p:txBody>
      </p:sp>
      <p:sp>
        <p:nvSpPr>
          <p:cNvPr id="5" name="Footer Placeholder 3"/>
          <p:cNvSpPr>
            <a:spLocks noGrp="1"/>
          </p:cNvSpPr>
          <p:nvPr>
            <p:ph type="ftr" sz="quarter" idx="3"/>
          </p:nvPr>
        </p:nvSpPr>
        <p:spPr>
          <a:xfrm>
            <a:off x="457198" y="6380737"/>
            <a:ext cx="6072099" cy="365125"/>
          </a:xfrm>
        </p:spPr>
        <p:txBody>
          <a:bodyPr/>
          <a:lstStyle/>
          <a:p>
            <a:r>
              <a:rPr lang="en-GB" dirty="0" smtClean="0"/>
              <a:t>Module A17 – Sphere technical chapter on health action</a:t>
            </a:r>
          </a:p>
          <a:p>
            <a:r>
              <a:rPr lang="en-GB" dirty="0" smtClean="0"/>
              <a:t>Sphere Training Package 2015</a:t>
            </a:r>
          </a:p>
        </p:txBody>
      </p:sp>
      <p:sp>
        <p:nvSpPr>
          <p:cNvPr id="6" name="Content Placeholder 3"/>
          <p:cNvSpPr txBox="1">
            <a:spLocks/>
          </p:cNvSpPr>
          <p:nvPr/>
        </p:nvSpPr>
        <p:spPr>
          <a:xfrm>
            <a:off x="4276598" y="5368633"/>
            <a:ext cx="4438128" cy="282753"/>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GB" sz="900" i="1" dirty="0"/>
              <a:t>Source: UNHCR, MSF, ARC, IRC monthly </a:t>
            </a:r>
            <a:r>
              <a:rPr lang="en-GB" sz="900" i="1" dirty="0" smtClean="0"/>
              <a:t>report</a:t>
            </a:r>
            <a:endParaRPr lang="en-GB" sz="900" i="1" dirty="0"/>
          </a:p>
        </p:txBody>
      </p:sp>
      <p:grpSp>
        <p:nvGrpSpPr>
          <p:cNvPr id="7" name="Group 6"/>
          <p:cNvGrpSpPr/>
          <p:nvPr/>
        </p:nvGrpSpPr>
        <p:grpSpPr>
          <a:xfrm>
            <a:off x="5669008" y="2399451"/>
            <a:ext cx="2282825" cy="2282825"/>
            <a:chOff x="3452813" y="2924175"/>
            <a:chExt cx="2282825" cy="2282825"/>
          </a:xfrm>
        </p:grpSpPr>
        <p:sp>
          <p:nvSpPr>
            <p:cNvPr id="8" name="Arc 1037"/>
            <p:cNvSpPr>
              <a:spLocks/>
            </p:cNvSpPr>
            <p:nvPr/>
          </p:nvSpPr>
          <p:spPr bwMode="auto">
            <a:xfrm>
              <a:off x="4594225" y="3254375"/>
              <a:ext cx="1141413" cy="1616075"/>
            </a:xfrm>
            <a:custGeom>
              <a:avLst/>
              <a:gdLst>
                <a:gd name="T0" fmla="*/ 2147483647 w 21600"/>
                <a:gd name="T1" fmla="*/ 0 h 30607"/>
                <a:gd name="T2" fmla="*/ 2147483647 w 21600"/>
                <a:gd name="T3" fmla="*/ 2147483647 h 30607"/>
                <a:gd name="T4" fmla="*/ 0 w 21600"/>
                <a:gd name="T5" fmla="*/ 2147483647 h 30607"/>
                <a:gd name="T6" fmla="*/ 0 60000 65536"/>
                <a:gd name="T7" fmla="*/ 0 60000 65536"/>
                <a:gd name="T8" fmla="*/ 0 60000 65536"/>
                <a:gd name="T9" fmla="*/ 0 w 21600"/>
                <a:gd name="T10" fmla="*/ 0 h 30607"/>
                <a:gd name="T11" fmla="*/ 21600 w 21600"/>
                <a:gd name="T12" fmla="*/ 30607 h 30607"/>
              </a:gdLst>
              <a:ahLst/>
              <a:cxnLst>
                <a:cxn ang="T6">
                  <a:pos x="T0" y="T1"/>
                </a:cxn>
                <a:cxn ang="T7">
                  <a:pos x="T2" y="T3"/>
                </a:cxn>
                <a:cxn ang="T8">
                  <a:pos x="T4" y="T5"/>
                </a:cxn>
              </a:cxnLst>
              <a:rect l="T9" t="T10" r="T11" b="T12"/>
              <a:pathLst>
                <a:path w="21600" h="30607" fill="none" extrusionOk="0">
                  <a:moveTo>
                    <a:pt x="15197" y="0"/>
                  </a:moveTo>
                  <a:cubicBezTo>
                    <a:pt x="19294" y="4056"/>
                    <a:pt x="21600" y="9583"/>
                    <a:pt x="21600" y="15349"/>
                  </a:cubicBezTo>
                  <a:cubicBezTo>
                    <a:pt x="21600" y="21070"/>
                    <a:pt x="19330" y="26557"/>
                    <a:pt x="15288" y="30606"/>
                  </a:cubicBezTo>
                </a:path>
                <a:path w="21600" h="30607" stroke="0" extrusionOk="0">
                  <a:moveTo>
                    <a:pt x="15197" y="0"/>
                  </a:moveTo>
                  <a:cubicBezTo>
                    <a:pt x="19294" y="4056"/>
                    <a:pt x="21600" y="9583"/>
                    <a:pt x="21600" y="15349"/>
                  </a:cubicBezTo>
                  <a:cubicBezTo>
                    <a:pt x="21600" y="21070"/>
                    <a:pt x="19330" y="26557"/>
                    <a:pt x="15288" y="30606"/>
                  </a:cubicBezTo>
                  <a:lnTo>
                    <a:pt x="0" y="15349"/>
                  </a:lnTo>
                  <a:close/>
                </a:path>
              </a:pathLst>
            </a:custGeom>
            <a:solidFill>
              <a:srgbClr val="00CC99"/>
            </a:solidFill>
            <a:ln w="6350">
              <a:solidFill>
                <a:srgbClr val="000000"/>
              </a:solidFill>
              <a:round/>
              <a:headEnd/>
              <a:tailEnd/>
            </a:ln>
          </p:spPr>
          <p:txBody>
            <a:bodyPr/>
            <a:lstStyle/>
            <a:p>
              <a:endParaRPr lang="en-GB" dirty="0"/>
            </a:p>
          </p:txBody>
        </p:sp>
        <p:sp>
          <p:nvSpPr>
            <p:cNvPr id="9" name="Arc 1038"/>
            <p:cNvSpPr>
              <a:spLocks/>
            </p:cNvSpPr>
            <p:nvPr/>
          </p:nvSpPr>
          <p:spPr bwMode="auto">
            <a:xfrm>
              <a:off x="4594225" y="4065588"/>
              <a:ext cx="808038" cy="1136650"/>
            </a:xfrm>
            <a:custGeom>
              <a:avLst/>
              <a:gdLst>
                <a:gd name="T0" fmla="*/ 2147483647 w 15289"/>
                <a:gd name="T1" fmla="*/ 2147483647 h 21523"/>
                <a:gd name="T2" fmla="*/ 2147483647 w 15289"/>
                <a:gd name="T3" fmla="*/ 2147483647 h 21523"/>
                <a:gd name="T4" fmla="*/ 0 w 15289"/>
                <a:gd name="T5" fmla="*/ 0 h 21523"/>
                <a:gd name="T6" fmla="*/ 0 60000 65536"/>
                <a:gd name="T7" fmla="*/ 0 60000 65536"/>
                <a:gd name="T8" fmla="*/ 0 60000 65536"/>
                <a:gd name="T9" fmla="*/ 0 w 15289"/>
                <a:gd name="T10" fmla="*/ 0 h 21523"/>
                <a:gd name="T11" fmla="*/ 15289 w 15289"/>
                <a:gd name="T12" fmla="*/ 21523 h 21523"/>
              </a:gdLst>
              <a:ahLst/>
              <a:cxnLst>
                <a:cxn ang="T6">
                  <a:pos x="T0" y="T1"/>
                </a:cxn>
                <a:cxn ang="T7">
                  <a:pos x="T2" y="T3"/>
                </a:cxn>
                <a:cxn ang="T8">
                  <a:pos x="T4" y="T5"/>
                </a:cxn>
              </a:cxnLst>
              <a:rect l="T9" t="T10" r="T11" b="T12"/>
              <a:pathLst>
                <a:path w="15289" h="21523" fill="none" extrusionOk="0">
                  <a:moveTo>
                    <a:pt x="15288" y="15257"/>
                  </a:moveTo>
                  <a:cubicBezTo>
                    <a:pt x="11681" y="18872"/>
                    <a:pt x="6909" y="21092"/>
                    <a:pt x="1821" y="21523"/>
                  </a:cubicBezTo>
                </a:path>
                <a:path w="15289" h="21523" stroke="0" extrusionOk="0">
                  <a:moveTo>
                    <a:pt x="15288" y="15257"/>
                  </a:moveTo>
                  <a:cubicBezTo>
                    <a:pt x="11681" y="18872"/>
                    <a:pt x="6909" y="21092"/>
                    <a:pt x="1821" y="21523"/>
                  </a:cubicBezTo>
                  <a:lnTo>
                    <a:pt x="0" y="0"/>
                  </a:lnTo>
                  <a:close/>
                </a:path>
              </a:pathLst>
            </a:custGeom>
            <a:solidFill>
              <a:srgbClr val="3333CC"/>
            </a:solidFill>
            <a:ln w="6350">
              <a:solidFill>
                <a:srgbClr val="000000"/>
              </a:solidFill>
              <a:round/>
              <a:headEnd/>
              <a:tailEnd/>
            </a:ln>
          </p:spPr>
          <p:txBody>
            <a:bodyPr/>
            <a:lstStyle/>
            <a:p>
              <a:endParaRPr lang="en-GB" dirty="0"/>
            </a:p>
          </p:txBody>
        </p:sp>
        <p:sp>
          <p:nvSpPr>
            <p:cNvPr id="10" name="Arc 1039"/>
            <p:cNvSpPr>
              <a:spLocks/>
            </p:cNvSpPr>
            <p:nvPr/>
          </p:nvSpPr>
          <p:spPr bwMode="auto">
            <a:xfrm>
              <a:off x="4000500" y="4065588"/>
              <a:ext cx="688975" cy="1141412"/>
            </a:xfrm>
            <a:custGeom>
              <a:avLst/>
              <a:gdLst>
                <a:gd name="T0" fmla="*/ 2147483647 w 13054"/>
                <a:gd name="T1" fmla="*/ 2147483647 h 21600"/>
                <a:gd name="T2" fmla="*/ 0 w 13054"/>
                <a:gd name="T3" fmla="*/ 2147483647 h 21600"/>
                <a:gd name="T4" fmla="*/ 2147483647 w 13054"/>
                <a:gd name="T5" fmla="*/ 0 h 21600"/>
                <a:gd name="T6" fmla="*/ 0 60000 65536"/>
                <a:gd name="T7" fmla="*/ 0 60000 65536"/>
                <a:gd name="T8" fmla="*/ 0 60000 65536"/>
                <a:gd name="T9" fmla="*/ 0 w 13054"/>
                <a:gd name="T10" fmla="*/ 0 h 21600"/>
                <a:gd name="T11" fmla="*/ 13054 w 13054"/>
                <a:gd name="T12" fmla="*/ 21600 h 21600"/>
              </a:gdLst>
              <a:ahLst/>
              <a:cxnLst>
                <a:cxn ang="T6">
                  <a:pos x="T0" y="T1"/>
                </a:cxn>
                <a:cxn ang="T7">
                  <a:pos x="T2" y="T3"/>
                </a:cxn>
                <a:cxn ang="T8">
                  <a:pos x="T4" y="T5"/>
                </a:cxn>
              </a:cxnLst>
              <a:rect l="T9" t="T10" r="T11" b="T12"/>
              <a:pathLst>
                <a:path w="13054" h="21600" fill="none" extrusionOk="0">
                  <a:moveTo>
                    <a:pt x="13054" y="21523"/>
                  </a:moveTo>
                  <a:cubicBezTo>
                    <a:pt x="12448" y="21574"/>
                    <a:pt x="11840" y="21599"/>
                    <a:pt x="11233" y="21600"/>
                  </a:cubicBezTo>
                  <a:cubicBezTo>
                    <a:pt x="7270" y="21600"/>
                    <a:pt x="3384" y="20510"/>
                    <a:pt x="0" y="18449"/>
                  </a:cubicBezTo>
                </a:path>
                <a:path w="13054" h="21600" stroke="0" extrusionOk="0">
                  <a:moveTo>
                    <a:pt x="13054" y="21523"/>
                  </a:moveTo>
                  <a:cubicBezTo>
                    <a:pt x="12448" y="21574"/>
                    <a:pt x="11840" y="21599"/>
                    <a:pt x="11233" y="21600"/>
                  </a:cubicBezTo>
                  <a:cubicBezTo>
                    <a:pt x="7270" y="21600"/>
                    <a:pt x="3384" y="20510"/>
                    <a:pt x="0" y="18449"/>
                  </a:cubicBezTo>
                  <a:lnTo>
                    <a:pt x="11233" y="0"/>
                  </a:lnTo>
                  <a:close/>
                </a:path>
              </a:pathLst>
            </a:custGeom>
            <a:solidFill>
              <a:srgbClr val="CCCCFF"/>
            </a:solidFill>
            <a:ln w="6350">
              <a:solidFill>
                <a:srgbClr val="000000"/>
              </a:solidFill>
              <a:round/>
              <a:headEnd/>
              <a:tailEnd/>
            </a:ln>
          </p:spPr>
          <p:txBody>
            <a:bodyPr/>
            <a:lstStyle/>
            <a:p>
              <a:endParaRPr lang="en-GB" dirty="0"/>
            </a:p>
          </p:txBody>
        </p:sp>
        <p:sp>
          <p:nvSpPr>
            <p:cNvPr id="11" name="Arc 1040"/>
            <p:cNvSpPr>
              <a:spLocks/>
            </p:cNvSpPr>
            <p:nvPr/>
          </p:nvSpPr>
          <p:spPr bwMode="auto">
            <a:xfrm>
              <a:off x="3452813" y="3673475"/>
              <a:ext cx="1141412" cy="1366838"/>
            </a:xfrm>
            <a:custGeom>
              <a:avLst/>
              <a:gdLst>
                <a:gd name="T0" fmla="*/ 2147483647 w 21600"/>
                <a:gd name="T1" fmla="*/ 2147483647 h 25882"/>
                <a:gd name="T2" fmla="*/ 2147483647 w 21600"/>
                <a:gd name="T3" fmla="*/ 0 h 25882"/>
                <a:gd name="T4" fmla="*/ 2147483647 w 21600"/>
                <a:gd name="T5" fmla="*/ 2147483647 h 25882"/>
                <a:gd name="T6" fmla="*/ 0 60000 65536"/>
                <a:gd name="T7" fmla="*/ 0 60000 65536"/>
                <a:gd name="T8" fmla="*/ 0 60000 65536"/>
                <a:gd name="T9" fmla="*/ 0 w 21600"/>
                <a:gd name="T10" fmla="*/ 0 h 25882"/>
                <a:gd name="T11" fmla="*/ 21600 w 21600"/>
                <a:gd name="T12" fmla="*/ 25882 h 25882"/>
              </a:gdLst>
              <a:ahLst/>
              <a:cxnLst>
                <a:cxn ang="T6">
                  <a:pos x="T0" y="T1"/>
                </a:cxn>
                <a:cxn ang="T7">
                  <a:pos x="T2" y="T3"/>
                </a:cxn>
                <a:cxn ang="T8">
                  <a:pos x="T4" y="T5"/>
                </a:cxn>
              </a:cxnLst>
              <a:rect l="T9" t="T10" r="T11" b="T12"/>
              <a:pathLst>
                <a:path w="21600" h="25882" fill="none" extrusionOk="0">
                  <a:moveTo>
                    <a:pt x="10367" y="25881"/>
                  </a:moveTo>
                  <a:cubicBezTo>
                    <a:pt x="3929" y="21961"/>
                    <a:pt x="0" y="14969"/>
                    <a:pt x="0" y="7432"/>
                  </a:cubicBezTo>
                  <a:cubicBezTo>
                    <a:pt x="-1" y="4896"/>
                    <a:pt x="446" y="2380"/>
                    <a:pt x="1318" y="-1"/>
                  </a:cubicBezTo>
                </a:path>
                <a:path w="21600" h="25882" stroke="0" extrusionOk="0">
                  <a:moveTo>
                    <a:pt x="10367" y="25881"/>
                  </a:moveTo>
                  <a:cubicBezTo>
                    <a:pt x="3929" y="21961"/>
                    <a:pt x="0" y="14969"/>
                    <a:pt x="0" y="7432"/>
                  </a:cubicBezTo>
                  <a:cubicBezTo>
                    <a:pt x="-1" y="4896"/>
                    <a:pt x="446" y="2380"/>
                    <a:pt x="1318" y="-1"/>
                  </a:cubicBezTo>
                  <a:lnTo>
                    <a:pt x="21600" y="7432"/>
                  </a:lnTo>
                  <a:close/>
                </a:path>
              </a:pathLst>
            </a:custGeom>
            <a:solidFill>
              <a:srgbClr val="B2B2B2"/>
            </a:solidFill>
            <a:ln w="6350">
              <a:solidFill>
                <a:srgbClr val="000000"/>
              </a:solidFill>
              <a:round/>
              <a:headEnd/>
              <a:tailEnd/>
            </a:ln>
          </p:spPr>
          <p:txBody>
            <a:bodyPr/>
            <a:lstStyle/>
            <a:p>
              <a:endParaRPr lang="en-GB" dirty="0"/>
            </a:p>
          </p:txBody>
        </p:sp>
        <p:sp>
          <p:nvSpPr>
            <p:cNvPr id="12" name="Arc 1041"/>
            <p:cNvSpPr>
              <a:spLocks/>
            </p:cNvSpPr>
            <p:nvPr/>
          </p:nvSpPr>
          <p:spPr bwMode="auto">
            <a:xfrm>
              <a:off x="3522663" y="2924175"/>
              <a:ext cx="1322387" cy="1141413"/>
            </a:xfrm>
            <a:custGeom>
              <a:avLst/>
              <a:gdLst>
                <a:gd name="T0" fmla="*/ 0 w 25030"/>
                <a:gd name="T1" fmla="*/ 2147483647 h 21600"/>
                <a:gd name="T2" fmla="*/ 2147483647 w 25030"/>
                <a:gd name="T3" fmla="*/ 2147483647 h 21600"/>
                <a:gd name="T4" fmla="*/ 2147483647 w 25030"/>
                <a:gd name="T5" fmla="*/ 2147483647 h 21600"/>
                <a:gd name="T6" fmla="*/ 0 60000 65536"/>
                <a:gd name="T7" fmla="*/ 0 60000 65536"/>
                <a:gd name="T8" fmla="*/ 0 60000 65536"/>
                <a:gd name="T9" fmla="*/ 0 w 25030"/>
                <a:gd name="T10" fmla="*/ 0 h 21600"/>
                <a:gd name="T11" fmla="*/ 25030 w 25030"/>
                <a:gd name="T12" fmla="*/ 21600 h 21600"/>
              </a:gdLst>
              <a:ahLst/>
              <a:cxnLst>
                <a:cxn ang="T6">
                  <a:pos x="T0" y="T1"/>
                </a:cxn>
                <a:cxn ang="T7">
                  <a:pos x="T2" y="T3"/>
                </a:cxn>
                <a:cxn ang="T8">
                  <a:pos x="T4" y="T5"/>
                </a:cxn>
              </a:cxnLst>
              <a:rect l="T9" t="T10" r="T11" b="T12"/>
              <a:pathLst>
                <a:path w="25030" h="21600" fill="none" extrusionOk="0">
                  <a:moveTo>
                    <a:pt x="-1" y="14167"/>
                  </a:moveTo>
                  <a:cubicBezTo>
                    <a:pt x="3118" y="5658"/>
                    <a:pt x="11217" y="-1"/>
                    <a:pt x="20281" y="0"/>
                  </a:cubicBezTo>
                  <a:cubicBezTo>
                    <a:pt x="21878" y="0"/>
                    <a:pt x="23471" y="177"/>
                    <a:pt x="25030" y="528"/>
                  </a:cubicBezTo>
                </a:path>
                <a:path w="25030" h="21600" stroke="0" extrusionOk="0">
                  <a:moveTo>
                    <a:pt x="-1" y="14167"/>
                  </a:moveTo>
                  <a:cubicBezTo>
                    <a:pt x="3118" y="5658"/>
                    <a:pt x="11217" y="-1"/>
                    <a:pt x="20281" y="0"/>
                  </a:cubicBezTo>
                  <a:cubicBezTo>
                    <a:pt x="21878" y="0"/>
                    <a:pt x="23471" y="177"/>
                    <a:pt x="25030" y="528"/>
                  </a:cubicBezTo>
                  <a:lnTo>
                    <a:pt x="20281" y="21600"/>
                  </a:lnTo>
                  <a:close/>
                </a:path>
              </a:pathLst>
            </a:custGeom>
            <a:solidFill>
              <a:srgbClr val="808080"/>
            </a:solidFill>
            <a:ln w="6350">
              <a:solidFill>
                <a:srgbClr val="000000"/>
              </a:solidFill>
              <a:round/>
              <a:headEnd/>
              <a:tailEnd/>
            </a:ln>
          </p:spPr>
          <p:txBody>
            <a:bodyPr/>
            <a:lstStyle/>
            <a:p>
              <a:endParaRPr lang="en-GB" dirty="0"/>
            </a:p>
          </p:txBody>
        </p:sp>
        <p:sp>
          <p:nvSpPr>
            <p:cNvPr id="13" name="Arc 1042"/>
            <p:cNvSpPr>
              <a:spLocks/>
            </p:cNvSpPr>
            <p:nvPr/>
          </p:nvSpPr>
          <p:spPr bwMode="auto">
            <a:xfrm>
              <a:off x="4594225" y="2952750"/>
              <a:ext cx="803275" cy="1112838"/>
            </a:xfrm>
            <a:custGeom>
              <a:avLst/>
              <a:gdLst>
                <a:gd name="T0" fmla="*/ 2147483647 w 15198"/>
                <a:gd name="T1" fmla="*/ 0 h 21071"/>
                <a:gd name="T2" fmla="*/ 2147483647 w 15198"/>
                <a:gd name="T3" fmla="*/ 2147483647 h 21071"/>
                <a:gd name="T4" fmla="*/ 0 w 15198"/>
                <a:gd name="T5" fmla="*/ 2147483647 h 21071"/>
                <a:gd name="T6" fmla="*/ 0 60000 65536"/>
                <a:gd name="T7" fmla="*/ 0 60000 65536"/>
                <a:gd name="T8" fmla="*/ 0 60000 65536"/>
                <a:gd name="T9" fmla="*/ 0 w 15198"/>
                <a:gd name="T10" fmla="*/ 0 h 21071"/>
                <a:gd name="T11" fmla="*/ 15198 w 15198"/>
                <a:gd name="T12" fmla="*/ 21071 h 21071"/>
              </a:gdLst>
              <a:ahLst/>
              <a:cxnLst>
                <a:cxn ang="T6">
                  <a:pos x="T0" y="T1"/>
                </a:cxn>
                <a:cxn ang="T7">
                  <a:pos x="T2" y="T3"/>
                </a:cxn>
                <a:cxn ang="T8">
                  <a:pos x="T4" y="T5"/>
                </a:cxn>
              </a:cxnLst>
              <a:rect l="T9" t="T10" r="T11" b="T12"/>
              <a:pathLst>
                <a:path w="15198" h="21071" fill="none" extrusionOk="0">
                  <a:moveTo>
                    <a:pt x="4749" y="-1"/>
                  </a:moveTo>
                  <a:cubicBezTo>
                    <a:pt x="8699" y="889"/>
                    <a:pt x="12320" y="2872"/>
                    <a:pt x="15197" y="5722"/>
                  </a:cubicBezTo>
                </a:path>
                <a:path w="15198" h="21071" stroke="0" extrusionOk="0">
                  <a:moveTo>
                    <a:pt x="4749" y="-1"/>
                  </a:moveTo>
                  <a:cubicBezTo>
                    <a:pt x="8699" y="889"/>
                    <a:pt x="12320" y="2872"/>
                    <a:pt x="15197" y="5722"/>
                  </a:cubicBezTo>
                  <a:lnTo>
                    <a:pt x="0" y="21071"/>
                  </a:lnTo>
                  <a:close/>
                </a:path>
              </a:pathLst>
            </a:custGeom>
            <a:solidFill>
              <a:srgbClr val="000000"/>
            </a:solidFill>
            <a:ln w="6350">
              <a:solidFill>
                <a:srgbClr val="000000"/>
              </a:solidFill>
              <a:round/>
              <a:headEnd/>
              <a:tailEnd/>
            </a:ln>
          </p:spPr>
          <p:txBody>
            <a:bodyPr/>
            <a:lstStyle/>
            <a:p>
              <a:endParaRPr lang="en-GB" dirty="0"/>
            </a:p>
          </p:txBody>
        </p:sp>
      </p:grpSp>
      <p:sp>
        <p:nvSpPr>
          <p:cNvPr id="14" name="Rectangle 1044"/>
          <p:cNvSpPr>
            <a:spLocks noChangeArrowheads="1"/>
          </p:cNvSpPr>
          <p:nvPr/>
        </p:nvSpPr>
        <p:spPr bwMode="auto">
          <a:xfrm>
            <a:off x="533216" y="2326601"/>
            <a:ext cx="1672516" cy="2462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0" tIns="0" rIns="0" bIns="0">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dirty="0">
              <a:latin typeface="Tahoma"/>
              <a:cs typeface="Tahoma"/>
            </a:endParaRPr>
          </a:p>
        </p:txBody>
      </p:sp>
      <p:sp>
        <p:nvSpPr>
          <p:cNvPr id="18" name="Rectangle 1048"/>
          <p:cNvSpPr>
            <a:spLocks noChangeArrowheads="1"/>
          </p:cNvSpPr>
          <p:nvPr/>
        </p:nvSpPr>
        <p:spPr bwMode="auto">
          <a:xfrm>
            <a:off x="7488550" y="3540656"/>
            <a:ext cx="318296" cy="18466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GB" altLang="fr-FR" sz="1200" dirty="0" smtClean="0">
                <a:solidFill>
                  <a:srgbClr val="FFFFFF"/>
                </a:solidFill>
                <a:latin typeface="Tahoma"/>
                <a:cs typeface="Tahoma"/>
              </a:rPr>
              <a:t>25%</a:t>
            </a:r>
            <a:endParaRPr lang="en-GB" altLang="fr-FR" sz="1200" dirty="0">
              <a:solidFill>
                <a:srgbClr val="FFFFFF"/>
              </a:solidFill>
              <a:latin typeface="Tahoma"/>
              <a:cs typeface="Tahoma"/>
            </a:endParaRPr>
          </a:p>
        </p:txBody>
      </p:sp>
      <p:sp>
        <p:nvSpPr>
          <p:cNvPr id="19" name="Rectangle 1049"/>
          <p:cNvSpPr>
            <a:spLocks noChangeArrowheads="1"/>
          </p:cNvSpPr>
          <p:nvPr/>
        </p:nvSpPr>
        <p:spPr bwMode="auto">
          <a:xfrm>
            <a:off x="7100357" y="4190174"/>
            <a:ext cx="318296" cy="18466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GB" altLang="fr-FR" sz="1200" dirty="0" smtClean="0">
                <a:solidFill>
                  <a:schemeClr val="bg1"/>
                </a:solidFill>
                <a:latin typeface="Tahoma"/>
                <a:cs typeface="Tahoma"/>
              </a:rPr>
              <a:t>11%</a:t>
            </a:r>
            <a:endParaRPr lang="en-GB" altLang="fr-FR" sz="1200" dirty="0">
              <a:solidFill>
                <a:schemeClr val="bg1"/>
              </a:solidFill>
              <a:latin typeface="Tahoma"/>
              <a:cs typeface="Tahoma"/>
            </a:endParaRPr>
          </a:p>
        </p:txBody>
      </p:sp>
      <p:sp>
        <p:nvSpPr>
          <p:cNvPr id="20" name="Rectangle 1050"/>
          <p:cNvSpPr>
            <a:spLocks noChangeArrowheads="1"/>
          </p:cNvSpPr>
          <p:nvPr/>
        </p:nvSpPr>
        <p:spPr bwMode="auto">
          <a:xfrm>
            <a:off x="6489684" y="4229919"/>
            <a:ext cx="318296" cy="18466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GB" altLang="fr-FR" sz="1200" dirty="0" smtClean="0">
                <a:solidFill>
                  <a:schemeClr val="tx2"/>
                </a:solidFill>
                <a:latin typeface="Tahoma"/>
                <a:cs typeface="Tahoma"/>
              </a:rPr>
              <a:t>10%</a:t>
            </a:r>
            <a:endParaRPr lang="en-GB" altLang="fr-FR" sz="1200" dirty="0">
              <a:solidFill>
                <a:schemeClr val="tx2"/>
              </a:solidFill>
              <a:latin typeface="Tahoma"/>
              <a:cs typeface="Tahoma"/>
            </a:endParaRPr>
          </a:p>
        </p:txBody>
      </p:sp>
      <p:sp>
        <p:nvSpPr>
          <p:cNvPr id="21" name="Rectangle 1051"/>
          <p:cNvSpPr>
            <a:spLocks noChangeArrowheads="1"/>
          </p:cNvSpPr>
          <p:nvPr/>
        </p:nvSpPr>
        <p:spPr bwMode="auto">
          <a:xfrm>
            <a:off x="6004039" y="3705066"/>
            <a:ext cx="318296" cy="18466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GB" altLang="fr-FR" sz="1200" dirty="0" smtClean="0">
                <a:solidFill>
                  <a:srgbClr val="004386"/>
                </a:solidFill>
                <a:latin typeface="Tahoma"/>
                <a:cs typeface="Tahoma"/>
              </a:rPr>
              <a:t>22%</a:t>
            </a:r>
            <a:endParaRPr lang="en-GB" altLang="fr-FR" sz="1200" dirty="0">
              <a:solidFill>
                <a:srgbClr val="004386"/>
              </a:solidFill>
              <a:latin typeface="Tahoma"/>
              <a:cs typeface="Tahoma"/>
            </a:endParaRPr>
          </a:p>
        </p:txBody>
      </p:sp>
      <p:sp>
        <p:nvSpPr>
          <p:cNvPr id="22" name="Rectangle 1052"/>
          <p:cNvSpPr>
            <a:spLocks noChangeArrowheads="1"/>
          </p:cNvSpPr>
          <p:nvPr/>
        </p:nvSpPr>
        <p:spPr bwMode="auto">
          <a:xfrm>
            <a:off x="6330536" y="2700063"/>
            <a:ext cx="318296" cy="18466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GB" altLang="fr-FR" sz="1200" dirty="0" smtClean="0">
                <a:solidFill>
                  <a:srgbClr val="FFFFFF"/>
                </a:solidFill>
                <a:latin typeface="Tahoma"/>
                <a:cs typeface="Tahoma"/>
              </a:rPr>
              <a:t>23%</a:t>
            </a:r>
            <a:endParaRPr lang="en-GB" altLang="fr-FR" sz="1200" dirty="0">
              <a:solidFill>
                <a:srgbClr val="FFFFFF"/>
              </a:solidFill>
              <a:latin typeface="Tahoma"/>
              <a:cs typeface="Tahoma"/>
            </a:endParaRPr>
          </a:p>
        </p:txBody>
      </p:sp>
      <p:sp>
        <p:nvSpPr>
          <p:cNvPr id="23" name="Rectangle 1053"/>
          <p:cNvSpPr>
            <a:spLocks noChangeArrowheads="1"/>
          </p:cNvSpPr>
          <p:nvPr/>
        </p:nvSpPr>
        <p:spPr bwMode="auto">
          <a:xfrm>
            <a:off x="7083045" y="2792396"/>
            <a:ext cx="234289" cy="18466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GB" altLang="fr-FR" sz="1200" dirty="0" smtClean="0">
                <a:solidFill>
                  <a:srgbClr val="FFFFFF"/>
                </a:solidFill>
                <a:latin typeface="Tahoma"/>
                <a:cs typeface="Tahoma"/>
              </a:rPr>
              <a:t>9%</a:t>
            </a:r>
            <a:endParaRPr lang="en-GB" altLang="fr-FR" sz="1200" dirty="0">
              <a:solidFill>
                <a:srgbClr val="FFFFFF"/>
              </a:solidFill>
              <a:latin typeface="Tahoma"/>
              <a:cs typeface="Tahoma"/>
            </a:endParaRPr>
          </a:p>
        </p:txBody>
      </p:sp>
      <p:sp>
        <p:nvSpPr>
          <p:cNvPr id="24" name="Rectangle 1030"/>
          <p:cNvSpPr>
            <a:spLocks noChangeArrowheads="1"/>
          </p:cNvSpPr>
          <p:nvPr/>
        </p:nvSpPr>
        <p:spPr bwMode="auto">
          <a:xfrm>
            <a:off x="4970912" y="1391521"/>
            <a:ext cx="3743814" cy="582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wrap="none" lIns="90488" tIns="44450" rIns="90488" bIns="44450">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a:r>
              <a:rPr lang="en-GB" altLang="fr-FR" sz="1600" b="1" dirty="0" smtClean="0">
                <a:solidFill>
                  <a:schemeClr val="tx2"/>
                </a:solidFill>
                <a:latin typeface="Tahoma"/>
                <a:cs typeface="Tahoma"/>
              </a:rPr>
              <a:t>&lt; 5 years of age: 175 total deaths</a:t>
            </a:r>
          </a:p>
          <a:p>
            <a:pPr eaLnBrk="1" hangingPunct="1"/>
            <a:endParaRPr lang="en-GB" altLang="fr-FR" sz="1600" b="1" dirty="0">
              <a:solidFill>
                <a:schemeClr val="tx2"/>
              </a:solidFill>
              <a:latin typeface="Tahoma"/>
              <a:cs typeface="Tahoma"/>
            </a:endParaRPr>
          </a:p>
        </p:txBody>
      </p:sp>
      <p:sp>
        <p:nvSpPr>
          <p:cNvPr id="25" name="Rectangle 1031"/>
          <p:cNvSpPr>
            <a:spLocks noChangeArrowheads="1"/>
          </p:cNvSpPr>
          <p:nvPr/>
        </p:nvSpPr>
        <p:spPr bwMode="auto">
          <a:xfrm>
            <a:off x="5175370" y="2343379"/>
            <a:ext cx="987275" cy="2744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wrap="none" lIns="90488" tIns="44450" rIns="90488" bIns="44450">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GB" altLang="fr-FR" sz="1200" dirty="0" smtClean="0">
                <a:solidFill>
                  <a:schemeClr val="tx2"/>
                </a:solidFill>
                <a:latin typeface="Tahoma"/>
                <a:cs typeface="Tahoma"/>
              </a:rPr>
              <a:t>Malnutrition</a:t>
            </a:r>
            <a:endParaRPr lang="en-GB" altLang="fr-FR" sz="1200" dirty="0">
              <a:solidFill>
                <a:schemeClr val="tx2"/>
              </a:solidFill>
              <a:latin typeface="Tahoma"/>
              <a:cs typeface="Tahoma"/>
            </a:endParaRPr>
          </a:p>
        </p:txBody>
      </p:sp>
      <p:sp>
        <p:nvSpPr>
          <p:cNvPr id="26" name="Rectangle 1032"/>
          <p:cNvSpPr>
            <a:spLocks noChangeArrowheads="1"/>
          </p:cNvSpPr>
          <p:nvPr/>
        </p:nvSpPr>
        <p:spPr bwMode="auto">
          <a:xfrm>
            <a:off x="7475954" y="2206162"/>
            <a:ext cx="1238772" cy="2744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wrap="none" lIns="90488" tIns="44450" rIns="90488" bIns="44450">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GB" altLang="fr-FR" sz="1200" dirty="0" smtClean="0">
                <a:solidFill>
                  <a:schemeClr val="tx2"/>
                </a:solidFill>
                <a:latin typeface="Tahoma"/>
                <a:cs typeface="Tahoma"/>
              </a:rPr>
              <a:t>ARI/Pneumonia</a:t>
            </a:r>
            <a:endParaRPr lang="en-GB" altLang="fr-FR" sz="1200" dirty="0">
              <a:solidFill>
                <a:schemeClr val="tx2"/>
              </a:solidFill>
              <a:latin typeface="Tahoma"/>
              <a:cs typeface="Tahoma"/>
            </a:endParaRPr>
          </a:p>
        </p:txBody>
      </p:sp>
      <p:sp>
        <p:nvSpPr>
          <p:cNvPr id="27" name="Rectangle 1033"/>
          <p:cNvSpPr>
            <a:spLocks noChangeArrowheads="1"/>
          </p:cNvSpPr>
          <p:nvPr/>
        </p:nvSpPr>
        <p:spPr bwMode="auto">
          <a:xfrm>
            <a:off x="8045296" y="3567849"/>
            <a:ext cx="669430" cy="2744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wrap="none" lIns="90488" tIns="44450" rIns="90488" bIns="44450">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GB" altLang="fr-FR" sz="1200" dirty="0" smtClean="0">
                <a:solidFill>
                  <a:schemeClr val="tx2"/>
                </a:solidFill>
                <a:latin typeface="Tahoma"/>
                <a:cs typeface="Tahoma"/>
              </a:rPr>
              <a:t>Malaria</a:t>
            </a:r>
            <a:endParaRPr lang="en-GB" altLang="fr-FR" sz="1200" dirty="0">
              <a:solidFill>
                <a:schemeClr val="tx2"/>
              </a:solidFill>
              <a:latin typeface="Tahoma"/>
              <a:cs typeface="Tahoma"/>
            </a:endParaRPr>
          </a:p>
        </p:txBody>
      </p:sp>
      <p:sp>
        <p:nvSpPr>
          <p:cNvPr id="28" name="Rectangle 1034"/>
          <p:cNvSpPr>
            <a:spLocks noChangeArrowheads="1"/>
          </p:cNvSpPr>
          <p:nvPr/>
        </p:nvSpPr>
        <p:spPr bwMode="auto">
          <a:xfrm>
            <a:off x="7191140" y="4716222"/>
            <a:ext cx="845109" cy="2744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wrap="none" lIns="90488" tIns="44450" rIns="90488" bIns="44450">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GB" altLang="fr-FR" sz="1200" dirty="0" smtClean="0">
                <a:solidFill>
                  <a:schemeClr val="tx2"/>
                </a:solidFill>
                <a:latin typeface="Tahoma"/>
                <a:cs typeface="Tahoma"/>
              </a:rPr>
              <a:t>Diarrhoea</a:t>
            </a:r>
            <a:endParaRPr lang="en-GB" altLang="fr-FR" sz="1200" dirty="0">
              <a:solidFill>
                <a:schemeClr val="tx2"/>
              </a:solidFill>
              <a:latin typeface="Tahoma"/>
              <a:cs typeface="Tahoma"/>
            </a:endParaRPr>
          </a:p>
        </p:txBody>
      </p:sp>
      <p:sp>
        <p:nvSpPr>
          <p:cNvPr id="29" name="Rectangle 1035"/>
          <p:cNvSpPr>
            <a:spLocks noChangeArrowheads="1"/>
          </p:cNvSpPr>
          <p:nvPr/>
        </p:nvSpPr>
        <p:spPr bwMode="auto">
          <a:xfrm>
            <a:off x="6004039" y="4794988"/>
            <a:ext cx="716618" cy="2744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wrap="none" lIns="90488" tIns="44450" rIns="90488" bIns="44450">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GB" altLang="fr-FR" sz="1200" dirty="0" smtClean="0">
                <a:solidFill>
                  <a:schemeClr val="tx2"/>
                </a:solidFill>
                <a:latin typeface="Tahoma"/>
                <a:cs typeface="Tahoma"/>
              </a:rPr>
              <a:t>Measles</a:t>
            </a:r>
            <a:endParaRPr lang="en-GB" altLang="fr-FR" sz="1200" dirty="0">
              <a:solidFill>
                <a:schemeClr val="tx2"/>
              </a:solidFill>
              <a:latin typeface="Tahoma"/>
              <a:cs typeface="Tahoma"/>
            </a:endParaRPr>
          </a:p>
        </p:txBody>
      </p:sp>
      <p:sp>
        <p:nvSpPr>
          <p:cNvPr id="30" name="Rectangle 1036"/>
          <p:cNvSpPr>
            <a:spLocks noChangeArrowheads="1"/>
          </p:cNvSpPr>
          <p:nvPr/>
        </p:nvSpPr>
        <p:spPr bwMode="auto">
          <a:xfrm>
            <a:off x="5103648" y="4000546"/>
            <a:ext cx="565360" cy="2744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wrap="none" lIns="90488" tIns="44450" rIns="90488" bIns="44450">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GB" altLang="fr-FR" sz="1200" dirty="0" smtClean="0">
                <a:solidFill>
                  <a:schemeClr val="tx2"/>
                </a:solidFill>
                <a:latin typeface="Tahoma"/>
                <a:cs typeface="Tahoma"/>
              </a:rPr>
              <a:t>Other</a:t>
            </a:r>
            <a:endParaRPr lang="en-GB" altLang="fr-FR" sz="1200" dirty="0">
              <a:solidFill>
                <a:schemeClr val="tx2"/>
              </a:solidFill>
              <a:latin typeface="Tahoma"/>
              <a:cs typeface="Tahoma"/>
            </a:endParaRPr>
          </a:p>
        </p:txBody>
      </p:sp>
    </p:spTree>
    <p:extLst>
      <p:ext uri="{BB962C8B-B14F-4D97-AF65-F5344CB8AC3E}">
        <p14:creationId xmlns:p14="http://schemas.microsoft.com/office/powerpoint/2010/main" val="287511641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Death rate calculation</a:t>
            </a:r>
          </a:p>
        </p:txBody>
      </p:sp>
      <p:sp>
        <p:nvSpPr>
          <p:cNvPr id="4" name="Content Placeholder 3"/>
          <p:cNvSpPr>
            <a:spLocks noGrp="1"/>
          </p:cNvSpPr>
          <p:nvPr>
            <p:ph idx="1"/>
          </p:nvPr>
        </p:nvSpPr>
        <p:spPr>
          <a:xfrm>
            <a:off x="1777242" y="1340442"/>
            <a:ext cx="5592965" cy="4785722"/>
          </a:xfrm>
        </p:spPr>
        <p:txBody>
          <a:bodyPr/>
          <a:lstStyle/>
          <a:p>
            <a:pPr algn="ctr"/>
            <a:r>
              <a:rPr lang="en-GB" u="sng" dirty="0"/>
              <a:t>Number of deaths x 10,000</a:t>
            </a:r>
          </a:p>
          <a:p>
            <a:pPr algn="ctr">
              <a:spcBef>
                <a:spcPts val="0"/>
              </a:spcBef>
            </a:pPr>
            <a:r>
              <a:rPr lang="en-GB" dirty="0"/>
              <a:t>Days counted x population</a:t>
            </a:r>
          </a:p>
          <a:p>
            <a:pPr algn="ctr">
              <a:spcBef>
                <a:spcPts val="6000"/>
              </a:spcBef>
            </a:pPr>
            <a:r>
              <a:rPr lang="en-GB" u="sng" dirty="0"/>
              <a:t>21 (deaths) x </a:t>
            </a:r>
            <a:r>
              <a:rPr lang="en-GB" u="sng" dirty="0" smtClean="0"/>
              <a:t>10,000</a:t>
            </a:r>
            <a:br>
              <a:rPr lang="en-GB" u="sng" dirty="0" smtClean="0"/>
            </a:br>
            <a:r>
              <a:rPr lang="en-GB" dirty="0" smtClean="0"/>
              <a:t>7 </a:t>
            </a:r>
            <a:r>
              <a:rPr lang="en-GB" dirty="0"/>
              <a:t>(days) x 5,000 (total population)</a:t>
            </a:r>
          </a:p>
          <a:p>
            <a:pPr algn="ctr">
              <a:spcBef>
                <a:spcPts val="6000"/>
              </a:spcBef>
            </a:pPr>
            <a:r>
              <a:rPr lang="en-GB" dirty="0"/>
              <a:t>or </a:t>
            </a:r>
            <a:r>
              <a:rPr lang="en-GB" b="1" dirty="0">
                <a:solidFill>
                  <a:srgbClr val="004386"/>
                </a:solidFill>
              </a:rPr>
              <a:t>6/10,000/day</a:t>
            </a:r>
          </a:p>
        </p:txBody>
      </p:sp>
      <p:sp>
        <p:nvSpPr>
          <p:cNvPr id="5" name="Footer Placeholder 3"/>
          <p:cNvSpPr>
            <a:spLocks noGrp="1"/>
          </p:cNvSpPr>
          <p:nvPr>
            <p:ph type="ftr" sz="quarter" idx="3"/>
          </p:nvPr>
        </p:nvSpPr>
        <p:spPr>
          <a:xfrm>
            <a:off x="457198" y="6380737"/>
            <a:ext cx="6072099" cy="365125"/>
          </a:xfrm>
        </p:spPr>
        <p:txBody>
          <a:bodyPr/>
          <a:lstStyle/>
          <a:p>
            <a:r>
              <a:rPr lang="en-GB" dirty="0" smtClean="0"/>
              <a:t>Module A17 – Sphere technical chapter on health action</a:t>
            </a:r>
          </a:p>
          <a:p>
            <a:r>
              <a:rPr lang="en-GB" dirty="0" smtClean="0"/>
              <a:t>Sphere Training Package 2015</a:t>
            </a:r>
          </a:p>
        </p:txBody>
      </p:sp>
      <p:sp>
        <p:nvSpPr>
          <p:cNvPr id="3" name="Down Arrow 2"/>
          <p:cNvSpPr/>
          <p:nvPr/>
        </p:nvSpPr>
        <p:spPr>
          <a:xfrm>
            <a:off x="4012116" y="2090155"/>
            <a:ext cx="1116593" cy="770056"/>
          </a:xfrm>
          <a:prstGeom prst="downArrow">
            <a:avLst/>
          </a:prstGeom>
          <a:solidFill>
            <a:schemeClr val="accent5">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6" name="Down Arrow 5"/>
          <p:cNvSpPr/>
          <p:nvPr/>
        </p:nvSpPr>
        <p:spPr>
          <a:xfrm>
            <a:off x="4012116" y="3519009"/>
            <a:ext cx="1116593" cy="770056"/>
          </a:xfrm>
          <a:prstGeom prst="downArrow">
            <a:avLst/>
          </a:prstGeom>
          <a:solidFill>
            <a:schemeClr val="accent5">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035071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down)">
                                      <p:cBhvr>
                                        <p:cTn id="8" dur="500"/>
                                        <p:tgtEl>
                                          <p:spTgt spid="3"/>
                                        </p:tgtEl>
                                      </p:cBhvr>
                                    </p:animEffect>
                                  </p:childTnLst>
                                </p:cTn>
                              </p:par>
                            </p:childTnLst>
                          </p:cTn>
                        </p:par>
                        <p:par>
                          <p:cTn id="9" fill="hold">
                            <p:stCondLst>
                              <p:cond delay="500"/>
                            </p:stCondLst>
                            <p:childTnLst>
                              <p:par>
                                <p:cTn id="10" presetID="1" presetClass="entr" presetSubtype="0" fill="hold" nodeType="after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2" presetClass="entr" presetSubtype="1"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p:tgtEl>
                                          <p:spTgt spid="6"/>
                                        </p:tgtEl>
                                        <p:attrNameLst>
                                          <p:attrName>ppt_y</p:attrName>
                                        </p:attrNameLst>
                                      </p:cBhvr>
                                      <p:tavLst>
                                        <p:tav tm="0">
                                          <p:val>
                                            <p:strVal val="#ppt_y-#ppt_h*1.125000"/>
                                          </p:val>
                                        </p:tav>
                                        <p:tav tm="100000">
                                          <p:val>
                                            <p:strVal val="#ppt_y"/>
                                          </p:val>
                                        </p:tav>
                                      </p:tavLst>
                                    </p:anim>
                                    <p:animEffect transition="in" filter="wipe(down)">
                                      <p:cBhvr>
                                        <p:cTn id="17" dur="500"/>
                                        <p:tgtEl>
                                          <p:spTgt spid="6"/>
                                        </p:tgtEl>
                                      </p:cBhvr>
                                    </p:animEffect>
                                  </p:childTnLst>
                                </p:cTn>
                              </p:par>
                            </p:childTnLst>
                          </p:cTn>
                        </p:par>
                        <p:par>
                          <p:cTn id="18" fill="hold">
                            <p:stCondLst>
                              <p:cond delay="500"/>
                            </p:stCondLst>
                            <p:childTnLst>
                              <p:par>
                                <p:cTn id="19" presetID="1" presetClass="entr" presetSubtype="0" fill="hold" nodeType="after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Death rate calculation</a:t>
            </a:r>
          </a:p>
        </p:txBody>
      </p:sp>
      <p:sp>
        <p:nvSpPr>
          <p:cNvPr id="4" name="Content Placeholder 3"/>
          <p:cNvSpPr>
            <a:spLocks noGrp="1"/>
          </p:cNvSpPr>
          <p:nvPr>
            <p:ph idx="1"/>
          </p:nvPr>
        </p:nvSpPr>
        <p:spPr>
          <a:xfrm>
            <a:off x="457199" y="1340442"/>
            <a:ext cx="8243039" cy="4785722"/>
          </a:xfrm>
        </p:spPr>
        <p:txBody>
          <a:bodyPr/>
          <a:lstStyle/>
          <a:p>
            <a:r>
              <a:rPr lang="en-GB" dirty="0"/>
              <a:t>60 people have died in a population of 20,000 in the last three months. What is the death rate, and what does it mean</a:t>
            </a:r>
            <a:r>
              <a:rPr lang="en-GB" dirty="0" smtClean="0"/>
              <a:t>?</a:t>
            </a:r>
          </a:p>
          <a:p>
            <a:pPr algn="ctr">
              <a:spcBef>
                <a:spcPts val="2000"/>
              </a:spcBef>
            </a:pPr>
            <a:r>
              <a:rPr lang="en-GB" u="sng" dirty="0"/>
              <a:t>60 (deaths) x </a:t>
            </a:r>
            <a:r>
              <a:rPr lang="en-GB" u="sng" dirty="0" smtClean="0"/>
              <a:t>10,000</a:t>
            </a:r>
            <a:r>
              <a:rPr lang="en-GB" dirty="0" smtClean="0"/>
              <a:t/>
            </a:r>
            <a:br>
              <a:rPr lang="en-GB" dirty="0" smtClean="0"/>
            </a:br>
            <a:r>
              <a:rPr lang="en-GB" dirty="0" smtClean="0"/>
              <a:t>90 </a:t>
            </a:r>
            <a:r>
              <a:rPr lang="en-GB" dirty="0"/>
              <a:t>(days) x 20,000 (total population)</a:t>
            </a:r>
          </a:p>
          <a:p>
            <a:pPr algn="ctr"/>
            <a:r>
              <a:rPr lang="en-GB" b="1" dirty="0">
                <a:solidFill>
                  <a:srgbClr val="004386"/>
                </a:solidFill>
              </a:rPr>
              <a:t>= 0.33</a:t>
            </a:r>
          </a:p>
          <a:p>
            <a:pPr>
              <a:spcBef>
                <a:spcPts val="2000"/>
              </a:spcBef>
            </a:pPr>
            <a:r>
              <a:rPr lang="en-GB" dirty="0"/>
              <a:t>On further analysis of the data, 53 of these deaths were children under age 5, how would you report this finding and what does it tell you?</a:t>
            </a:r>
          </a:p>
          <a:p>
            <a:pPr algn="ctr">
              <a:spcBef>
                <a:spcPts val="2000"/>
              </a:spcBef>
            </a:pPr>
            <a:r>
              <a:rPr lang="en-GB" u="sng" dirty="0"/>
              <a:t>53 (deaths) x </a:t>
            </a:r>
            <a:r>
              <a:rPr lang="en-GB" u="sng" dirty="0" smtClean="0"/>
              <a:t>10,000</a:t>
            </a:r>
            <a:r>
              <a:rPr lang="en-GB" dirty="0" smtClean="0"/>
              <a:t/>
            </a:r>
            <a:br>
              <a:rPr lang="en-GB" dirty="0" smtClean="0"/>
            </a:br>
            <a:r>
              <a:rPr lang="en-GB" dirty="0" smtClean="0"/>
              <a:t>90 </a:t>
            </a:r>
            <a:r>
              <a:rPr lang="en-GB" dirty="0"/>
              <a:t>(days) x (total population under 5)</a:t>
            </a:r>
          </a:p>
        </p:txBody>
      </p:sp>
      <p:sp>
        <p:nvSpPr>
          <p:cNvPr id="5" name="Footer Placeholder 3"/>
          <p:cNvSpPr>
            <a:spLocks noGrp="1"/>
          </p:cNvSpPr>
          <p:nvPr>
            <p:ph type="ftr" sz="quarter" idx="3"/>
          </p:nvPr>
        </p:nvSpPr>
        <p:spPr>
          <a:xfrm>
            <a:off x="457198" y="6380737"/>
            <a:ext cx="6072099" cy="365125"/>
          </a:xfrm>
        </p:spPr>
        <p:txBody>
          <a:bodyPr/>
          <a:lstStyle/>
          <a:p>
            <a:r>
              <a:rPr lang="en-GB" dirty="0" smtClean="0"/>
              <a:t>Module A17 – Sphere technical chapter on health action</a:t>
            </a:r>
          </a:p>
          <a:p>
            <a:r>
              <a:rPr lang="en-GB" dirty="0" smtClean="0"/>
              <a:t>Sphere Training Package 2015</a:t>
            </a:r>
          </a:p>
        </p:txBody>
      </p:sp>
      <p:sp>
        <p:nvSpPr>
          <p:cNvPr id="3" name="TextBox 2"/>
          <p:cNvSpPr txBox="1"/>
          <p:nvPr/>
        </p:nvSpPr>
        <p:spPr>
          <a:xfrm>
            <a:off x="5180141" y="2864939"/>
            <a:ext cx="1120031" cy="584776"/>
          </a:xfrm>
          <a:prstGeom prst="rect">
            <a:avLst/>
          </a:prstGeom>
          <a:noFill/>
        </p:spPr>
        <p:txBody>
          <a:bodyPr wrap="square" rtlCol="0">
            <a:spAutoFit/>
          </a:bodyPr>
          <a:lstStyle/>
          <a:p>
            <a:r>
              <a:rPr lang="en-GB" sz="3200" dirty="0" smtClean="0">
                <a:solidFill>
                  <a:srgbClr val="004386"/>
                </a:solidFill>
                <a:latin typeface="Zapf Dingbats"/>
                <a:ea typeface="Zapf Dingbats"/>
                <a:cs typeface="Zapf Dingbats"/>
                <a:sym typeface="Zapf Dingbats"/>
              </a:rPr>
              <a:t>✔</a:t>
            </a:r>
            <a:r>
              <a:rPr lang="en-GB" sz="3200" dirty="0">
                <a:solidFill>
                  <a:srgbClr val="004386"/>
                </a:solidFill>
                <a:sym typeface="Zapf Dingbats"/>
              </a:rPr>
              <a:t> </a:t>
            </a:r>
            <a:r>
              <a:rPr lang="en-GB" sz="2200" b="1" dirty="0" smtClean="0">
                <a:solidFill>
                  <a:srgbClr val="004386"/>
                </a:solidFill>
                <a:latin typeface="Tahoma"/>
                <a:cs typeface="Tahoma"/>
                <a:sym typeface="Zapf Dingbats"/>
              </a:rPr>
              <a:t>OK</a:t>
            </a:r>
            <a:endParaRPr lang="en-GB" sz="2200" b="1" dirty="0">
              <a:solidFill>
                <a:srgbClr val="004386"/>
              </a:solidFill>
              <a:latin typeface="Tahoma"/>
              <a:cs typeface="Tahoma"/>
            </a:endParaRPr>
          </a:p>
        </p:txBody>
      </p:sp>
    </p:spTree>
    <p:extLst>
      <p:ext uri="{BB962C8B-B14F-4D97-AF65-F5344CB8AC3E}">
        <p14:creationId xmlns:p14="http://schemas.microsoft.com/office/powerpoint/2010/main" val="2407018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dirty="0" smtClean="0">
                <a:solidFill>
                  <a:srgbClr val="1F497D"/>
                </a:solidFill>
                <a:ea typeface="ＭＳ 明朝"/>
              </a:rPr>
              <a:t>Calculating mortality rate</a:t>
            </a:r>
            <a:endParaRPr lang="en-GB" b="1" i="0" u="none" strike="noStrike" baseline="0" dirty="0" smtClean="0">
              <a:solidFill>
                <a:srgbClr val="1F497D"/>
              </a:solidFill>
              <a:latin typeface="Tahoma"/>
              <a:ea typeface="ＭＳ 明朝"/>
            </a:endParaRPr>
          </a:p>
        </p:txBody>
      </p:sp>
      <p:sp>
        <p:nvSpPr>
          <p:cNvPr id="4" name="Content Placeholder 3"/>
          <p:cNvSpPr>
            <a:spLocks noGrp="1"/>
          </p:cNvSpPr>
          <p:nvPr>
            <p:ph idx="1"/>
          </p:nvPr>
        </p:nvSpPr>
        <p:spPr/>
        <p:txBody>
          <a:bodyPr/>
          <a:lstStyle/>
          <a:p>
            <a:r>
              <a:rPr lang="en-US" dirty="0" smtClean="0"/>
              <a:t>Total population is </a:t>
            </a:r>
            <a:r>
              <a:rPr lang="en-US" dirty="0"/>
              <a:t>20,000</a:t>
            </a:r>
          </a:p>
          <a:p>
            <a:pPr lvl="1">
              <a:tabLst>
                <a:tab pos="2870200" algn="l"/>
                <a:tab pos="3319463" algn="l"/>
              </a:tabLst>
            </a:pPr>
            <a:r>
              <a:rPr lang="en-US" dirty="0"/>
              <a:t>+13% &lt; </a:t>
            </a:r>
            <a:r>
              <a:rPr lang="en-US" dirty="0" smtClean="0"/>
              <a:t>5	=	2,600 </a:t>
            </a:r>
            <a:r>
              <a:rPr lang="en-US" dirty="0"/>
              <a:t>people</a:t>
            </a:r>
          </a:p>
          <a:p>
            <a:pPr lvl="1">
              <a:tabLst>
                <a:tab pos="2870200" algn="l"/>
                <a:tab pos="3319463" algn="l"/>
              </a:tabLst>
            </a:pPr>
            <a:r>
              <a:rPr lang="en-US" dirty="0"/>
              <a:t>+12% 5 – &lt; </a:t>
            </a:r>
            <a:r>
              <a:rPr lang="en-US" dirty="0" smtClean="0"/>
              <a:t>15	=	2,400 </a:t>
            </a:r>
            <a:r>
              <a:rPr lang="en-US" dirty="0"/>
              <a:t>people</a:t>
            </a:r>
          </a:p>
          <a:p>
            <a:pPr lvl="1">
              <a:tabLst>
                <a:tab pos="2870200" algn="l"/>
                <a:tab pos="3319463" algn="l"/>
              </a:tabLst>
            </a:pPr>
            <a:r>
              <a:rPr lang="en-US" dirty="0"/>
              <a:t>+15% 15 – &lt; </a:t>
            </a:r>
            <a:r>
              <a:rPr lang="en-US" dirty="0" smtClean="0"/>
              <a:t>20	=	3,000 </a:t>
            </a:r>
            <a:r>
              <a:rPr lang="en-US" dirty="0"/>
              <a:t>people</a:t>
            </a:r>
          </a:p>
          <a:p>
            <a:pPr lvl="1">
              <a:tabLst>
                <a:tab pos="2870200" algn="l"/>
                <a:tab pos="3319463" algn="l"/>
              </a:tabLst>
            </a:pPr>
            <a:r>
              <a:rPr lang="en-US" dirty="0"/>
              <a:t>+52% 20- &lt; </a:t>
            </a:r>
            <a:r>
              <a:rPr lang="en-US" dirty="0" smtClean="0"/>
              <a:t>60	=	10,400 </a:t>
            </a:r>
            <a:r>
              <a:rPr lang="en-US" dirty="0"/>
              <a:t>people</a:t>
            </a:r>
          </a:p>
          <a:p>
            <a:pPr lvl="1">
              <a:tabLst>
                <a:tab pos="2870200" algn="l"/>
                <a:tab pos="3319463" algn="l"/>
              </a:tabLst>
            </a:pPr>
            <a:r>
              <a:rPr lang="en-US" dirty="0"/>
              <a:t>+ 8% 60 +	</a:t>
            </a:r>
            <a:r>
              <a:rPr lang="en-US" dirty="0" smtClean="0"/>
              <a:t>=	1,600 </a:t>
            </a:r>
            <a:r>
              <a:rPr lang="en-US" dirty="0"/>
              <a:t>people</a:t>
            </a:r>
          </a:p>
          <a:p>
            <a:pPr lvl="1">
              <a:tabLst>
                <a:tab pos="2870200" algn="l"/>
                <a:tab pos="3319463" algn="l"/>
              </a:tabLst>
            </a:pPr>
            <a:r>
              <a:rPr lang="en-US" dirty="0"/>
              <a:t>= 100%	</a:t>
            </a:r>
            <a:r>
              <a:rPr lang="en-US" dirty="0" smtClean="0"/>
              <a:t>=	20,000 </a:t>
            </a:r>
            <a:r>
              <a:rPr lang="en-US" dirty="0"/>
              <a:t>people</a:t>
            </a:r>
          </a:p>
          <a:p>
            <a:pPr>
              <a:spcBef>
                <a:spcPts val="2000"/>
              </a:spcBef>
            </a:pPr>
            <a:r>
              <a:rPr lang="en-US" dirty="0"/>
              <a:t>How do you determine the &lt;5 MR?</a:t>
            </a:r>
            <a:endParaRPr lang="en-GB" dirty="0"/>
          </a:p>
        </p:txBody>
      </p:sp>
      <p:sp>
        <p:nvSpPr>
          <p:cNvPr id="5" name="Footer Placeholder 3"/>
          <p:cNvSpPr>
            <a:spLocks noGrp="1"/>
          </p:cNvSpPr>
          <p:nvPr>
            <p:ph type="ftr" sz="quarter" idx="3"/>
          </p:nvPr>
        </p:nvSpPr>
        <p:spPr>
          <a:xfrm>
            <a:off x="457198" y="6380737"/>
            <a:ext cx="6072099" cy="365125"/>
          </a:xfrm>
        </p:spPr>
        <p:txBody>
          <a:bodyPr/>
          <a:lstStyle/>
          <a:p>
            <a:r>
              <a:rPr lang="en-GB" dirty="0" smtClean="0"/>
              <a:t>Module A17 – Sphere technical chapter on health action</a:t>
            </a:r>
          </a:p>
          <a:p>
            <a:r>
              <a:rPr lang="en-GB" dirty="0" smtClean="0"/>
              <a:t>Sphere Training Package 2015</a:t>
            </a:r>
          </a:p>
        </p:txBody>
      </p:sp>
    </p:spTree>
    <p:extLst>
      <p:ext uri="{BB962C8B-B14F-4D97-AF65-F5344CB8AC3E}">
        <p14:creationId xmlns:p14="http://schemas.microsoft.com/office/powerpoint/2010/main" val="61879707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dirty="0" smtClean="0">
                <a:solidFill>
                  <a:srgbClr val="1F497D"/>
                </a:solidFill>
                <a:ea typeface="ＭＳ 明朝"/>
              </a:rPr>
              <a:t>Calculating </a:t>
            </a:r>
            <a:r>
              <a:rPr lang="en-GB" smtClean="0">
                <a:solidFill>
                  <a:srgbClr val="1F497D"/>
                </a:solidFill>
                <a:ea typeface="ＭＳ 明朝"/>
              </a:rPr>
              <a:t>mortality rate</a:t>
            </a:r>
            <a:endParaRPr lang="en-GB" b="1" i="0" u="none" strike="noStrike" baseline="0" dirty="0" smtClean="0">
              <a:solidFill>
                <a:srgbClr val="1F497D"/>
              </a:solidFill>
              <a:latin typeface="Tahoma"/>
              <a:ea typeface="ＭＳ 明朝"/>
            </a:endParaRPr>
          </a:p>
        </p:txBody>
      </p:sp>
      <p:sp>
        <p:nvSpPr>
          <p:cNvPr id="5" name="Footer Placeholder 3"/>
          <p:cNvSpPr>
            <a:spLocks noGrp="1"/>
          </p:cNvSpPr>
          <p:nvPr>
            <p:ph type="ftr" sz="quarter" idx="3"/>
          </p:nvPr>
        </p:nvSpPr>
        <p:spPr>
          <a:xfrm>
            <a:off x="457198" y="6380737"/>
            <a:ext cx="6072099" cy="365125"/>
          </a:xfrm>
        </p:spPr>
        <p:txBody>
          <a:bodyPr/>
          <a:lstStyle/>
          <a:p>
            <a:r>
              <a:rPr lang="en-GB" dirty="0" smtClean="0"/>
              <a:t>Module A17 – Sphere technical chapter on health action</a:t>
            </a:r>
          </a:p>
          <a:p>
            <a:r>
              <a:rPr lang="en-GB" dirty="0" smtClean="0"/>
              <a:t>Sphere Training Package 2015</a:t>
            </a:r>
          </a:p>
        </p:txBody>
      </p:sp>
      <p:sp>
        <p:nvSpPr>
          <p:cNvPr id="6" name="Content Placeholder 3"/>
          <p:cNvSpPr>
            <a:spLocks noGrp="1"/>
          </p:cNvSpPr>
          <p:nvPr>
            <p:ph idx="1"/>
          </p:nvPr>
        </p:nvSpPr>
        <p:spPr>
          <a:xfrm>
            <a:off x="457200" y="1340442"/>
            <a:ext cx="8229600" cy="4785722"/>
          </a:xfrm>
        </p:spPr>
        <p:txBody>
          <a:bodyPr/>
          <a:lstStyle/>
          <a:p>
            <a:pPr algn="ctr"/>
            <a:r>
              <a:rPr lang="en-GB" u="sng" dirty="0"/>
              <a:t>53 (deaths of children&lt;5) x </a:t>
            </a:r>
            <a:r>
              <a:rPr lang="en-GB" u="sng" dirty="0" smtClean="0"/>
              <a:t>10,000</a:t>
            </a:r>
            <a:br>
              <a:rPr lang="en-GB" u="sng" dirty="0" smtClean="0"/>
            </a:br>
            <a:r>
              <a:rPr lang="en-GB" dirty="0" smtClean="0"/>
              <a:t>90 </a:t>
            </a:r>
            <a:r>
              <a:rPr lang="en-GB" dirty="0"/>
              <a:t>(days) x (2,600 children&lt;5)</a:t>
            </a:r>
          </a:p>
          <a:p>
            <a:pPr algn="ctr"/>
            <a:r>
              <a:rPr lang="en-GB" dirty="0"/>
              <a:t>= </a:t>
            </a:r>
            <a:r>
              <a:rPr lang="en-GB" b="1" dirty="0">
                <a:solidFill>
                  <a:srgbClr val="004386"/>
                </a:solidFill>
              </a:rPr>
              <a:t>2.3</a:t>
            </a:r>
          </a:p>
          <a:p>
            <a:pPr>
              <a:spcBef>
                <a:spcPts val="2000"/>
              </a:spcBef>
            </a:pPr>
            <a:r>
              <a:rPr lang="en-GB" dirty="0"/>
              <a:t>What types of bias may be present in the CMR and &lt;5 MR?</a:t>
            </a:r>
          </a:p>
          <a:p>
            <a:pPr>
              <a:spcBef>
                <a:spcPts val="2000"/>
              </a:spcBef>
            </a:pPr>
            <a:r>
              <a:rPr lang="en-GB" dirty="0"/>
              <a:t>How might these biases be addressed? </a:t>
            </a:r>
            <a:r>
              <a:rPr lang="en-GB" dirty="0" smtClean="0"/>
              <a:t/>
            </a:r>
            <a:br>
              <a:rPr lang="en-GB" dirty="0" smtClean="0"/>
            </a:br>
            <a:r>
              <a:rPr lang="en-GB" dirty="0" smtClean="0"/>
              <a:t>How </a:t>
            </a:r>
            <a:r>
              <a:rPr lang="en-GB" dirty="0"/>
              <a:t>much assessment detail is needed in </a:t>
            </a:r>
            <a:r>
              <a:rPr lang="en-GB" dirty="0" smtClean="0"/>
              <a:t>emergency </a:t>
            </a:r>
            <a:br>
              <a:rPr lang="en-GB" dirty="0" smtClean="0"/>
            </a:br>
            <a:r>
              <a:rPr lang="en-GB" dirty="0" smtClean="0"/>
              <a:t>response </a:t>
            </a:r>
            <a:r>
              <a:rPr lang="en-GB" dirty="0"/>
              <a:t>situations where time is of the essence?</a:t>
            </a:r>
          </a:p>
          <a:p>
            <a:pPr>
              <a:spcBef>
                <a:spcPts val="2000"/>
              </a:spcBef>
            </a:pPr>
            <a:r>
              <a:rPr lang="en-GB" dirty="0"/>
              <a:t>Now review the chart or CMRs around the </a:t>
            </a:r>
            <a:r>
              <a:rPr lang="en-GB" dirty="0" smtClean="0"/>
              <a:t/>
            </a:r>
            <a:br>
              <a:rPr lang="en-GB" dirty="0" smtClean="0"/>
            </a:br>
            <a:r>
              <a:rPr lang="en-GB" dirty="0" smtClean="0"/>
              <a:t>world </a:t>
            </a:r>
            <a:r>
              <a:rPr lang="en-GB" dirty="0"/>
              <a:t>on page 311 of the 2011 Sphere handbook. </a:t>
            </a:r>
            <a:r>
              <a:rPr lang="en-GB" dirty="0" smtClean="0"/>
              <a:t/>
            </a:r>
            <a:br>
              <a:rPr lang="en-GB" dirty="0" smtClean="0"/>
            </a:br>
            <a:r>
              <a:rPr lang="en-GB" dirty="0" smtClean="0"/>
              <a:t>What </a:t>
            </a:r>
            <a:r>
              <a:rPr lang="en-GB" dirty="0"/>
              <a:t>does the chart tell you?</a:t>
            </a:r>
          </a:p>
        </p:txBody>
      </p:sp>
      <p:pic>
        <p:nvPicPr>
          <p:cNvPr id="7" name="Picture 6" descr="Sphere-Handbook-cover.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271217" y="4044914"/>
            <a:ext cx="1574085" cy="2231265"/>
          </a:xfrm>
          <a:prstGeom prst="rect">
            <a:avLst/>
          </a:prstGeom>
          <a:ln>
            <a:solidFill>
              <a:srgbClr val="579305"/>
            </a:solidFill>
          </a:ln>
        </p:spPr>
      </p:pic>
    </p:spTree>
    <p:extLst>
      <p:ext uri="{BB962C8B-B14F-4D97-AF65-F5344CB8AC3E}">
        <p14:creationId xmlns:p14="http://schemas.microsoft.com/office/powerpoint/2010/main" val="3048274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http://www.justmaps.org/maps/images/world-maps.gif"/>
          <p:cNvPicPr>
            <a:picLocks noChangeAspect="1" noChangeArrowheads="1"/>
          </p:cNvPicPr>
          <p:nvPr/>
        </p:nvPicPr>
        <p:blipFill>
          <a:blip r:embed="rId2" cstate="print">
            <a:extLst>
              <a:ext uri="{28A0092B-C50C-407E-A947-70E740481C1C}">
                <a14:useLocalDpi xmlns:a14="http://schemas.microsoft.com/office/drawing/2010/main"/>
              </a:ext>
            </a:extLst>
          </a:blip>
          <a:srcRect l="5991" r="8430"/>
          <a:stretch>
            <a:fillRect/>
          </a:stretch>
        </p:blipFill>
        <p:spPr bwMode="auto">
          <a:xfrm>
            <a:off x="222400" y="1192043"/>
            <a:ext cx="8743950" cy="5334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1" y="0"/>
            <a:ext cx="8223399" cy="1081760"/>
          </a:xfrm>
        </p:spPr>
        <p:txBody>
          <a:bodyPr/>
          <a:lstStyle/>
          <a:p>
            <a:pPr>
              <a:lnSpc>
                <a:spcPct val="90000"/>
              </a:lnSpc>
              <a:tabLst>
                <a:tab pos="7710488" algn="r"/>
              </a:tabLst>
            </a:pPr>
            <a:r>
              <a:rPr lang="en-GB" sz="2400" b="1" i="0" u="none" strike="noStrike" baseline="0" dirty="0" smtClean="0">
                <a:solidFill>
                  <a:srgbClr val="1F497D"/>
                </a:solidFill>
                <a:latin typeface="Tahoma"/>
                <a:ea typeface="ＭＳ 明朝"/>
              </a:rPr>
              <a:t>Baseline reference mortality data by region (CMR)</a:t>
            </a:r>
            <a:br>
              <a:rPr lang="en-GB" sz="2400" b="1" i="0" u="none" strike="noStrike" baseline="0" dirty="0" smtClean="0">
                <a:solidFill>
                  <a:srgbClr val="1F497D"/>
                </a:solidFill>
                <a:latin typeface="Tahoma"/>
                <a:ea typeface="ＭＳ 明朝"/>
              </a:rPr>
            </a:br>
            <a:r>
              <a:rPr lang="en-GB" sz="2400" b="1" i="0" u="none" strike="noStrike" baseline="0" dirty="0" smtClean="0">
                <a:solidFill>
                  <a:srgbClr val="1F497D"/>
                </a:solidFill>
                <a:latin typeface="Tahoma"/>
                <a:ea typeface="ＭＳ 明朝"/>
              </a:rPr>
              <a:t>	</a:t>
            </a:r>
            <a:r>
              <a:rPr lang="en-GB" sz="1800" b="0" i="1" dirty="0" smtClean="0">
                <a:solidFill>
                  <a:schemeClr val="tx1"/>
                </a:solidFill>
              </a:rPr>
              <a:t>(page </a:t>
            </a:r>
            <a:r>
              <a:rPr lang="en-GB" sz="1800" b="0" i="1" dirty="0">
                <a:solidFill>
                  <a:schemeClr val="tx1"/>
                </a:solidFill>
              </a:rPr>
              <a:t>311 of the 2011 Sphere </a:t>
            </a:r>
            <a:r>
              <a:rPr lang="en-GB" sz="1800" b="0" i="1" dirty="0" smtClean="0">
                <a:solidFill>
                  <a:schemeClr val="tx1"/>
                </a:solidFill>
              </a:rPr>
              <a:t>handbook)</a:t>
            </a:r>
            <a:endParaRPr lang="en-GB" sz="1800" b="0" i="1" u="none" strike="noStrike" baseline="0" dirty="0" smtClean="0">
              <a:solidFill>
                <a:schemeClr val="tx1"/>
              </a:solidFill>
              <a:ea typeface="ＭＳ 明朝"/>
            </a:endParaRPr>
          </a:p>
        </p:txBody>
      </p:sp>
      <p:sp>
        <p:nvSpPr>
          <p:cNvPr id="9" name="Oval 6"/>
          <p:cNvSpPr>
            <a:spLocks noChangeArrowheads="1"/>
          </p:cNvSpPr>
          <p:nvPr/>
        </p:nvSpPr>
        <p:spPr bwMode="auto">
          <a:xfrm>
            <a:off x="1213000" y="2335043"/>
            <a:ext cx="990600" cy="533400"/>
          </a:xfrm>
          <a:prstGeom prst="ellipse">
            <a:avLst/>
          </a:prstGeom>
          <a:solidFill>
            <a:srgbClr val="FFFF00"/>
          </a:solidFill>
          <a:ln w="9525" algn="ctr">
            <a:solidFill>
              <a:schemeClr val="tx1"/>
            </a:solidFill>
            <a:round/>
            <a:headEnd/>
            <a:tailEnd/>
          </a:ln>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b="1" smtClean="0">
                <a:solidFill>
                  <a:srgbClr val="000000"/>
                </a:solidFill>
                <a:latin typeface="Tahoma"/>
                <a:cs typeface="Tahoma"/>
              </a:rPr>
              <a:t>0.25</a:t>
            </a:r>
          </a:p>
        </p:txBody>
      </p:sp>
      <p:sp>
        <p:nvSpPr>
          <p:cNvPr id="10" name="Oval 7"/>
          <p:cNvSpPr>
            <a:spLocks noChangeArrowheads="1"/>
          </p:cNvSpPr>
          <p:nvPr/>
        </p:nvSpPr>
        <p:spPr bwMode="auto">
          <a:xfrm>
            <a:off x="4489600" y="2030243"/>
            <a:ext cx="990600" cy="533400"/>
          </a:xfrm>
          <a:prstGeom prst="ellipse">
            <a:avLst/>
          </a:prstGeom>
          <a:solidFill>
            <a:srgbClr val="FFFF00"/>
          </a:solidFill>
          <a:ln w="9525" algn="ctr">
            <a:solidFill>
              <a:schemeClr val="tx1"/>
            </a:solidFill>
            <a:round/>
            <a:headEnd/>
            <a:tailEnd/>
          </a:ln>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b="1" smtClean="0">
                <a:solidFill>
                  <a:srgbClr val="000000"/>
                </a:solidFill>
                <a:latin typeface="Tahoma"/>
                <a:cs typeface="Tahoma"/>
              </a:rPr>
              <a:t>0.25</a:t>
            </a:r>
          </a:p>
        </p:txBody>
      </p:sp>
      <p:sp>
        <p:nvSpPr>
          <p:cNvPr id="11" name="Oval 8"/>
          <p:cNvSpPr>
            <a:spLocks noChangeArrowheads="1"/>
          </p:cNvSpPr>
          <p:nvPr/>
        </p:nvSpPr>
        <p:spPr bwMode="auto">
          <a:xfrm>
            <a:off x="7690000" y="5306843"/>
            <a:ext cx="990600" cy="533400"/>
          </a:xfrm>
          <a:prstGeom prst="ellipse">
            <a:avLst/>
          </a:prstGeom>
          <a:solidFill>
            <a:srgbClr val="FFFF00"/>
          </a:solidFill>
          <a:ln w="9525" algn="ctr">
            <a:solidFill>
              <a:schemeClr val="tx1"/>
            </a:solidFill>
            <a:round/>
            <a:headEnd/>
            <a:tailEnd/>
          </a:ln>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b="1" smtClean="0">
                <a:solidFill>
                  <a:srgbClr val="000000"/>
                </a:solidFill>
                <a:latin typeface="Tahoma"/>
                <a:cs typeface="Tahoma"/>
              </a:rPr>
              <a:t>0.25</a:t>
            </a:r>
          </a:p>
        </p:txBody>
      </p:sp>
      <p:sp>
        <p:nvSpPr>
          <p:cNvPr id="12" name="Oval 9"/>
          <p:cNvSpPr>
            <a:spLocks noChangeArrowheads="1"/>
          </p:cNvSpPr>
          <p:nvPr/>
        </p:nvSpPr>
        <p:spPr bwMode="auto">
          <a:xfrm>
            <a:off x="4413400" y="3173243"/>
            <a:ext cx="990600" cy="533400"/>
          </a:xfrm>
          <a:prstGeom prst="ellipse">
            <a:avLst/>
          </a:prstGeom>
          <a:solidFill>
            <a:srgbClr val="92D050"/>
          </a:solidFill>
          <a:ln w="9525" algn="ctr">
            <a:solidFill>
              <a:schemeClr val="tx1"/>
            </a:solidFill>
            <a:round/>
            <a:headEnd/>
            <a:tailEnd/>
          </a:ln>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b="1" smtClean="0">
                <a:solidFill>
                  <a:srgbClr val="000000"/>
                </a:solidFill>
                <a:latin typeface="Tahoma"/>
                <a:cs typeface="Tahoma"/>
              </a:rPr>
              <a:t>0.16</a:t>
            </a:r>
          </a:p>
        </p:txBody>
      </p:sp>
      <p:sp>
        <p:nvSpPr>
          <p:cNvPr id="13" name="Oval 10"/>
          <p:cNvSpPr>
            <a:spLocks noChangeArrowheads="1"/>
          </p:cNvSpPr>
          <p:nvPr/>
        </p:nvSpPr>
        <p:spPr bwMode="auto">
          <a:xfrm>
            <a:off x="4337200" y="4240043"/>
            <a:ext cx="990600" cy="533400"/>
          </a:xfrm>
          <a:prstGeom prst="ellipse">
            <a:avLst/>
          </a:prstGeom>
          <a:solidFill>
            <a:srgbClr val="FF0000"/>
          </a:solidFill>
          <a:ln w="9525" algn="ctr">
            <a:solidFill>
              <a:schemeClr val="tx1"/>
            </a:solidFill>
            <a:round/>
            <a:headEnd/>
            <a:tailEnd/>
          </a:ln>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b="1" smtClean="0">
                <a:solidFill>
                  <a:srgbClr val="FFFFFF"/>
                </a:solidFill>
                <a:latin typeface="Tahoma"/>
                <a:cs typeface="Tahoma"/>
              </a:rPr>
              <a:t>0.41</a:t>
            </a:r>
          </a:p>
        </p:txBody>
      </p:sp>
      <p:sp>
        <p:nvSpPr>
          <p:cNvPr id="14" name="Oval 11"/>
          <p:cNvSpPr>
            <a:spLocks noChangeArrowheads="1"/>
          </p:cNvSpPr>
          <p:nvPr/>
        </p:nvSpPr>
        <p:spPr bwMode="auto">
          <a:xfrm>
            <a:off x="6013600" y="3401843"/>
            <a:ext cx="990600" cy="533400"/>
          </a:xfrm>
          <a:prstGeom prst="ellipse">
            <a:avLst/>
          </a:prstGeom>
          <a:solidFill>
            <a:srgbClr val="92D050"/>
          </a:solidFill>
          <a:ln w="9525" algn="ctr">
            <a:solidFill>
              <a:schemeClr val="tx1"/>
            </a:solidFill>
            <a:round/>
            <a:headEnd/>
            <a:tailEnd/>
          </a:ln>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b="1" smtClean="0">
                <a:solidFill>
                  <a:srgbClr val="000000"/>
                </a:solidFill>
                <a:latin typeface="Tahoma"/>
                <a:cs typeface="Tahoma"/>
              </a:rPr>
              <a:t>0.22</a:t>
            </a:r>
          </a:p>
        </p:txBody>
      </p:sp>
      <p:sp>
        <p:nvSpPr>
          <p:cNvPr id="15" name="Oval 12"/>
          <p:cNvSpPr>
            <a:spLocks noChangeArrowheads="1"/>
          </p:cNvSpPr>
          <p:nvPr/>
        </p:nvSpPr>
        <p:spPr bwMode="auto">
          <a:xfrm>
            <a:off x="7156600" y="3630443"/>
            <a:ext cx="990600" cy="533400"/>
          </a:xfrm>
          <a:prstGeom prst="ellipse">
            <a:avLst/>
          </a:prstGeom>
          <a:solidFill>
            <a:srgbClr val="92D050"/>
          </a:solidFill>
          <a:ln w="9525" algn="ctr">
            <a:solidFill>
              <a:schemeClr val="tx1"/>
            </a:solidFill>
            <a:round/>
            <a:headEnd/>
            <a:tailEnd/>
          </a:ln>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b="1" smtClean="0">
                <a:solidFill>
                  <a:srgbClr val="000000"/>
                </a:solidFill>
                <a:latin typeface="Tahoma"/>
                <a:cs typeface="Tahoma"/>
              </a:rPr>
              <a:t>0.19</a:t>
            </a:r>
          </a:p>
        </p:txBody>
      </p:sp>
      <p:sp>
        <p:nvSpPr>
          <p:cNvPr id="16" name="Oval 13"/>
          <p:cNvSpPr>
            <a:spLocks noChangeArrowheads="1"/>
          </p:cNvSpPr>
          <p:nvPr/>
        </p:nvSpPr>
        <p:spPr bwMode="auto">
          <a:xfrm>
            <a:off x="908200" y="3249443"/>
            <a:ext cx="990600" cy="533400"/>
          </a:xfrm>
          <a:prstGeom prst="ellipse">
            <a:avLst/>
          </a:prstGeom>
          <a:solidFill>
            <a:srgbClr val="92D050"/>
          </a:solidFill>
          <a:ln w="9525" algn="ctr">
            <a:solidFill>
              <a:schemeClr val="tx1"/>
            </a:solidFill>
            <a:round/>
            <a:headEnd/>
            <a:tailEnd/>
          </a:ln>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b="1" smtClean="0">
                <a:solidFill>
                  <a:srgbClr val="000000"/>
                </a:solidFill>
                <a:latin typeface="Tahoma"/>
                <a:cs typeface="Tahoma"/>
              </a:rPr>
              <a:t>0.16</a:t>
            </a:r>
          </a:p>
        </p:txBody>
      </p:sp>
      <p:sp>
        <p:nvSpPr>
          <p:cNvPr id="17" name="Oval 14"/>
          <p:cNvSpPr>
            <a:spLocks noChangeArrowheads="1"/>
          </p:cNvSpPr>
          <p:nvPr/>
        </p:nvSpPr>
        <p:spPr bwMode="auto">
          <a:xfrm>
            <a:off x="5327800" y="2335043"/>
            <a:ext cx="990600" cy="533400"/>
          </a:xfrm>
          <a:prstGeom prst="ellipse">
            <a:avLst/>
          </a:prstGeom>
          <a:solidFill>
            <a:srgbClr val="FFC000"/>
          </a:solidFill>
          <a:ln w="9525" algn="ctr">
            <a:solidFill>
              <a:schemeClr val="tx1"/>
            </a:solidFill>
            <a:round/>
            <a:headEnd/>
            <a:tailEnd/>
          </a:ln>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b="1" smtClean="0">
                <a:solidFill>
                  <a:srgbClr val="000000"/>
                </a:solidFill>
                <a:latin typeface="Tahoma"/>
                <a:cs typeface="Tahoma"/>
              </a:rPr>
              <a:t>0.33</a:t>
            </a:r>
          </a:p>
        </p:txBody>
      </p:sp>
      <p:sp>
        <p:nvSpPr>
          <p:cNvPr id="18" name="Oval 15"/>
          <p:cNvSpPr>
            <a:spLocks noChangeArrowheads="1"/>
          </p:cNvSpPr>
          <p:nvPr/>
        </p:nvSpPr>
        <p:spPr bwMode="auto">
          <a:xfrm>
            <a:off x="1594000" y="4163843"/>
            <a:ext cx="990600" cy="533400"/>
          </a:xfrm>
          <a:prstGeom prst="ellipse">
            <a:avLst/>
          </a:prstGeom>
          <a:solidFill>
            <a:srgbClr val="92D050"/>
          </a:solidFill>
          <a:ln w="9525" algn="ctr">
            <a:solidFill>
              <a:schemeClr val="tx1"/>
            </a:solidFill>
            <a:round/>
            <a:headEnd/>
            <a:tailEnd/>
          </a:ln>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b="1" smtClean="0">
                <a:solidFill>
                  <a:srgbClr val="000000"/>
                </a:solidFill>
                <a:latin typeface="Tahoma"/>
                <a:cs typeface="Tahoma"/>
              </a:rPr>
              <a:t>0.22</a:t>
            </a:r>
          </a:p>
        </p:txBody>
      </p:sp>
      <p:sp>
        <p:nvSpPr>
          <p:cNvPr id="19" name="Oval 16"/>
          <p:cNvSpPr>
            <a:spLocks noChangeArrowheads="1"/>
          </p:cNvSpPr>
          <p:nvPr/>
        </p:nvSpPr>
        <p:spPr bwMode="auto">
          <a:xfrm>
            <a:off x="3270400" y="5383043"/>
            <a:ext cx="2895600" cy="1295400"/>
          </a:xfrm>
          <a:prstGeom prst="ellipse">
            <a:avLst/>
          </a:prstGeom>
          <a:solidFill>
            <a:srgbClr val="92D050"/>
          </a:solidFill>
          <a:ln w="9525" algn="ctr">
            <a:solidFill>
              <a:schemeClr val="tx1"/>
            </a:solidFill>
            <a:round/>
            <a:headEnd/>
            <a:tailEnd/>
          </a:ln>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r>
              <a:rPr lang="en-US" altLang="fr-FR" sz="1600" b="1" dirty="0" smtClean="0">
                <a:solidFill>
                  <a:srgbClr val="000000"/>
                </a:solidFill>
                <a:latin typeface="Tahoma"/>
                <a:cs typeface="Tahoma"/>
              </a:rPr>
              <a:t>0.25</a:t>
            </a:r>
          </a:p>
          <a:p>
            <a:pPr algn="ctr"/>
            <a:r>
              <a:rPr lang="en-US" altLang="fr-FR" sz="1600" b="1" dirty="0" smtClean="0">
                <a:solidFill>
                  <a:srgbClr val="000000"/>
                </a:solidFill>
                <a:latin typeface="Tahoma"/>
                <a:cs typeface="Tahoma"/>
              </a:rPr>
              <a:t>Global average</a:t>
            </a:r>
          </a:p>
        </p:txBody>
      </p:sp>
    </p:spTree>
    <p:extLst>
      <p:ext uri="{BB962C8B-B14F-4D97-AF65-F5344CB8AC3E}">
        <p14:creationId xmlns:p14="http://schemas.microsoft.com/office/powerpoint/2010/main" val="121735217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Reproductive health</a:t>
            </a:r>
          </a:p>
        </p:txBody>
      </p:sp>
      <p:sp>
        <p:nvSpPr>
          <p:cNvPr id="4" name="Content Placeholder 3"/>
          <p:cNvSpPr>
            <a:spLocks noGrp="1"/>
          </p:cNvSpPr>
          <p:nvPr>
            <p:ph idx="1"/>
          </p:nvPr>
        </p:nvSpPr>
        <p:spPr>
          <a:xfrm>
            <a:off x="457200" y="1340442"/>
            <a:ext cx="8229600" cy="1499765"/>
          </a:xfrm>
        </p:spPr>
        <p:txBody>
          <a:bodyPr/>
          <a:lstStyle/>
          <a:p>
            <a:r>
              <a:rPr lang="en-GB" b="1" dirty="0">
                <a:solidFill>
                  <a:srgbClr val="004386"/>
                </a:solidFill>
              </a:rPr>
              <a:t>Essential health services – sexual and reproductive health standard 1: Reproductive </a:t>
            </a:r>
            <a:r>
              <a:rPr lang="en-GB" b="1" dirty="0" smtClean="0">
                <a:solidFill>
                  <a:srgbClr val="004386"/>
                </a:solidFill>
              </a:rPr>
              <a:t>health</a:t>
            </a:r>
            <a:endParaRPr lang="en-GB" b="1" dirty="0">
              <a:solidFill>
                <a:srgbClr val="004386"/>
              </a:solidFill>
            </a:endParaRPr>
          </a:p>
        </p:txBody>
      </p:sp>
      <p:sp>
        <p:nvSpPr>
          <p:cNvPr id="5" name="Footer Placeholder 3"/>
          <p:cNvSpPr>
            <a:spLocks noGrp="1"/>
          </p:cNvSpPr>
          <p:nvPr>
            <p:ph type="ftr" sz="quarter" idx="3"/>
          </p:nvPr>
        </p:nvSpPr>
        <p:spPr>
          <a:xfrm>
            <a:off x="457198" y="6380737"/>
            <a:ext cx="6072099" cy="365125"/>
          </a:xfrm>
        </p:spPr>
        <p:txBody>
          <a:bodyPr/>
          <a:lstStyle/>
          <a:p>
            <a:r>
              <a:rPr lang="en-GB" dirty="0" smtClean="0"/>
              <a:t>Module A17 – Sphere technical chapter on health action</a:t>
            </a:r>
          </a:p>
          <a:p>
            <a:r>
              <a:rPr lang="en-GB" dirty="0" smtClean="0"/>
              <a:t>Sphere Training Package 2015</a:t>
            </a:r>
          </a:p>
        </p:txBody>
      </p:sp>
      <p:sp>
        <p:nvSpPr>
          <p:cNvPr id="6" name="Content Placeholder 3"/>
          <p:cNvSpPr txBox="1">
            <a:spLocks/>
          </p:cNvSpPr>
          <p:nvPr/>
        </p:nvSpPr>
        <p:spPr>
          <a:xfrm>
            <a:off x="457201" y="2430866"/>
            <a:ext cx="4772942" cy="3359556"/>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dirty="0" smtClean="0"/>
              <a:t>“People have access to the priority reproductive health services of the Minimum Initial Service Package (</a:t>
            </a:r>
            <a:r>
              <a:rPr lang="en-GB" b="1" dirty="0" smtClean="0">
                <a:solidFill>
                  <a:srgbClr val="004386"/>
                </a:solidFill>
              </a:rPr>
              <a:t>MISP</a:t>
            </a:r>
            <a:r>
              <a:rPr lang="en-GB" dirty="0" smtClean="0"/>
              <a:t>) at the onset of an emergency and comprehensive RH as the situation stabilises.”</a:t>
            </a:r>
          </a:p>
          <a:p>
            <a:pPr algn="r"/>
            <a:r>
              <a:rPr lang="en-GB" sz="1800" i="1" dirty="0" smtClean="0"/>
              <a:t>(page 325 of the 2011 Edition)</a:t>
            </a:r>
          </a:p>
          <a:p>
            <a:pPr>
              <a:spcBef>
                <a:spcPts val="2000"/>
              </a:spcBef>
            </a:pPr>
            <a:r>
              <a:rPr lang="en-GB" dirty="0" smtClean="0"/>
              <a:t>What’s in the MISP?</a:t>
            </a:r>
            <a:endParaRPr lang="en-GB" dirty="0"/>
          </a:p>
        </p:txBody>
      </p:sp>
      <p:pic>
        <p:nvPicPr>
          <p:cNvPr id="7" name="Picture 12" descr="http://img.docstoccdn.com/thumb/orig/24365545.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rot="21004908">
            <a:off x="5952074" y="2206726"/>
            <a:ext cx="2612007" cy="338403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93921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What’s the MISP?</a:t>
            </a:r>
          </a:p>
        </p:txBody>
      </p:sp>
      <p:sp>
        <p:nvSpPr>
          <p:cNvPr id="4" name="Content Placeholder 3"/>
          <p:cNvSpPr>
            <a:spLocks noGrp="1"/>
          </p:cNvSpPr>
          <p:nvPr>
            <p:ph idx="1"/>
          </p:nvPr>
        </p:nvSpPr>
        <p:spPr>
          <a:xfrm>
            <a:off x="457200" y="1340442"/>
            <a:ext cx="1472853" cy="4785722"/>
          </a:xfrm>
        </p:spPr>
        <p:txBody>
          <a:bodyPr/>
          <a:lstStyle/>
          <a:p>
            <a:pPr>
              <a:spcBef>
                <a:spcPts val="2000"/>
              </a:spcBef>
            </a:pPr>
            <a:r>
              <a:rPr lang="en-GB" b="1" dirty="0" smtClean="0">
                <a:solidFill>
                  <a:srgbClr val="004386"/>
                </a:solidFill>
              </a:rPr>
              <a:t>M</a:t>
            </a:r>
            <a:r>
              <a:rPr lang="en-GB" dirty="0" smtClean="0"/>
              <a:t>inimum</a:t>
            </a:r>
            <a:br>
              <a:rPr lang="en-GB" dirty="0" smtClean="0"/>
            </a:br>
            <a:endParaRPr lang="en-GB" dirty="0" smtClean="0"/>
          </a:p>
          <a:p>
            <a:pPr>
              <a:spcBef>
                <a:spcPts val="2000"/>
              </a:spcBef>
            </a:pPr>
            <a:r>
              <a:rPr lang="en-GB" b="1" dirty="0" smtClean="0">
                <a:solidFill>
                  <a:srgbClr val="004386"/>
                </a:solidFill>
              </a:rPr>
              <a:t>I</a:t>
            </a:r>
            <a:r>
              <a:rPr lang="en-GB" dirty="0" smtClean="0"/>
              <a:t>nitial</a:t>
            </a:r>
            <a:br>
              <a:rPr lang="en-GB" dirty="0" smtClean="0"/>
            </a:br>
            <a:endParaRPr lang="en-GB" dirty="0" smtClean="0"/>
          </a:p>
          <a:p>
            <a:pPr>
              <a:spcBef>
                <a:spcPts val="2000"/>
              </a:spcBef>
            </a:pPr>
            <a:r>
              <a:rPr lang="en-GB" b="1" dirty="0" smtClean="0">
                <a:solidFill>
                  <a:srgbClr val="004386"/>
                </a:solidFill>
              </a:rPr>
              <a:t>S</a:t>
            </a:r>
            <a:r>
              <a:rPr lang="en-GB" dirty="0" smtClean="0"/>
              <a:t>ervice</a:t>
            </a:r>
            <a:br>
              <a:rPr lang="en-GB" dirty="0" smtClean="0"/>
            </a:br>
            <a:endParaRPr lang="en-GB" dirty="0" smtClean="0"/>
          </a:p>
          <a:p>
            <a:pPr>
              <a:spcBef>
                <a:spcPts val="2000"/>
              </a:spcBef>
            </a:pPr>
            <a:r>
              <a:rPr lang="en-GB" b="1" dirty="0" smtClean="0">
                <a:solidFill>
                  <a:srgbClr val="004386"/>
                </a:solidFill>
              </a:rPr>
              <a:t>P</a:t>
            </a:r>
            <a:r>
              <a:rPr lang="en-GB" dirty="0" smtClean="0"/>
              <a:t>ackage</a:t>
            </a:r>
            <a:endParaRPr lang="en-GB" dirty="0"/>
          </a:p>
        </p:txBody>
      </p:sp>
      <p:sp>
        <p:nvSpPr>
          <p:cNvPr id="5" name="Footer Placeholder 3"/>
          <p:cNvSpPr>
            <a:spLocks noGrp="1"/>
          </p:cNvSpPr>
          <p:nvPr>
            <p:ph type="ftr" sz="quarter" idx="3"/>
          </p:nvPr>
        </p:nvSpPr>
        <p:spPr>
          <a:xfrm>
            <a:off x="457198" y="6380737"/>
            <a:ext cx="6072099" cy="365125"/>
          </a:xfrm>
        </p:spPr>
        <p:txBody>
          <a:bodyPr/>
          <a:lstStyle/>
          <a:p>
            <a:r>
              <a:rPr lang="en-GB" dirty="0" smtClean="0"/>
              <a:t>Module A17 – Sphere technical chapter on health action</a:t>
            </a:r>
          </a:p>
          <a:p>
            <a:r>
              <a:rPr lang="en-GB" dirty="0" smtClean="0"/>
              <a:t>Sphere Training Package 2015</a:t>
            </a:r>
          </a:p>
        </p:txBody>
      </p:sp>
      <p:sp>
        <p:nvSpPr>
          <p:cNvPr id="6" name="Content Placeholder 3"/>
          <p:cNvSpPr txBox="1">
            <a:spLocks/>
          </p:cNvSpPr>
          <p:nvPr/>
        </p:nvSpPr>
        <p:spPr>
          <a:xfrm>
            <a:off x="1930053" y="1340442"/>
            <a:ext cx="6410175" cy="4785722"/>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spcBef>
                <a:spcPts val="2000"/>
              </a:spcBef>
            </a:pPr>
            <a:r>
              <a:rPr lang="en-GB" dirty="0" smtClean="0"/>
              <a:t>Basic, limited RH</a:t>
            </a:r>
            <a:br>
              <a:rPr lang="en-GB" dirty="0" smtClean="0"/>
            </a:br>
            <a:endParaRPr lang="en-GB" dirty="0" smtClean="0"/>
          </a:p>
          <a:p>
            <a:pPr>
              <a:spcBef>
                <a:spcPts val="2000"/>
              </a:spcBef>
            </a:pPr>
            <a:r>
              <a:rPr lang="en-GB" dirty="0" smtClean="0"/>
              <a:t>For use in emergency, without site-specific needs assessment</a:t>
            </a:r>
          </a:p>
          <a:p>
            <a:pPr>
              <a:spcBef>
                <a:spcPts val="2000"/>
              </a:spcBef>
            </a:pPr>
            <a:r>
              <a:rPr lang="en-GB" dirty="0" smtClean="0"/>
              <a:t>Services to be delivered to the population</a:t>
            </a:r>
            <a:br>
              <a:rPr lang="en-GB" dirty="0" smtClean="0"/>
            </a:br>
            <a:endParaRPr lang="en-GB" dirty="0" smtClean="0"/>
          </a:p>
          <a:p>
            <a:pPr>
              <a:spcBef>
                <a:spcPts val="2000"/>
              </a:spcBef>
            </a:pPr>
            <a:r>
              <a:rPr lang="en-GB" dirty="0" smtClean="0"/>
              <a:t>Supplies and activities, coordination and planning</a:t>
            </a:r>
            <a:endParaRPr lang="en-GB" dirty="0"/>
          </a:p>
        </p:txBody>
      </p:sp>
    </p:spTree>
    <p:extLst>
      <p:ext uri="{BB962C8B-B14F-4D97-AF65-F5344CB8AC3E}">
        <p14:creationId xmlns:p14="http://schemas.microsoft.com/office/powerpoint/2010/main" val="1954840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Reproductive Health</a:t>
            </a:r>
          </a:p>
        </p:txBody>
      </p:sp>
      <p:sp>
        <p:nvSpPr>
          <p:cNvPr id="4" name="Content Placeholder 3"/>
          <p:cNvSpPr>
            <a:spLocks noGrp="1"/>
          </p:cNvSpPr>
          <p:nvPr>
            <p:ph idx="1"/>
          </p:nvPr>
        </p:nvSpPr>
        <p:spPr/>
        <p:txBody>
          <a:bodyPr/>
          <a:lstStyle/>
          <a:p>
            <a:r>
              <a:rPr lang="en-GB" dirty="0"/>
              <a:t>Reproductive Health includes:</a:t>
            </a:r>
          </a:p>
          <a:p>
            <a:pPr lvl="1">
              <a:spcBef>
                <a:spcPts val="2000"/>
              </a:spcBef>
            </a:pPr>
            <a:r>
              <a:rPr lang="en-GB" dirty="0"/>
              <a:t>Safe motherhood, including emergency obstetric care</a:t>
            </a:r>
          </a:p>
          <a:p>
            <a:pPr lvl="1">
              <a:spcBef>
                <a:spcPts val="2000"/>
              </a:spcBef>
            </a:pPr>
            <a:r>
              <a:rPr lang="en-GB" dirty="0"/>
              <a:t>Sexual and gender-based violence prevention &amp; response</a:t>
            </a:r>
          </a:p>
          <a:p>
            <a:pPr lvl="1">
              <a:spcBef>
                <a:spcPts val="2000"/>
              </a:spcBef>
            </a:pPr>
            <a:r>
              <a:rPr lang="en-GB" dirty="0"/>
              <a:t>Prevention and care of STDs/HIV</a:t>
            </a:r>
          </a:p>
          <a:p>
            <a:pPr lvl="1">
              <a:spcBef>
                <a:spcPts val="2000"/>
              </a:spcBef>
            </a:pPr>
            <a:r>
              <a:rPr lang="en-GB" dirty="0"/>
              <a:t>Family planning</a:t>
            </a:r>
          </a:p>
        </p:txBody>
      </p:sp>
      <p:sp>
        <p:nvSpPr>
          <p:cNvPr id="5" name="Footer Placeholder 3"/>
          <p:cNvSpPr>
            <a:spLocks noGrp="1"/>
          </p:cNvSpPr>
          <p:nvPr>
            <p:ph type="ftr" sz="quarter" idx="3"/>
          </p:nvPr>
        </p:nvSpPr>
        <p:spPr>
          <a:xfrm>
            <a:off x="457198" y="6380737"/>
            <a:ext cx="6072099" cy="365125"/>
          </a:xfrm>
        </p:spPr>
        <p:txBody>
          <a:bodyPr/>
          <a:lstStyle/>
          <a:p>
            <a:r>
              <a:rPr lang="en-GB" dirty="0" smtClean="0"/>
              <a:t>Module A17 – Sphere technical chapter on health action</a:t>
            </a:r>
          </a:p>
          <a:p>
            <a:r>
              <a:rPr lang="en-GB" dirty="0" smtClean="0"/>
              <a:t>Sphere Training Package 2015</a:t>
            </a:r>
          </a:p>
        </p:txBody>
      </p:sp>
    </p:spTree>
    <p:extLst>
      <p:ext uri="{BB962C8B-B14F-4D97-AF65-F5344CB8AC3E}">
        <p14:creationId xmlns:p14="http://schemas.microsoft.com/office/powerpoint/2010/main" val="2519287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Major causes of maternal death</a:t>
            </a:r>
          </a:p>
        </p:txBody>
      </p:sp>
      <p:sp>
        <p:nvSpPr>
          <p:cNvPr id="5" name="Footer Placeholder 3"/>
          <p:cNvSpPr>
            <a:spLocks noGrp="1"/>
          </p:cNvSpPr>
          <p:nvPr>
            <p:ph type="ftr" sz="quarter" idx="3"/>
          </p:nvPr>
        </p:nvSpPr>
        <p:spPr>
          <a:xfrm>
            <a:off x="457198" y="6380737"/>
            <a:ext cx="6072099" cy="365125"/>
          </a:xfrm>
        </p:spPr>
        <p:txBody>
          <a:bodyPr/>
          <a:lstStyle/>
          <a:p>
            <a:r>
              <a:rPr lang="en-GB" dirty="0" smtClean="0"/>
              <a:t>Module A17 – Sphere technical chapter on health action</a:t>
            </a:r>
          </a:p>
          <a:p>
            <a:r>
              <a:rPr lang="en-GB" dirty="0" smtClean="0"/>
              <a:t>Sphere Training Package 2015</a:t>
            </a:r>
          </a:p>
        </p:txBody>
      </p:sp>
      <p:pic>
        <p:nvPicPr>
          <p:cNvPr id="3" name="Picture 2" descr="Causes of maternal death.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00008" y="1321778"/>
            <a:ext cx="8204915" cy="4208626"/>
          </a:xfrm>
          <a:prstGeom prst="rect">
            <a:avLst/>
          </a:prstGeom>
        </p:spPr>
      </p:pic>
    </p:spTree>
    <p:extLst>
      <p:ext uri="{BB962C8B-B14F-4D97-AF65-F5344CB8AC3E}">
        <p14:creationId xmlns:p14="http://schemas.microsoft.com/office/powerpoint/2010/main" val="97224313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The WHO New Emergency Health Kit (NEHK)</a:t>
            </a:r>
          </a:p>
        </p:txBody>
      </p:sp>
      <p:sp>
        <p:nvSpPr>
          <p:cNvPr id="4" name="Content Placeholder 3"/>
          <p:cNvSpPr>
            <a:spLocks noGrp="1"/>
          </p:cNvSpPr>
          <p:nvPr>
            <p:ph idx="1"/>
          </p:nvPr>
        </p:nvSpPr>
        <p:spPr/>
        <p:txBody>
          <a:bodyPr/>
          <a:lstStyle/>
          <a:p>
            <a:pPr lvl="1">
              <a:spcBef>
                <a:spcPts val="2000"/>
              </a:spcBef>
            </a:pPr>
            <a:r>
              <a:rPr lang="en-GB" dirty="0" smtClean="0"/>
              <a:t>The </a:t>
            </a:r>
            <a:r>
              <a:rPr lang="en-GB" dirty="0"/>
              <a:t>WHO New Emergency Health Kit for 10,000 people for 3 months … * </a:t>
            </a:r>
            <a:endParaRPr lang="en-GB" dirty="0" smtClean="0"/>
          </a:p>
          <a:p>
            <a:pPr lvl="1">
              <a:spcBef>
                <a:spcPts val="2000"/>
              </a:spcBef>
            </a:pPr>
            <a:r>
              <a:rPr lang="en-GB" dirty="0" smtClean="0"/>
              <a:t>The </a:t>
            </a:r>
            <a:r>
              <a:rPr lang="en-GB" dirty="0"/>
              <a:t>original New Emergency Health Kit (NEHK) was last updated in 1998 and is currently under revision. </a:t>
            </a:r>
            <a:endParaRPr lang="en-GB" dirty="0" smtClean="0"/>
          </a:p>
          <a:p>
            <a:pPr lvl="1">
              <a:spcBef>
                <a:spcPts val="2000"/>
              </a:spcBef>
            </a:pPr>
            <a:r>
              <a:rPr lang="en-GB" dirty="0" smtClean="0"/>
              <a:t>The </a:t>
            </a:r>
            <a:r>
              <a:rPr lang="en-GB" dirty="0"/>
              <a:t>kit substituting the NEHK is called Interagency Emergency Health Kit (IEHK</a:t>
            </a:r>
            <a:r>
              <a:rPr lang="en-GB" dirty="0" smtClean="0"/>
              <a:t>).</a:t>
            </a:r>
            <a:endParaRPr lang="en-GB" dirty="0"/>
          </a:p>
        </p:txBody>
      </p:sp>
      <p:sp>
        <p:nvSpPr>
          <p:cNvPr id="5" name="Footer Placeholder 3"/>
          <p:cNvSpPr>
            <a:spLocks noGrp="1"/>
          </p:cNvSpPr>
          <p:nvPr>
            <p:ph type="ftr" sz="quarter" idx="3"/>
          </p:nvPr>
        </p:nvSpPr>
        <p:spPr>
          <a:xfrm>
            <a:off x="457198" y="6380737"/>
            <a:ext cx="6072099" cy="365125"/>
          </a:xfrm>
        </p:spPr>
        <p:txBody>
          <a:bodyPr/>
          <a:lstStyle/>
          <a:p>
            <a:r>
              <a:rPr lang="en-GB" dirty="0" smtClean="0"/>
              <a:t>Module A17 – Sphere technical chapter on health action</a:t>
            </a:r>
          </a:p>
          <a:p>
            <a:r>
              <a:rPr lang="en-GB" dirty="0" smtClean="0"/>
              <a:t>Sphere Training Package 2015</a:t>
            </a:r>
          </a:p>
        </p:txBody>
      </p:sp>
    </p:spTree>
    <p:extLst>
      <p:ext uri="{BB962C8B-B14F-4D97-AF65-F5344CB8AC3E}">
        <p14:creationId xmlns:p14="http://schemas.microsoft.com/office/powerpoint/2010/main" val="19941804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ause of death &lt;4.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1710" y="1201176"/>
            <a:ext cx="9144000" cy="4690320"/>
          </a:xfrm>
          <a:prstGeom prst="rect">
            <a:avLst/>
          </a:prstGeom>
        </p:spPr>
      </p:pic>
      <p:sp>
        <p:nvSpPr>
          <p:cNvPr id="2" name="Title 1"/>
          <p:cNvSpPr>
            <a:spLocks noGrp="1"/>
          </p:cNvSpPr>
          <p:nvPr>
            <p:ph type="title"/>
          </p:nvPr>
        </p:nvSpPr>
        <p:spPr>
          <a:xfrm>
            <a:off x="457201" y="0"/>
            <a:ext cx="8298886" cy="1081760"/>
          </a:xfrm>
        </p:spPr>
        <p:txBody>
          <a:bodyPr/>
          <a:lstStyle/>
          <a:p>
            <a:pPr rtl="0"/>
            <a:r>
              <a:rPr lang="en-GB" b="1" i="0" u="none" strike="noStrike" baseline="0" dirty="0" smtClean="0">
                <a:solidFill>
                  <a:srgbClr val="1F497D"/>
                </a:solidFill>
                <a:latin typeface="Tahoma"/>
                <a:ea typeface="ＭＳ 明朝"/>
              </a:rPr>
              <a:t>Cause of death of children </a:t>
            </a:r>
            <a:r>
              <a:rPr lang="en-GB" dirty="0" smtClean="0">
                <a:solidFill>
                  <a:srgbClr val="1F497D"/>
                </a:solidFill>
                <a:ea typeface="ＭＳ 明朝"/>
              </a:rPr>
              <a:t>less than 4 </a:t>
            </a:r>
            <a:r>
              <a:rPr lang="en-GB" b="1" i="0" u="none" strike="noStrike" baseline="0" dirty="0" smtClean="0">
                <a:solidFill>
                  <a:srgbClr val="1F497D"/>
                </a:solidFill>
                <a:latin typeface="Tahoma"/>
                <a:ea typeface="ＭＳ 明朝"/>
              </a:rPr>
              <a:t>years old</a:t>
            </a:r>
          </a:p>
        </p:txBody>
      </p:sp>
      <p:sp>
        <p:nvSpPr>
          <p:cNvPr id="5" name="Footer Placeholder 3"/>
          <p:cNvSpPr>
            <a:spLocks noGrp="1"/>
          </p:cNvSpPr>
          <p:nvPr>
            <p:ph type="ftr" sz="quarter" idx="3"/>
          </p:nvPr>
        </p:nvSpPr>
        <p:spPr>
          <a:xfrm>
            <a:off x="457198" y="6380737"/>
            <a:ext cx="6072099" cy="365125"/>
          </a:xfrm>
        </p:spPr>
        <p:txBody>
          <a:bodyPr/>
          <a:lstStyle/>
          <a:p>
            <a:r>
              <a:rPr lang="en-GB" dirty="0" smtClean="0"/>
              <a:t>Module A17 – Sphere technical chapter on health action</a:t>
            </a:r>
          </a:p>
          <a:p>
            <a:r>
              <a:rPr lang="en-GB" dirty="0" smtClean="0"/>
              <a:t>Sphere Training Package 2015</a:t>
            </a:r>
          </a:p>
        </p:txBody>
      </p:sp>
      <p:sp>
        <p:nvSpPr>
          <p:cNvPr id="8" name="Content Placeholder 3"/>
          <p:cNvSpPr txBox="1">
            <a:spLocks/>
          </p:cNvSpPr>
          <p:nvPr/>
        </p:nvSpPr>
        <p:spPr>
          <a:xfrm>
            <a:off x="6817716" y="5368633"/>
            <a:ext cx="1897009" cy="282753"/>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GB" sz="900" i="1" dirty="0"/>
              <a:t>IRC  </a:t>
            </a:r>
            <a:r>
              <a:rPr lang="en-GB" sz="900" i="1" dirty="0" err="1"/>
              <a:t>Kelamie</a:t>
            </a:r>
            <a:r>
              <a:rPr lang="en-GB" sz="900" i="1" dirty="0"/>
              <a:t> 2000</a:t>
            </a:r>
          </a:p>
        </p:txBody>
      </p:sp>
    </p:spTree>
    <p:extLst>
      <p:ext uri="{BB962C8B-B14F-4D97-AF65-F5344CB8AC3E}">
        <p14:creationId xmlns:p14="http://schemas.microsoft.com/office/powerpoint/2010/main" val="315155436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The UNFPA RH Kit</a:t>
            </a:r>
            <a:endParaRPr lang="en-GB" b="1" i="0" u="none" strike="noStrike" baseline="0" dirty="0" smtClean="0">
              <a:solidFill>
                <a:srgbClr val="1F497D"/>
              </a:solidFill>
              <a:latin typeface="Times New Roman"/>
              <a:ea typeface="ＭＳ 明朝"/>
            </a:endParaRPr>
          </a:p>
        </p:txBody>
      </p:sp>
      <p:sp>
        <p:nvSpPr>
          <p:cNvPr id="4" name="Content Placeholder 3"/>
          <p:cNvSpPr>
            <a:spLocks noGrp="1"/>
          </p:cNvSpPr>
          <p:nvPr>
            <p:ph idx="1"/>
          </p:nvPr>
        </p:nvSpPr>
        <p:spPr/>
        <p:txBody>
          <a:bodyPr/>
          <a:lstStyle/>
          <a:p>
            <a:r>
              <a:rPr lang="en-GB" dirty="0"/>
              <a:t>The UNFPA RH </a:t>
            </a:r>
            <a:r>
              <a:rPr lang="en-GB" dirty="0" smtClean="0"/>
              <a:t>Kit is for </a:t>
            </a:r>
            <a:r>
              <a:rPr lang="en-GB" dirty="0"/>
              <a:t>use at primary health care/ health centre level: 10,000 population for three months:</a:t>
            </a:r>
          </a:p>
          <a:p>
            <a:pPr lvl="1">
              <a:spcBef>
                <a:spcPts val="1500"/>
              </a:spcBef>
            </a:pPr>
            <a:r>
              <a:rPr lang="en-GB" dirty="0"/>
              <a:t>Training and Administration</a:t>
            </a:r>
          </a:p>
          <a:p>
            <a:pPr lvl="1">
              <a:spcBef>
                <a:spcPts val="1500"/>
              </a:spcBef>
            </a:pPr>
            <a:r>
              <a:rPr lang="en-GB" dirty="0"/>
              <a:t>Condoms</a:t>
            </a:r>
          </a:p>
          <a:p>
            <a:pPr lvl="1">
              <a:spcBef>
                <a:spcPts val="1500"/>
              </a:spcBef>
            </a:pPr>
            <a:r>
              <a:rPr lang="en-GB" dirty="0"/>
              <a:t>Clean delivery sets</a:t>
            </a:r>
          </a:p>
          <a:p>
            <a:pPr lvl="1">
              <a:spcBef>
                <a:spcPts val="1500"/>
              </a:spcBef>
            </a:pPr>
            <a:r>
              <a:rPr lang="en-GB" dirty="0"/>
              <a:t>Post-rape management</a:t>
            </a:r>
          </a:p>
          <a:p>
            <a:pPr lvl="1">
              <a:spcBef>
                <a:spcPts val="1500"/>
              </a:spcBef>
            </a:pPr>
            <a:r>
              <a:rPr lang="en-GB" dirty="0"/>
              <a:t>Oral and injectable contraceptives</a:t>
            </a:r>
          </a:p>
          <a:p>
            <a:pPr lvl="1">
              <a:spcBef>
                <a:spcPts val="1500"/>
              </a:spcBef>
            </a:pPr>
            <a:r>
              <a:rPr lang="en-GB" dirty="0"/>
              <a:t>STD Drugs</a:t>
            </a:r>
          </a:p>
          <a:p>
            <a:endParaRPr lang="en-GB" dirty="0"/>
          </a:p>
        </p:txBody>
      </p:sp>
      <p:sp>
        <p:nvSpPr>
          <p:cNvPr id="5" name="Footer Placeholder 3"/>
          <p:cNvSpPr>
            <a:spLocks noGrp="1"/>
          </p:cNvSpPr>
          <p:nvPr>
            <p:ph type="ftr" sz="quarter" idx="3"/>
          </p:nvPr>
        </p:nvSpPr>
        <p:spPr>
          <a:xfrm>
            <a:off x="457198" y="6380737"/>
            <a:ext cx="6072099" cy="365125"/>
          </a:xfrm>
        </p:spPr>
        <p:txBody>
          <a:bodyPr/>
          <a:lstStyle/>
          <a:p>
            <a:r>
              <a:rPr lang="en-GB" dirty="0" smtClean="0"/>
              <a:t>Module A17 – Sphere technical chapter on health action</a:t>
            </a:r>
          </a:p>
          <a:p>
            <a:r>
              <a:rPr lang="en-GB" dirty="0" smtClean="0"/>
              <a:t>Sphere Training Package 2015</a:t>
            </a:r>
          </a:p>
        </p:txBody>
      </p:sp>
    </p:spTree>
    <p:extLst>
      <p:ext uri="{BB962C8B-B14F-4D97-AF65-F5344CB8AC3E}">
        <p14:creationId xmlns:p14="http://schemas.microsoft.com/office/powerpoint/2010/main" val="417447928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Remember!</a:t>
            </a:r>
            <a:endParaRPr lang="en-GB" b="1" i="0" u="none" strike="noStrike" baseline="0" dirty="0" smtClean="0">
              <a:solidFill>
                <a:srgbClr val="1F497D"/>
              </a:solidFill>
              <a:latin typeface="Times New Roman"/>
              <a:ea typeface="ＭＳ 明朝"/>
            </a:endParaRPr>
          </a:p>
        </p:txBody>
      </p:sp>
      <p:sp>
        <p:nvSpPr>
          <p:cNvPr id="9" name="Content Placeholder 4"/>
          <p:cNvSpPr>
            <a:spLocks noGrp="1"/>
          </p:cNvSpPr>
          <p:nvPr>
            <p:ph idx="1"/>
          </p:nvPr>
        </p:nvSpPr>
        <p:spPr/>
        <p:txBody>
          <a:bodyPr/>
          <a:lstStyle/>
          <a:p>
            <a:r>
              <a:rPr lang="en-GB" dirty="0"/>
              <a:t>The Humanitarian Charter and the technical chapters </a:t>
            </a:r>
          </a:p>
          <a:p>
            <a:r>
              <a:rPr lang="en-GB" dirty="0"/>
              <a:t>should always come </a:t>
            </a:r>
            <a:r>
              <a:rPr lang="en-GB" dirty="0" smtClean="0"/>
              <a:t>together.</a:t>
            </a:r>
            <a:endParaRPr lang="en-GB" dirty="0"/>
          </a:p>
        </p:txBody>
      </p:sp>
      <p:sp>
        <p:nvSpPr>
          <p:cNvPr id="10" name="Footer Placeholder 3"/>
          <p:cNvSpPr>
            <a:spLocks noGrp="1"/>
          </p:cNvSpPr>
          <p:nvPr>
            <p:ph type="ftr" sz="quarter" idx="3"/>
          </p:nvPr>
        </p:nvSpPr>
        <p:spPr>
          <a:xfrm>
            <a:off x="457198" y="6380737"/>
            <a:ext cx="6072099" cy="365125"/>
          </a:xfrm>
        </p:spPr>
        <p:txBody>
          <a:bodyPr/>
          <a:lstStyle/>
          <a:p>
            <a:r>
              <a:rPr lang="en-GB" dirty="0" smtClean="0"/>
              <a:t>Module A17 – Sphere technical chapter on health action</a:t>
            </a:r>
          </a:p>
          <a:p>
            <a:r>
              <a:rPr lang="en-GB" dirty="0" smtClean="0"/>
              <a:t>Sphere Training Package 2015</a:t>
            </a:r>
          </a:p>
        </p:txBody>
      </p:sp>
      <p:pic>
        <p:nvPicPr>
          <p:cNvPr id="6" name="Picture 5" descr="Remember-cartoon-English.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892473" y="2140097"/>
            <a:ext cx="6244332" cy="3892300"/>
          </a:xfrm>
          <a:prstGeom prst="rect">
            <a:avLst/>
          </a:prstGeom>
        </p:spPr>
      </p:pic>
    </p:spTree>
    <p:extLst>
      <p:ext uri="{BB962C8B-B14F-4D97-AF65-F5344CB8AC3E}">
        <p14:creationId xmlns:p14="http://schemas.microsoft.com/office/powerpoint/2010/main" val="69900872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Misconception about disasters, dead bodies and epidemics</a:t>
            </a:r>
          </a:p>
        </p:txBody>
      </p:sp>
      <p:sp>
        <p:nvSpPr>
          <p:cNvPr id="4" name="Content Placeholder 3"/>
          <p:cNvSpPr>
            <a:spLocks noGrp="1"/>
          </p:cNvSpPr>
          <p:nvPr>
            <p:ph idx="1"/>
          </p:nvPr>
        </p:nvSpPr>
        <p:spPr>
          <a:xfrm>
            <a:off x="457200" y="1340442"/>
            <a:ext cx="5587078" cy="4785722"/>
          </a:xfrm>
        </p:spPr>
        <p:txBody>
          <a:bodyPr/>
          <a:lstStyle/>
          <a:p>
            <a:r>
              <a:rPr lang="en-GB" dirty="0"/>
              <a:t>Dead bodies from disasters do not introduce new epidemics. </a:t>
            </a:r>
            <a:endParaRPr lang="en-GB" dirty="0" smtClean="0"/>
          </a:p>
          <a:p>
            <a:pPr>
              <a:spcBef>
                <a:spcPts val="1000"/>
              </a:spcBef>
            </a:pPr>
            <a:r>
              <a:rPr lang="en-GB" dirty="0" smtClean="0"/>
              <a:t>Rather</a:t>
            </a:r>
            <a:r>
              <a:rPr lang="en-GB" dirty="0"/>
              <a:t>, the poor response afterwards often results in crowded, unclean, and unsustainable human environments, that allow existing diseases to flourish.</a:t>
            </a:r>
          </a:p>
        </p:txBody>
      </p:sp>
      <p:sp>
        <p:nvSpPr>
          <p:cNvPr id="5" name="Footer Placeholder 3"/>
          <p:cNvSpPr>
            <a:spLocks noGrp="1"/>
          </p:cNvSpPr>
          <p:nvPr>
            <p:ph type="ftr" sz="quarter" idx="3"/>
          </p:nvPr>
        </p:nvSpPr>
        <p:spPr>
          <a:xfrm>
            <a:off x="457198" y="6380737"/>
            <a:ext cx="6072099" cy="365125"/>
          </a:xfrm>
        </p:spPr>
        <p:txBody>
          <a:bodyPr/>
          <a:lstStyle/>
          <a:p>
            <a:r>
              <a:rPr lang="en-GB" dirty="0" smtClean="0"/>
              <a:t>Module A17 – Sphere technical chapter on health action</a:t>
            </a:r>
          </a:p>
          <a:p>
            <a:r>
              <a:rPr lang="en-GB" dirty="0" smtClean="0"/>
              <a:t>Sphere Training Package 2015</a:t>
            </a:r>
          </a:p>
        </p:txBody>
      </p:sp>
      <p:pic>
        <p:nvPicPr>
          <p:cNvPr id="6" name="Picture 1029" descr="vaccine"/>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6581978" y="1335819"/>
            <a:ext cx="2045286" cy="384885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753711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But not always – consider these cases…</a:t>
            </a:r>
          </a:p>
        </p:txBody>
      </p:sp>
      <p:sp>
        <p:nvSpPr>
          <p:cNvPr id="4" name="Content Placeholder 3"/>
          <p:cNvSpPr>
            <a:spLocks noGrp="1"/>
          </p:cNvSpPr>
          <p:nvPr>
            <p:ph idx="1"/>
          </p:nvPr>
        </p:nvSpPr>
        <p:spPr>
          <a:xfrm>
            <a:off x="457200" y="1340442"/>
            <a:ext cx="3590556" cy="4785722"/>
          </a:xfrm>
        </p:spPr>
        <p:txBody>
          <a:bodyPr/>
          <a:lstStyle/>
          <a:p>
            <a:r>
              <a:rPr lang="en-GB" dirty="0"/>
              <a:t>NO excess mortality from communicable </a:t>
            </a:r>
            <a:r>
              <a:rPr lang="en-GB" dirty="0" smtClean="0"/>
              <a:t>diseases in:</a:t>
            </a:r>
            <a:endParaRPr lang="en-GB" dirty="0"/>
          </a:p>
          <a:p>
            <a:pPr lvl="1"/>
            <a:r>
              <a:rPr lang="en-GB" dirty="0"/>
              <a:t>Earthquakes in Turkey</a:t>
            </a:r>
          </a:p>
          <a:p>
            <a:pPr lvl="1"/>
            <a:r>
              <a:rPr lang="en-GB" dirty="0"/>
              <a:t>Floods in Mozambique</a:t>
            </a:r>
          </a:p>
          <a:p>
            <a:pPr lvl="1"/>
            <a:r>
              <a:rPr lang="en-GB" dirty="0"/>
              <a:t>Earthquake in El Salvador</a:t>
            </a:r>
          </a:p>
          <a:p>
            <a:pPr lvl="1"/>
            <a:r>
              <a:rPr lang="en-GB" dirty="0"/>
              <a:t>Hurricane Mitch</a:t>
            </a:r>
          </a:p>
          <a:p>
            <a:pPr lvl="1"/>
            <a:r>
              <a:rPr lang="en-GB" dirty="0"/>
              <a:t>World Trade Centre Attack</a:t>
            </a:r>
          </a:p>
          <a:p>
            <a:pPr lvl="1"/>
            <a:r>
              <a:rPr lang="en-GB" dirty="0"/>
              <a:t>Papua New Guinea tsunami</a:t>
            </a:r>
          </a:p>
        </p:txBody>
      </p:sp>
      <p:sp>
        <p:nvSpPr>
          <p:cNvPr id="5" name="Footer Placeholder 3"/>
          <p:cNvSpPr>
            <a:spLocks noGrp="1"/>
          </p:cNvSpPr>
          <p:nvPr>
            <p:ph type="ftr" sz="quarter" idx="3"/>
          </p:nvPr>
        </p:nvSpPr>
        <p:spPr/>
        <p:txBody>
          <a:bodyPr/>
          <a:lstStyle/>
          <a:p>
            <a:r>
              <a:rPr lang="en-GB" dirty="0" smtClean="0"/>
              <a:t>Module A17 – Sphere technical chapter on health action</a:t>
            </a:r>
          </a:p>
          <a:p>
            <a:r>
              <a:rPr lang="en-GB" dirty="0" smtClean="0"/>
              <a:t>Sphere Training Package 2015</a:t>
            </a:r>
          </a:p>
        </p:txBody>
      </p:sp>
      <p:pic>
        <p:nvPicPr>
          <p:cNvPr id="3" name="Picture 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196567" y="1456831"/>
            <a:ext cx="4488893" cy="2992595"/>
          </a:xfrm>
          <a:prstGeom prst="rect">
            <a:avLst/>
          </a:prstGeom>
        </p:spPr>
      </p:pic>
      <p:sp>
        <p:nvSpPr>
          <p:cNvPr id="6" name="TextBox 5"/>
          <p:cNvSpPr txBox="1"/>
          <p:nvPr/>
        </p:nvSpPr>
        <p:spPr>
          <a:xfrm>
            <a:off x="6550783" y="4592657"/>
            <a:ext cx="2134677" cy="230832"/>
          </a:xfrm>
          <a:prstGeom prst="rect">
            <a:avLst/>
          </a:prstGeom>
          <a:noFill/>
        </p:spPr>
        <p:txBody>
          <a:bodyPr wrap="square" rtlCol="0">
            <a:spAutoFit/>
          </a:bodyPr>
          <a:lstStyle/>
          <a:p>
            <a:pPr algn="r"/>
            <a:r>
              <a:rPr lang="en-GB" sz="900" i="1" dirty="0">
                <a:solidFill>
                  <a:srgbClr val="000000"/>
                </a:solidFill>
                <a:latin typeface="Tahoma"/>
                <a:cs typeface="Tahoma"/>
              </a:rPr>
              <a:t>Turkish Red Crescent  </a:t>
            </a:r>
          </a:p>
        </p:txBody>
      </p:sp>
    </p:spTree>
    <p:extLst>
      <p:ext uri="{BB962C8B-B14F-4D97-AF65-F5344CB8AC3E}">
        <p14:creationId xmlns:p14="http://schemas.microsoft.com/office/powerpoint/2010/main" val="9520464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556699" cy="1081760"/>
          </a:xfrm>
        </p:spPr>
        <p:txBody>
          <a:bodyPr/>
          <a:lstStyle/>
          <a:p>
            <a:pPr rtl="0"/>
            <a:r>
              <a:rPr lang="en-GB" b="1" i="0" u="none" strike="noStrike" baseline="0" dirty="0" smtClean="0">
                <a:solidFill>
                  <a:srgbClr val="1F497D"/>
                </a:solidFill>
                <a:latin typeface="Tahoma"/>
                <a:ea typeface="ＭＳ 明朝"/>
              </a:rPr>
              <a:t>Cause of death all ages Sarajevo, Bosnia: 1992-93</a:t>
            </a:r>
          </a:p>
        </p:txBody>
      </p:sp>
      <p:sp>
        <p:nvSpPr>
          <p:cNvPr id="5" name="Footer Placeholder 3"/>
          <p:cNvSpPr>
            <a:spLocks noGrp="1"/>
          </p:cNvSpPr>
          <p:nvPr>
            <p:ph type="ftr" sz="quarter" idx="3"/>
          </p:nvPr>
        </p:nvSpPr>
        <p:spPr>
          <a:xfrm>
            <a:off x="457198" y="6380737"/>
            <a:ext cx="6072099" cy="365125"/>
          </a:xfrm>
        </p:spPr>
        <p:txBody>
          <a:bodyPr/>
          <a:lstStyle/>
          <a:p>
            <a:r>
              <a:rPr lang="en-GB" dirty="0" smtClean="0"/>
              <a:t>Module A17 – Sphere technical chapter on health action</a:t>
            </a:r>
          </a:p>
          <a:p>
            <a:r>
              <a:rPr lang="en-GB" dirty="0" smtClean="0"/>
              <a:t>Sphere Training Package 2015</a:t>
            </a:r>
          </a:p>
        </p:txBody>
      </p:sp>
      <p:sp>
        <p:nvSpPr>
          <p:cNvPr id="12" name="Content Placeholder 3"/>
          <p:cNvSpPr txBox="1">
            <a:spLocks/>
          </p:cNvSpPr>
          <p:nvPr/>
        </p:nvSpPr>
        <p:spPr>
          <a:xfrm>
            <a:off x="6817716" y="5368633"/>
            <a:ext cx="1897009" cy="282753"/>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GB" sz="900" i="1" dirty="0"/>
              <a:t>1992-93 MSF</a:t>
            </a:r>
          </a:p>
        </p:txBody>
      </p:sp>
      <p:pic>
        <p:nvPicPr>
          <p:cNvPr id="3" name="Picture 2" descr="Sarajevo deaths.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1156716"/>
            <a:ext cx="9144000" cy="4347055"/>
          </a:xfrm>
          <a:prstGeom prst="rect">
            <a:avLst/>
          </a:prstGeom>
        </p:spPr>
      </p:pic>
    </p:spTree>
    <p:extLst>
      <p:ext uri="{BB962C8B-B14F-4D97-AF65-F5344CB8AC3E}">
        <p14:creationId xmlns:p14="http://schemas.microsoft.com/office/powerpoint/2010/main" val="183742022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Problem 2: Lack of understanding</a:t>
            </a:r>
          </a:p>
        </p:txBody>
      </p:sp>
      <p:sp>
        <p:nvSpPr>
          <p:cNvPr id="4" name="Content Placeholder 3"/>
          <p:cNvSpPr>
            <a:spLocks noGrp="1"/>
          </p:cNvSpPr>
          <p:nvPr>
            <p:ph idx="1"/>
          </p:nvPr>
        </p:nvSpPr>
        <p:spPr>
          <a:xfrm>
            <a:off x="457200" y="1340442"/>
            <a:ext cx="2923587" cy="4785722"/>
          </a:xfrm>
        </p:spPr>
        <p:txBody>
          <a:bodyPr/>
          <a:lstStyle/>
          <a:p>
            <a:r>
              <a:rPr lang="en-GB" sz="1800" dirty="0"/>
              <a:t>Managers and health specialists do not adequately understand the overall health situation of large, moving or displaced populations.</a:t>
            </a:r>
          </a:p>
          <a:p>
            <a:pPr>
              <a:spcBef>
                <a:spcPts val="1500"/>
              </a:spcBef>
            </a:pPr>
            <a:r>
              <a:rPr lang="en-GB" sz="1800" dirty="0"/>
              <a:t>Curative, clinical care is believed by many to be the first and dominant priority in all emergencies. It’s not. </a:t>
            </a:r>
            <a:endParaRPr lang="en-GB" sz="1800" dirty="0" smtClean="0"/>
          </a:p>
          <a:p>
            <a:pPr>
              <a:spcBef>
                <a:spcPts val="1500"/>
              </a:spcBef>
            </a:pPr>
            <a:r>
              <a:rPr lang="en-GB" sz="1800" dirty="0" smtClean="0"/>
              <a:t>An </a:t>
            </a:r>
            <a:r>
              <a:rPr lang="en-GB" sz="1800" dirty="0"/>
              <a:t>analysis of the overall situation will provide insight into priority areas.</a:t>
            </a:r>
          </a:p>
        </p:txBody>
      </p:sp>
      <p:sp>
        <p:nvSpPr>
          <p:cNvPr id="5" name="Footer Placeholder 3"/>
          <p:cNvSpPr>
            <a:spLocks noGrp="1"/>
          </p:cNvSpPr>
          <p:nvPr>
            <p:ph type="ftr" sz="quarter" idx="3"/>
          </p:nvPr>
        </p:nvSpPr>
        <p:spPr/>
        <p:txBody>
          <a:bodyPr/>
          <a:lstStyle/>
          <a:p>
            <a:r>
              <a:rPr lang="en-GB" dirty="0" smtClean="0"/>
              <a:t>Module A17 – Sphere technical chapter on health action</a:t>
            </a:r>
          </a:p>
          <a:p>
            <a:r>
              <a:rPr lang="en-GB" dirty="0" smtClean="0"/>
              <a:t>Sphere Training Package 2015</a:t>
            </a:r>
          </a:p>
        </p:txBody>
      </p:sp>
      <p:sp>
        <p:nvSpPr>
          <p:cNvPr id="7" name="Content Placeholder 3"/>
          <p:cNvSpPr txBox="1">
            <a:spLocks/>
          </p:cNvSpPr>
          <p:nvPr/>
        </p:nvSpPr>
        <p:spPr>
          <a:xfrm>
            <a:off x="5924470" y="4721732"/>
            <a:ext cx="2827293" cy="282753"/>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fr-CH" sz="900" i="1" dirty="0"/>
              <a:t>C</a:t>
            </a:r>
            <a:r>
              <a:rPr lang="en-GB" sz="900" i="1" dirty="0"/>
              <a:t>Joe </a:t>
            </a:r>
            <a:r>
              <a:rPr lang="en-GB" sz="900" i="1" dirty="0" err="1"/>
              <a:t>Cropp</a:t>
            </a:r>
            <a:r>
              <a:rPr lang="en-GB" sz="900" i="1" dirty="0"/>
              <a:t> / IFRC</a:t>
            </a:r>
          </a:p>
        </p:txBody>
      </p:sp>
      <p:pic>
        <p:nvPicPr>
          <p:cNvPr id="3" name="Picture 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881650" y="1444693"/>
            <a:ext cx="4870113" cy="3246742"/>
          </a:xfrm>
          <a:prstGeom prst="rect">
            <a:avLst/>
          </a:prstGeom>
        </p:spPr>
      </p:pic>
    </p:spTree>
    <p:extLst>
      <p:ext uri="{BB962C8B-B14F-4D97-AF65-F5344CB8AC3E}">
        <p14:creationId xmlns:p14="http://schemas.microsoft.com/office/powerpoint/2010/main" val="22747674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Problem 3: Other key sectors not addressed</a:t>
            </a:r>
          </a:p>
        </p:txBody>
      </p:sp>
      <p:sp>
        <p:nvSpPr>
          <p:cNvPr id="4" name="Content Placeholder 3"/>
          <p:cNvSpPr>
            <a:spLocks noGrp="1"/>
          </p:cNvSpPr>
          <p:nvPr>
            <p:ph idx="1"/>
          </p:nvPr>
        </p:nvSpPr>
        <p:spPr>
          <a:xfrm>
            <a:off x="457199" y="1340442"/>
            <a:ext cx="4998567" cy="4785722"/>
          </a:xfrm>
        </p:spPr>
        <p:txBody>
          <a:bodyPr/>
          <a:lstStyle/>
          <a:p>
            <a:r>
              <a:rPr lang="en-GB" sz="2000" dirty="0"/>
              <a:t>Other key sectors are not adequately addressed, resulting in serious public health </a:t>
            </a:r>
            <a:r>
              <a:rPr lang="en-GB" sz="2000" dirty="0" smtClean="0"/>
              <a:t>threats, </a:t>
            </a:r>
            <a:r>
              <a:rPr lang="en-GB" sz="2000" dirty="0"/>
              <a:t>ultimately requiring curative health </a:t>
            </a:r>
            <a:r>
              <a:rPr lang="en-GB" sz="2000" dirty="0" smtClean="0"/>
              <a:t>response.</a:t>
            </a:r>
            <a:endParaRPr lang="en-GB" sz="2000" dirty="0"/>
          </a:p>
        </p:txBody>
      </p:sp>
      <p:sp>
        <p:nvSpPr>
          <p:cNvPr id="5" name="Footer Placeholder 3"/>
          <p:cNvSpPr>
            <a:spLocks noGrp="1"/>
          </p:cNvSpPr>
          <p:nvPr>
            <p:ph type="ftr" sz="quarter" idx="3"/>
          </p:nvPr>
        </p:nvSpPr>
        <p:spPr/>
        <p:txBody>
          <a:bodyPr/>
          <a:lstStyle/>
          <a:p>
            <a:r>
              <a:rPr lang="en-GB" dirty="0" smtClean="0"/>
              <a:t>Module A17 – Sphere technical chapter on health action</a:t>
            </a:r>
          </a:p>
          <a:p>
            <a:r>
              <a:rPr lang="en-GB" dirty="0" smtClean="0"/>
              <a:t>Sphere Training Package 2015</a:t>
            </a:r>
          </a:p>
        </p:txBody>
      </p:sp>
      <p:pic>
        <p:nvPicPr>
          <p:cNvPr id="8" name="Picture 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598245" y="1413280"/>
            <a:ext cx="2628000" cy="3942000"/>
          </a:xfrm>
          <a:prstGeom prst="rect">
            <a:avLst/>
          </a:prstGeom>
        </p:spPr>
      </p:pic>
      <p:sp>
        <p:nvSpPr>
          <p:cNvPr id="9" name="TextBox 8"/>
          <p:cNvSpPr txBox="1"/>
          <p:nvPr/>
        </p:nvSpPr>
        <p:spPr>
          <a:xfrm>
            <a:off x="6068541" y="5385877"/>
            <a:ext cx="2157704" cy="230832"/>
          </a:xfrm>
          <a:prstGeom prst="rect">
            <a:avLst/>
          </a:prstGeom>
          <a:noFill/>
        </p:spPr>
        <p:txBody>
          <a:bodyPr wrap="square" rtlCol="0">
            <a:spAutoFit/>
          </a:bodyPr>
          <a:lstStyle/>
          <a:p>
            <a:pPr algn="r"/>
            <a:r>
              <a:rPr lang="en-GB" sz="900" i="1" dirty="0">
                <a:solidFill>
                  <a:srgbClr val="000000"/>
                </a:solidFill>
                <a:latin typeface="Tahoma"/>
                <a:cs typeface="Tahoma"/>
              </a:rPr>
              <a:t>Louise Taylor/Canadian Red Cross </a:t>
            </a:r>
          </a:p>
        </p:txBody>
      </p:sp>
    </p:spTree>
    <p:extLst>
      <p:ext uri="{BB962C8B-B14F-4D97-AF65-F5344CB8AC3E}">
        <p14:creationId xmlns:p14="http://schemas.microsoft.com/office/powerpoint/2010/main" val="3649900490"/>
      </p:ext>
    </p:extLst>
  </p:cSld>
  <p:clrMapOvr>
    <a:masterClrMapping/>
  </p:clrMapOvr>
  <p:timing>
    <p:tnLst>
      <p:par>
        <p:cTn id="1" dur="indefinite" restart="never" nodeType="tmRoot"/>
      </p:par>
    </p:tnLst>
  </p:timing>
</p:sld>
</file>

<file path=ppt/theme/theme1.xml><?xml version="1.0" encoding="utf-8"?>
<a:theme xmlns:a="http://schemas.openxmlformats.org/drawingml/2006/main" name="Sphere">
  <a:themeElements>
    <a:clrScheme name="Sphere">
      <a:dk1>
        <a:sysClr val="windowText" lastClr="000000"/>
      </a:dk1>
      <a:lt1>
        <a:sysClr val="window" lastClr="FFFFFF"/>
      </a:lt1>
      <a:dk2>
        <a:srgbClr val="004386"/>
      </a:dk2>
      <a:lt2>
        <a:srgbClr val="87B91D"/>
      </a:lt2>
      <a:accent1>
        <a:srgbClr val="579305"/>
      </a:accent1>
      <a:accent2>
        <a:srgbClr val="C80F3F"/>
      </a:accent2>
      <a:accent3>
        <a:srgbClr val="FBAD18"/>
      </a:accent3>
      <a:accent4>
        <a:srgbClr val="E4028C"/>
      </a:accent4>
      <a:accent5>
        <a:srgbClr val="4BACC6"/>
      </a:accent5>
      <a:accent6>
        <a:srgbClr val="F79646"/>
      </a:accent6>
      <a:hlink>
        <a:srgbClr val="004386"/>
      </a:hlink>
      <a:folHlink>
        <a:srgbClr val="00438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5">
            <a:lumMod val="20000"/>
            <a:lumOff val="80000"/>
          </a:schemeClr>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Sphere.thmx</Template>
  <TotalTime>8926</TotalTime>
  <Words>3665</Words>
  <Application>Microsoft Office PowerPoint</Application>
  <PresentationFormat>On-screen Show (4:3)</PresentationFormat>
  <Paragraphs>353</Paragraphs>
  <Slides>41</Slides>
  <Notes>20</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41</vt:i4>
      </vt:variant>
    </vt:vector>
  </HeadingPairs>
  <TitlesOfParts>
    <vt:vector size="51" baseType="lpstr">
      <vt:lpstr>ＭＳ 明朝</vt:lpstr>
      <vt:lpstr>Arial</vt:lpstr>
      <vt:lpstr>Calibri</vt:lpstr>
      <vt:lpstr>Lucida Grande</vt:lpstr>
      <vt:lpstr>Lucida Sans Regular</vt:lpstr>
      <vt:lpstr>Tahoma</vt:lpstr>
      <vt:lpstr>Times New Roman</vt:lpstr>
      <vt:lpstr>Zapf Dingbats</vt:lpstr>
      <vt:lpstr>Sphere</vt:lpstr>
      <vt:lpstr>Document</vt:lpstr>
      <vt:lpstr>PowerPoint Presentation</vt:lpstr>
      <vt:lpstr>Emergency health problems after disasters</vt:lpstr>
      <vt:lpstr>Problem 1: Susceptibility to five killer diseases</vt:lpstr>
      <vt:lpstr>Cause of death of children less than 4 years old</vt:lpstr>
      <vt:lpstr>Misconception about disasters, dead bodies and epidemics</vt:lpstr>
      <vt:lpstr>But not always – consider these cases…</vt:lpstr>
      <vt:lpstr>Cause of death all ages Sarajevo, Bosnia: 1992-93</vt:lpstr>
      <vt:lpstr>Problem 2: Lack of understanding</vt:lpstr>
      <vt:lpstr>Problem 3: Other key sectors not addressed</vt:lpstr>
      <vt:lpstr>Problem 4: Diarrhoea</vt:lpstr>
      <vt:lpstr>What is a diarrhoea?</vt:lpstr>
      <vt:lpstr>Comparative incidence of diarrhoea in children</vt:lpstr>
      <vt:lpstr>Dysentery</vt:lpstr>
      <vt:lpstr>Faryab Province, Afghanistan 2001 Famine and IDP by Save US</vt:lpstr>
      <vt:lpstr>Cholera</vt:lpstr>
      <vt:lpstr>Ebola</vt:lpstr>
      <vt:lpstr>Problem 5: Lack of organisation and communication with other sectors</vt:lpstr>
      <vt:lpstr>Problem 6: Lack of consultation with the affected population</vt:lpstr>
      <vt:lpstr>Problem 7: Overcrowding and lack of vaccination</vt:lpstr>
      <vt:lpstr>Problem 8: Health (and other) programs begin too late</vt:lpstr>
      <vt:lpstr>Problem 8: Case study</vt:lpstr>
      <vt:lpstr>Problem 9: Delayed implementation of priority health measures</vt:lpstr>
      <vt:lpstr>Problem 10: Inappropriate or inadequate health programs</vt:lpstr>
      <vt:lpstr>The relationships between the components of the Sphere handbook</vt:lpstr>
      <vt:lpstr>Visualising some health action indicators and guidance notes…</vt:lpstr>
      <vt:lpstr>Essential health services standard 1</vt:lpstr>
      <vt:lpstr>Some basic terminology</vt:lpstr>
      <vt:lpstr>Some key indicators….</vt:lpstr>
      <vt:lpstr>Death rate calculation (CMR)</vt:lpstr>
      <vt:lpstr>Death rate calculation</vt:lpstr>
      <vt:lpstr>Death rate calculation</vt:lpstr>
      <vt:lpstr>Calculating mortality rate</vt:lpstr>
      <vt:lpstr>Calculating mortality rate</vt:lpstr>
      <vt:lpstr>Baseline reference mortality data by region (CMR)  (page 311 of the 2011 Sphere handbook)</vt:lpstr>
      <vt:lpstr>Reproductive health</vt:lpstr>
      <vt:lpstr>What’s the MISP?</vt:lpstr>
      <vt:lpstr>Reproductive Health</vt:lpstr>
      <vt:lpstr>Major causes of maternal death</vt:lpstr>
      <vt:lpstr>The WHO New Emergency Health Kit (NEHK)</vt:lpstr>
      <vt:lpstr>The UNFPA RH Kit</vt:lpstr>
      <vt:lpstr>Remember!</vt:lpstr>
    </vt:vector>
  </TitlesOfParts>
  <Company>Word Smiths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Nick Smith</dc:creator>
  <cp:lastModifiedBy>CeciliaFurtade</cp:lastModifiedBy>
  <cp:revision>606</cp:revision>
  <dcterms:created xsi:type="dcterms:W3CDTF">2014-12-22T15:37:12Z</dcterms:created>
  <dcterms:modified xsi:type="dcterms:W3CDTF">2015-04-15T08:46:22Z</dcterms:modified>
</cp:coreProperties>
</file>