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256" r:id="rId2"/>
    <p:sldId id="280" r:id="rId3"/>
    <p:sldId id="276" r:id="rId4"/>
    <p:sldId id="277" r:id="rId5"/>
    <p:sldId id="278"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86"/>
    <a:srgbClr val="87B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69" autoAdjust="0"/>
  </p:normalViewPr>
  <p:slideViewPr>
    <p:cSldViewPr snapToGrid="0" snapToObjects="1" showGuides="1">
      <p:cViewPr varScale="1">
        <p:scale>
          <a:sx n="95" d="100"/>
          <a:sy n="95" d="100"/>
        </p:scale>
        <p:origin x="1458" y="84"/>
      </p:cViewPr>
      <p:guideLst>
        <p:guide orient="horz" pos="2160"/>
        <p:guide pos="2879"/>
      </p:guideLst>
    </p:cSldViewPr>
  </p:slideViewPr>
  <p:notesTextViewPr>
    <p:cViewPr>
      <p:scale>
        <a:sx n="100" d="100"/>
        <a:sy n="100" d="100"/>
      </p:scale>
      <p:origin x="0" y="-732"/>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D00D02-7ECE-9F4A-852C-3CC24F2A1FF4}" type="datetimeFigureOut">
              <a:rPr lang="en-US" smtClean="0"/>
              <a:t>2/3/2015</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AFACE20-B907-3F45-B620-82B0DC37CA69}" type="slidenum">
              <a:rPr lang="en-GB" smtClean="0"/>
              <a:t>‹#›</a:t>
            </a:fld>
            <a:endParaRPr lang="en-GB"/>
          </a:p>
        </p:txBody>
      </p:sp>
    </p:spTree>
    <p:extLst>
      <p:ext uri="{BB962C8B-B14F-4D97-AF65-F5344CB8AC3E}">
        <p14:creationId xmlns:p14="http://schemas.microsoft.com/office/powerpoint/2010/main" val="37489573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6DEB5D-347A-444F-90DE-1B6E2932F515}" type="datetimeFigureOut">
              <a:rPr lang="en-US" smtClean="0"/>
              <a:t>2/3/2015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7D2CA1-D120-9748-B6F6-7C32249A9953}" type="slidenum">
              <a:rPr lang="en-GB" smtClean="0"/>
              <a:t>‹#›</a:t>
            </a:fld>
            <a:endParaRPr lang="en-GB"/>
          </a:p>
        </p:txBody>
      </p:sp>
    </p:spTree>
    <p:extLst>
      <p:ext uri="{BB962C8B-B14F-4D97-AF65-F5344CB8AC3E}">
        <p14:creationId xmlns:p14="http://schemas.microsoft.com/office/powerpoint/2010/main" val="269122687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1</a:t>
            </a:fld>
            <a:endParaRPr lang="en-GB"/>
          </a:p>
        </p:txBody>
      </p:sp>
    </p:spTree>
    <p:extLst>
      <p:ext uri="{BB962C8B-B14F-4D97-AF65-F5344CB8AC3E}">
        <p14:creationId xmlns:p14="http://schemas.microsoft.com/office/powerpoint/2010/main" val="3225538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Green bubbles: </a:t>
            </a:r>
          </a:p>
          <a:p>
            <a:pPr marL="171450" indent="-171450">
              <a:buFont typeface="Arial"/>
              <a:buChar char="•"/>
            </a:pPr>
            <a:r>
              <a:rPr lang="en-GB" sz="1200" kern="1200" dirty="0" smtClean="0">
                <a:solidFill>
                  <a:schemeClr val="tx1"/>
                </a:solidFill>
                <a:effectLst/>
                <a:latin typeface="+mn-lt"/>
                <a:ea typeface="+mn-ea"/>
                <a:cs typeface="+mn-cs"/>
              </a:rPr>
              <a:t>Explain that these ‘rights’ are actually principles, because they are not reflected as such in the international legal framework. They are derived from sets of rights such as the human rights, the International Humanitarian Law or the refugee laws, but also from the principle of humanity and the humanitarian imperative. They are the moral and ethical basis of engagement of humanitarian agencies endorsing Sphere.</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Orange </a:t>
            </a:r>
            <a:r>
              <a:rPr lang="en-GB" sz="1200" kern="1200" dirty="0" smtClean="0">
                <a:solidFill>
                  <a:schemeClr val="tx1"/>
                </a:solidFill>
                <a:effectLst/>
                <a:latin typeface="+mn-lt"/>
                <a:ea typeface="+mn-ea"/>
                <a:cs typeface="+mn-cs"/>
              </a:rPr>
              <a:t>rectangles:</a:t>
            </a:r>
            <a:endParaRPr lang="en-GB" sz="1200" kern="1200" dirty="0" smtClean="0">
              <a:solidFill>
                <a:schemeClr val="tx1"/>
              </a:solidFill>
              <a:effectLst/>
              <a:latin typeface="+mn-lt"/>
              <a:ea typeface="+mn-ea"/>
              <a:cs typeface="+mn-cs"/>
            </a:endParaRPr>
          </a:p>
          <a:p>
            <a:pPr marL="171450" indent="-171450">
              <a:buFont typeface="Arial"/>
              <a:buChar char="•"/>
            </a:pPr>
            <a:r>
              <a:rPr lang="en-GB" sz="1200" kern="1200" dirty="0" smtClean="0">
                <a:solidFill>
                  <a:schemeClr val="tx1"/>
                </a:solidFill>
                <a:effectLst/>
                <a:latin typeface="+mn-lt"/>
                <a:ea typeface="+mn-ea"/>
                <a:cs typeface="+mn-cs"/>
              </a:rPr>
              <a:t>Prepare printouts of the Handout ‘Sources of international law for the Sphere Humanitarian Charter for each participant’</a:t>
            </a:r>
            <a:r>
              <a:rPr lang="en-GB" sz="1200" kern="1200" baseline="0" dirty="0" smtClean="0">
                <a:solidFill>
                  <a:schemeClr val="tx1"/>
                </a:solidFill>
                <a:effectLst/>
                <a:latin typeface="+mn-lt"/>
                <a:ea typeface="+mn-ea"/>
                <a:cs typeface="+mn-cs"/>
              </a:rPr>
              <a:t> i</a:t>
            </a:r>
            <a:r>
              <a:rPr lang="en-GB" sz="1200" kern="1200" dirty="0" smtClean="0">
                <a:solidFill>
                  <a:schemeClr val="tx1"/>
                </a:solidFill>
                <a:effectLst/>
                <a:latin typeface="+mn-lt"/>
                <a:ea typeface="+mn-ea"/>
                <a:cs typeface="+mn-cs"/>
              </a:rPr>
              <a:t>n case anyone wants to investigate the relationship between the Humanitarian Charter and the international legal framework further.</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Purple </a:t>
            </a:r>
            <a:r>
              <a:rPr lang="en-GB" sz="1200" kern="1200" dirty="0" smtClean="0">
                <a:solidFill>
                  <a:schemeClr val="tx1"/>
                </a:solidFill>
                <a:effectLst/>
                <a:latin typeface="+mn-lt"/>
                <a:ea typeface="+mn-ea"/>
                <a:cs typeface="+mn-cs"/>
              </a:rPr>
              <a:t>rectangles: </a:t>
            </a:r>
            <a:endParaRPr lang="en-GB" sz="1200" kern="1200" dirty="0" smtClean="0">
              <a:solidFill>
                <a:schemeClr val="tx1"/>
              </a:solidFill>
              <a:effectLst/>
              <a:latin typeface="+mn-lt"/>
              <a:ea typeface="+mn-ea"/>
              <a:cs typeface="+mn-cs"/>
            </a:endParaRPr>
          </a:p>
          <a:p>
            <a:pPr marL="171450" indent="-171450">
              <a:buFont typeface="Arial"/>
              <a:buChar char="•"/>
            </a:pPr>
            <a:r>
              <a:rPr lang="fr-CH" sz="1200" kern="1200" dirty="0" err="1" smtClean="0">
                <a:solidFill>
                  <a:schemeClr val="tx1"/>
                </a:solidFill>
                <a:effectLst/>
                <a:latin typeface="+mn-lt"/>
                <a:ea typeface="+mn-ea"/>
                <a:cs typeface="+mn-cs"/>
              </a:rPr>
              <a:t>Humanity</a:t>
            </a:r>
            <a:r>
              <a:rPr lang="fr-CH" sz="1200" kern="1200" dirty="0" smtClean="0">
                <a:solidFill>
                  <a:schemeClr val="tx1"/>
                </a:solidFill>
                <a:effectLst/>
                <a:latin typeface="+mn-lt"/>
                <a:ea typeface="+mn-ea"/>
                <a:cs typeface="+mn-cs"/>
              </a:rPr>
              <a:t>:</a:t>
            </a:r>
            <a:r>
              <a:rPr lang="fr-CH" sz="1200" kern="1200" baseline="0" dirty="0" smtClean="0">
                <a:solidFill>
                  <a:schemeClr val="tx1"/>
                </a:solidFill>
                <a:effectLst/>
                <a:latin typeface="+mn-lt"/>
                <a:ea typeface="+mn-ea"/>
                <a:cs typeface="+mn-cs"/>
              </a:rPr>
              <a:t> all </a:t>
            </a:r>
            <a:r>
              <a:rPr lang="fr-CH" sz="1200" kern="1200" baseline="0" dirty="0" err="1" smtClean="0">
                <a:solidFill>
                  <a:schemeClr val="tx1"/>
                </a:solidFill>
                <a:effectLst/>
                <a:latin typeface="+mn-lt"/>
                <a:ea typeface="+mn-ea"/>
                <a:cs typeface="+mn-cs"/>
              </a:rPr>
              <a:t>human</a:t>
            </a:r>
            <a:r>
              <a:rPr lang="fr-CH" sz="1200" kern="1200" baseline="0" dirty="0" smtClean="0">
                <a:solidFill>
                  <a:schemeClr val="tx1"/>
                </a:solidFill>
                <a:effectLst/>
                <a:latin typeface="+mn-lt"/>
                <a:ea typeface="+mn-ea"/>
                <a:cs typeface="+mn-cs"/>
              </a:rPr>
              <a:t> </a:t>
            </a:r>
            <a:r>
              <a:rPr lang="fr-CH" sz="1200" kern="1200" baseline="0" dirty="0" err="1" smtClean="0">
                <a:solidFill>
                  <a:schemeClr val="tx1"/>
                </a:solidFill>
                <a:effectLst/>
                <a:latin typeface="+mn-lt"/>
                <a:ea typeface="+mn-ea"/>
                <a:cs typeface="+mn-cs"/>
              </a:rPr>
              <a:t>beings</a:t>
            </a:r>
            <a:r>
              <a:rPr lang="fr-CH" sz="1200" kern="1200" baseline="0" dirty="0" smtClean="0">
                <a:solidFill>
                  <a:schemeClr val="tx1"/>
                </a:solidFill>
                <a:effectLst/>
                <a:latin typeface="+mn-lt"/>
                <a:ea typeface="+mn-ea"/>
                <a:cs typeface="+mn-cs"/>
              </a:rPr>
              <a:t> are </a:t>
            </a:r>
            <a:r>
              <a:rPr lang="fr-CH" sz="1200" kern="1200" baseline="0" dirty="0" err="1" smtClean="0">
                <a:solidFill>
                  <a:schemeClr val="tx1"/>
                </a:solidFill>
                <a:effectLst/>
                <a:latin typeface="+mn-lt"/>
                <a:ea typeface="+mn-ea"/>
                <a:cs typeface="+mn-cs"/>
              </a:rPr>
              <a:t>born</a:t>
            </a:r>
            <a:r>
              <a:rPr lang="fr-CH" sz="1200" kern="1200" baseline="0" dirty="0" smtClean="0">
                <a:solidFill>
                  <a:schemeClr val="tx1"/>
                </a:solidFill>
                <a:effectLst/>
                <a:latin typeface="+mn-lt"/>
                <a:ea typeface="+mn-ea"/>
                <a:cs typeface="+mn-cs"/>
              </a:rPr>
              <a:t> free and </a:t>
            </a:r>
            <a:r>
              <a:rPr lang="fr-CH" sz="1200" kern="1200" baseline="0" dirty="0" err="1" smtClean="0">
                <a:solidFill>
                  <a:schemeClr val="tx1"/>
                </a:solidFill>
                <a:effectLst/>
                <a:latin typeface="+mn-lt"/>
                <a:ea typeface="+mn-ea"/>
                <a:cs typeface="+mn-cs"/>
              </a:rPr>
              <a:t>equal</a:t>
            </a:r>
            <a:r>
              <a:rPr lang="fr-CH" sz="1200" kern="1200" baseline="0" dirty="0" smtClean="0">
                <a:solidFill>
                  <a:schemeClr val="tx1"/>
                </a:solidFill>
                <a:effectLst/>
                <a:latin typeface="+mn-lt"/>
                <a:ea typeface="+mn-ea"/>
                <a:cs typeface="+mn-cs"/>
              </a:rPr>
              <a:t> in </a:t>
            </a:r>
            <a:r>
              <a:rPr lang="fr-CH" sz="1200" kern="1200" baseline="0" dirty="0" err="1" smtClean="0">
                <a:solidFill>
                  <a:schemeClr val="tx1"/>
                </a:solidFill>
                <a:effectLst/>
                <a:latin typeface="+mn-lt"/>
                <a:ea typeface="+mn-ea"/>
                <a:cs typeface="+mn-cs"/>
              </a:rPr>
              <a:t>dignity</a:t>
            </a:r>
            <a:r>
              <a:rPr lang="fr-CH" sz="1200" kern="1200" baseline="0" dirty="0" smtClean="0">
                <a:solidFill>
                  <a:schemeClr val="tx1"/>
                </a:solidFill>
                <a:effectLst/>
                <a:latin typeface="+mn-lt"/>
                <a:ea typeface="+mn-ea"/>
                <a:cs typeface="+mn-cs"/>
              </a:rPr>
              <a:t> and </a:t>
            </a:r>
            <a:r>
              <a:rPr lang="fr-CH" sz="1200" kern="1200" baseline="0" dirty="0" err="1" smtClean="0">
                <a:solidFill>
                  <a:schemeClr val="tx1"/>
                </a:solidFill>
                <a:effectLst/>
                <a:latin typeface="+mn-lt"/>
                <a:ea typeface="+mn-ea"/>
                <a:cs typeface="+mn-cs"/>
              </a:rPr>
              <a:t>rights</a:t>
            </a:r>
            <a:r>
              <a:rPr lang="fr-CH" sz="1200" kern="1200" baseline="0" smtClean="0">
                <a:solidFill>
                  <a:schemeClr val="tx1"/>
                </a:solidFill>
                <a:effectLst/>
                <a:latin typeface="+mn-lt"/>
                <a:ea typeface="+mn-ea"/>
                <a:cs typeface="+mn-cs"/>
              </a:rPr>
              <a:t>. </a:t>
            </a:r>
          </a:p>
          <a:p>
            <a:pPr marL="171450" indent="-171450">
              <a:buFont typeface="Arial"/>
              <a:buChar char="•"/>
            </a:pPr>
            <a:r>
              <a:rPr lang="en-GB" sz="1200" kern="1200" smtClean="0">
                <a:solidFill>
                  <a:schemeClr val="tx1"/>
                </a:solidFill>
                <a:effectLst/>
                <a:latin typeface="+mn-lt"/>
                <a:ea typeface="+mn-ea"/>
                <a:cs typeface="+mn-cs"/>
              </a:rPr>
              <a:t>The </a:t>
            </a:r>
            <a:r>
              <a:rPr lang="en-GB" sz="1200" kern="1200" dirty="0" smtClean="0">
                <a:solidFill>
                  <a:schemeClr val="tx1"/>
                </a:solidFill>
                <a:effectLst/>
                <a:latin typeface="+mn-lt"/>
                <a:ea typeface="+mn-ea"/>
                <a:cs typeface="+mn-cs"/>
              </a:rPr>
              <a:t>Humanitarian Imperative: action should be taken to prevent or alleviate human suffering arising out of disaster or conflict, and nothing should override this principle.</a:t>
            </a:r>
          </a:p>
          <a:p>
            <a:pPr marL="171450" indent="-171450">
              <a:buFont typeface="Arial"/>
              <a:buChar char="•"/>
            </a:pPr>
            <a:r>
              <a:rPr lang="en-GB" sz="1200" kern="1200" dirty="0" smtClean="0">
                <a:solidFill>
                  <a:schemeClr val="tx1"/>
                </a:solidFill>
                <a:effectLst/>
                <a:latin typeface="+mn-lt"/>
                <a:ea typeface="+mn-ea"/>
                <a:cs typeface="+mn-cs"/>
              </a:rPr>
              <a:t>Impartiality: aid is provided on the basis of need and in proportion to need.</a:t>
            </a:r>
          </a:p>
          <a:p>
            <a:pPr marL="171450" indent="-171450">
              <a:buFont typeface="Arial"/>
              <a:buChar char="•"/>
            </a:pPr>
            <a:r>
              <a:rPr lang="en-GB" sz="1200" kern="1200" dirty="0" smtClean="0">
                <a:solidFill>
                  <a:schemeClr val="tx1"/>
                </a:solidFill>
                <a:effectLst/>
                <a:latin typeface="+mn-lt"/>
                <a:ea typeface="+mn-ea"/>
                <a:cs typeface="+mn-cs"/>
              </a:rPr>
              <a:t>Non-discrimination: no one should be discriminated against on any grounds of status, including age, gender, race, colour, ethnicity, sexual orientation, language, religion, disability, health status, political or other opinion, national or social origin.</a:t>
            </a:r>
          </a:p>
          <a:p>
            <a:pPr marL="171450" indent="-171450">
              <a:buFont typeface="Arial"/>
              <a:buChar char="•"/>
            </a:pPr>
            <a:r>
              <a:rPr lang="en-GB" sz="1200" kern="1200" dirty="0" smtClean="0">
                <a:solidFill>
                  <a:schemeClr val="tx1"/>
                </a:solidFill>
                <a:effectLst/>
                <a:latin typeface="+mn-lt"/>
                <a:ea typeface="+mn-ea"/>
                <a:cs typeface="+mn-cs"/>
              </a:rPr>
              <a:t>Non-partisan: we do not take sides between warring parties.</a:t>
            </a:r>
          </a:p>
        </p:txBody>
      </p:sp>
      <p:sp>
        <p:nvSpPr>
          <p:cNvPr id="4" name="Slide Number Placeholder 3"/>
          <p:cNvSpPr>
            <a:spLocks noGrp="1"/>
          </p:cNvSpPr>
          <p:nvPr>
            <p:ph type="sldNum" sz="quarter" idx="10"/>
          </p:nvPr>
        </p:nvSpPr>
        <p:spPr/>
        <p:txBody>
          <a:bodyPr/>
          <a:lstStyle/>
          <a:p>
            <a:fld id="{CB7D2CA1-D120-9748-B6F6-7C32249A9953}" type="slidenum">
              <a:rPr lang="en-GB" smtClean="0"/>
              <a:t>2</a:t>
            </a:fld>
            <a:endParaRPr lang="en-GB"/>
          </a:p>
        </p:txBody>
      </p:sp>
    </p:spTree>
    <p:extLst>
      <p:ext uri="{BB962C8B-B14F-4D97-AF65-F5344CB8AC3E}">
        <p14:creationId xmlns:p14="http://schemas.microsoft.com/office/powerpoint/2010/main" val="2978558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Optional slide (extract of the handout that would need to be distributed at the end of the session).</a:t>
            </a:r>
          </a:p>
        </p:txBody>
      </p:sp>
      <p:sp>
        <p:nvSpPr>
          <p:cNvPr id="4" name="Slide Number Placeholder 3"/>
          <p:cNvSpPr>
            <a:spLocks noGrp="1"/>
          </p:cNvSpPr>
          <p:nvPr>
            <p:ph type="sldNum" sz="quarter" idx="10"/>
          </p:nvPr>
        </p:nvSpPr>
        <p:spPr/>
        <p:txBody>
          <a:bodyPr/>
          <a:lstStyle/>
          <a:p>
            <a:fld id="{CB7D2CA1-D120-9748-B6F6-7C32249A9953}" type="slidenum">
              <a:rPr lang="en-GB" smtClean="0"/>
              <a:t>4</a:t>
            </a:fld>
            <a:endParaRPr lang="en-GB"/>
          </a:p>
        </p:txBody>
      </p:sp>
    </p:spTree>
    <p:extLst>
      <p:ext uri="{BB962C8B-B14F-4D97-AF65-F5344CB8AC3E}">
        <p14:creationId xmlns:p14="http://schemas.microsoft.com/office/powerpoint/2010/main" val="3339277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Optional slide (extract of the handout that would need to be distributed at the end of the session).</a:t>
            </a:r>
          </a:p>
          <a:p>
            <a:endParaRPr lang="en-GB" dirty="0"/>
          </a:p>
        </p:txBody>
      </p:sp>
      <p:sp>
        <p:nvSpPr>
          <p:cNvPr id="4" name="Slide Number Placeholder 3"/>
          <p:cNvSpPr>
            <a:spLocks noGrp="1"/>
          </p:cNvSpPr>
          <p:nvPr>
            <p:ph type="sldNum" sz="quarter" idx="10"/>
          </p:nvPr>
        </p:nvSpPr>
        <p:spPr/>
        <p:txBody>
          <a:bodyPr/>
          <a:lstStyle/>
          <a:p>
            <a:fld id="{CB7D2CA1-D120-9748-B6F6-7C32249A9953}" type="slidenum">
              <a:rPr lang="en-GB" smtClean="0"/>
              <a:t>5</a:t>
            </a:fld>
            <a:endParaRPr lang="en-GB"/>
          </a:p>
        </p:txBody>
      </p:sp>
    </p:spTree>
    <p:extLst>
      <p:ext uri="{BB962C8B-B14F-4D97-AF65-F5344CB8AC3E}">
        <p14:creationId xmlns:p14="http://schemas.microsoft.com/office/powerpoint/2010/main" val="34016827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655513"/>
            <a:ext cx="9144000" cy="1211010"/>
          </a:xfrm>
          <a:prstGeom prst="rect">
            <a:avLst/>
          </a:prstGeom>
        </p:spPr>
      </p:pic>
    </p:spTree>
    <p:extLst>
      <p:ext uri="{BB962C8B-B14F-4D97-AF65-F5344CB8AC3E}">
        <p14:creationId xmlns:p14="http://schemas.microsoft.com/office/powerpoint/2010/main" val="361182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7" name="Picture 6"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7679604"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smtClean="0"/>
              <a:t>Module A10 – Depicting Sphere and the Humanitarian Charter</a:t>
            </a:r>
          </a:p>
          <a:p>
            <a:r>
              <a:rPr lang="en-GB" smtClean="0"/>
              <a:t>Sphere Training Package 2015</a:t>
            </a:r>
            <a:endParaRPr lang="en-GB" dirty="0" smtClean="0"/>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87309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dy Layout no footer">
    <p:spTree>
      <p:nvGrpSpPr>
        <p:cNvPr id="1" name=""/>
        <p:cNvGrpSpPr/>
        <p:nvPr/>
      </p:nvGrpSpPr>
      <p:grpSpPr>
        <a:xfrm>
          <a:off x="0" y="0"/>
          <a:ext cx="0" cy="0"/>
          <a:chOff x="0" y="0"/>
          <a:chExt cx="0" cy="0"/>
        </a:xfrm>
      </p:grpSpPr>
      <p:sp>
        <p:nvSpPr>
          <p:cNvPr id="2" name="Title 1"/>
          <p:cNvSpPr>
            <a:spLocks noGrp="1"/>
          </p:cNvSpPr>
          <p:nvPr>
            <p:ph type="title"/>
          </p:nvPr>
        </p:nvSpPr>
        <p:spPr>
          <a:xfrm>
            <a:off x="457201" y="0"/>
            <a:ext cx="7629147" cy="1081760"/>
          </a:xfrm>
        </p:spPr>
        <p:txBody>
          <a:bodyPr anchor="ctr" anchorCtr="0">
            <a:noAutofit/>
          </a:bodyPr>
          <a:lstStyle>
            <a:lvl1pPr>
              <a:defRPr sz="2800"/>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Autofit/>
          </a:bodyPr>
          <a:lstStyle>
            <a:lvl1pPr>
              <a:buClr>
                <a:schemeClr val="tx2"/>
              </a:buClr>
              <a:defRPr sz="2200">
                <a:solidFill>
                  <a:srgbClr val="000000"/>
                </a:solidFill>
              </a:defRPr>
            </a:lvl1pPr>
            <a:lvl2pPr>
              <a:defRPr sz="2200">
                <a:solidFill>
                  <a:srgbClr val="000000"/>
                </a:solidFill>
              </a:defRPr>
            </a:lvl2pPr>
            <a:lvl3pPr>
              <a:defRPr sz="2200">
                <a:solidFill>
                  <a:srgbClr val="000000"/>
                </a:solidFill>
              </a:defRPr>
            </a:lvl3pPr>
          </a:lstStyle>
          <a:p>
            <a:pPr lvl="0"/>
            <a:r>
              <a:rPr lang="en-GB" dirty="0" smtClean="0"/>
              <a:t>Click to edit Master text styles</a:t>
            </a:r>
          </a:p>
          <a:p>
            <a:pPr lvl="1"/>
            <a:r>
              <a:rPr lang="en-GB" dirty="0" smtClean="0"/>
              <a:t>Second level</a:t>
            </a:r>
          </a:p>
          <a:p>
            <a:pPr lvl="2"/>
            <a:r>
              <a:rPr lang="en-GB" dirty="0" smtClean="0"/>
              <a:t>Third 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tx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pic>
        <p:nvPicPr>
          <p:cNvPr id="6" name="Picture 5" descr="charter.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21505" y="59147"/>
            <a:ext cx="1031799" cy="900000"/>
          </a:xfrm>
          <a:prstGeom prst="rect">
            <a:avLst/>
          </a:prstGeom>
        </p:spPr>
      </p:pic>
    </p:spTree>
    <p:extLst>
      <p:ext uri="{BB962C8B-B14F-4D97-AF65-F5344CB8AC3E}">
        <p14:creationId xmlns:p14="http://schemas.microsoft.com/office/powerpoint/2010/main" val="148567731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a:alphaModFix amt="73000"/>
            <a:extLst>
              <a:ext uri="{28A0092B-C50C-407E-A947-70E740481C1C}">
                <a14:useLocalDpi xmlns:a14="http://schemas.microsoft.com/office/drawing/2010/main" val="0"/>
              </a:ext>
            </a:extLst>
          </a:blip>
          <a:stretch>
            <a:fillRect/>
          </a:stretch>
        </p:blipFill>
        <p:spPr>
          <a:xfrm>
            <a:off x="5500687" y="3428900"/>
            <a:ext cx="3644656" cy="2882923"/>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10"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smtClean="0"/>
              <a:t>Module A10 – Depicting Sphere and the Humanitarian Charter</a:t>
            </a:r>
          </a:p>
          <a:p>
            <a:r>
              <a:rPr lang="en-GB" smtClean="0"/>
              <a:t>Sphere Training Package 2015</a:t>
            </a:r>
            <a:endParaRPr lang="en-GB" dirty="0" smtClean="0"/>
          </a:p>
        </p:txBody>
      </p:sp>
    </p:spTree>
    <p:extLst>
      <p:ext uri="{BB962C8B-B14F-4D97-AF65-F5344CB8AC3E}">
        <p14:creationId xmlns:p14="http://schemas.microsoft.com/office/powerpoint/2010/main" val="47193511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xercise Layout no graphic">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49029"/>
            <a:ext cx="9144000" cy="817494"/>
          </a:xfrm>
          <a:prstGeom prst="rect">
            <a:avLst/>
          </a:prstGeom>
        </p:spPr>
      </p:pic>
      <p:sp>
        <p:nvSpPr>
          <p:cNvPr id="2" name="Title 1"/>
          <p:cNvSpPr>
            <a:spLocks noGrp="1"/>
          </p:cNvSpPr>
          <p:nvPr>
            <p:ph type="title"/>
          </p:nvPr>
        </p:nvSpPr>
        <p:spPr>
          <a:xfrm>
            <a:off x="457201" y="0"/>
            <a:ext cx="8229600" cy="1081760"/>
          </a:xfrm>
        </p:spPr>
        <p:txBody>
          <a:bodyPr anchor="ctr" anchorCtr="0"/>
          <a:lstStyle>
            <a:lvl1pPr>
              <a:defRPr sz="2800">
                <a:solidFill>
                  <a:schemeClr val="accent1"/>
                </a:solidFill>
              </a:defRPr>
            </a:lvl1pPr>
          </a:lstStyle>
          <a:p>
            <a:r>
              <a:rPr lang="en-GB" dirty="0" smtClean="0"/>
              <a:t>Click to edit Master title style</a:t>
            </a:r>
            <a:endParaRPr lang="en-GB" dirty="0"/>
          </a:p>
        </p:txBody>
      </p:sp>
      <p:sp>
        <p:nvSpPr>
          <p:cNvPr id="8" name="Text Placeholder 2"/>
          <p:cNvSpPr>
            <a:spLocks noGrp="1"/>
          </p:cNvSpPr>
          <p:nvPr>
            <p:ph idx="1"/>
          </p:nvPr>
        </p:nvSpPr>
        <p:spPr>
          <a:xfrm>
            <a:off x="457200" y="1340442"/>
            <a:ext cx="8229600" cy="4785722"/>
          </a:xfrm>
          <a:prstGeom prst="rect">
            <a:avLst/>
          </a:prstGeom>
        </p:spPr>
        <p:txBody>
          <a:bodyPr vert="horz" lIns="91440" tIns="45720" rIns="91440" bIns="45720" rtlCol="0">
            <a:normAutofit/>
          </a:bodyPr>
          <a:lstStyle>
            <a:lvl1pPr>
              <a:buClr>
                <a:schemeClr val="tx2"/>
              </a:buClr>
              <a:defRPr sz="2200">
                <a:solidFill>
                  <a:schemeClr val="tx1"/>
                </a:solidFill>
              </a:defRPr>
            </a:lvl1pPr>
            <a:lvl2pPr>
              <a:buClr>
                <a:schemeClr val="bg2"/>
              </a:buClr>
              <a:defRPr sz="2200">
                <a:solidFill>
                  <a:schemeClr val="tx1"/>
                </a:solidFill>
              </a:defRPr>
            </a:lvl2pPr>
            <a:lvl3pPr>
              <a:buClr>
                <a:schemeClr val="bg2"/>
              </a:buClr>
              <a:defRPr sz="2200">
                <a:solidFill>
                  <a:schemeClr val="tx1"/>
                </a:solidFill>
              </a:defRPr>
            </a:lvl3pPr>
          </a:lstStyle>
          <a:p>
            <a:pPr lvl="0"/>
            <a:r>
              <a:rPr lang="en-GB" dirty="0" smtClean="0"/>
              <a:t>Click to edit Master text styles</a:t>
            </a:r>
          </a:p>
          <a:p>
            <a:pPr lvl="1"/>
            <a:r>
              <a:rPr lang="en-GB" dirty="0" smtClean="0"/>
              <a:t>Second level</a:t>
            </a:r>
          </a:p>
          <a:p>
            <a:pPr lvl="2"/>
            <a:r>
              <a:rPr lang="en-GB" dirty="0" smtClean="0"/>
              <a:t>Third </a:t>
            </a:r>
            <a:r>
              <a:rPr lang="en-GB" noProof="0" dirty="0" smtClean="0"/>
              <a:t>level</a:t>
            </a:r>
          </a:p>
        </p:txBody>
      </p:sp>
      <p:cxnSp>
        <p:nvCxnSpPr>
          <p:cNvPr id="13" name="Straight Connector 12"/>
          <p:cNvCxnSpPr/>
          <p:nvPr userDrawn="1"/>
        </p:nvCxnSpPr>
        <p:spPr>
          <a:xfrm>
            <a:off x="0" y="1057843"/>
            <a:ext cx="8889738"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7" name="Footer Placeholder 4"/>
          <p:cNvSpPr>
            <a:spLocks noGrp="1"/>
          </p:cNvSpPr>
          <p:nvPr>
            <p:ph type="ftr" sz="quarter" idx="3"/>
          </p:nvPr>
        </p:nvSpPr>
        <p:spPr>
          <a:xfrm>
            <a:off x="457198" y="6380737"/>
            <a:ext cx="6072099" cy="365125"/>
          </a:xfrm>
          <a:prstGeom prst="rect">
            <a:avLst/>
          </a:prstGeom>
        </p:spPr>
        <p:txBody>
          <a:bodyPr vert="horz" lIns="91440" tIns="45720" rIns="91440" bIns="45720" rtlCol="0" anchor="ctr"/>
          <a:lstStyle>
            <a:lvl1pPr algn="l">
              <a:defRPr sz="1000">
                <a:solidFill>
                  <a:schemeClr val="bg1"/>
                </a:solidFill>
                <a:latin typeface="Tahoma"/>
                <a:cs typeface="Tahoma"/>
              </a:defRPr>
            </a:lvl1pPr>
          </a:lstStyle>
          <a:p>
            <a:r>
              <a:rPr lang="en-GB" smtClean="0"/>
              <a:t>Module A10 – Depicting Sphere and the Humanitarian Charter</a:t>
            </a:r>
          </a:p>
          <a:p>
            <a:r>
              <a:rPr lang="en-GB" smtClean="0"/>
              <a:t>Sphere Training Package 2015</a:t>
            </a:r>
            <a:endParaRPr lang="en-GB" dirty="0" smtClean="0"/>
          </a:p>
        </p:txBody>
      </p:sp>
    </p:spTree>
    <p:extLst>
      <p:ext uri="{BB962C8B-B14F-4D97-AF65-F5344CB8AC3E}">
        <p14:creationId xmlns:p14="http://schemas.microsoft.com/office/powerpoint/2010/main" val="32778394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0"/>
            <a:ext cx="8229600" cy="1081760"/>
          </a:xfrm>
          <a:prstGeom prst="rect">
            <a:avLst/>
          </a:prstGeom>
          <a:noFill/>
        </p:spPr>
        <p:txBody>
          <a:bodyPr vert="horz" lIns="72000" tIns="36000" rIns="72000" bIns="36000" rtlCol="0" anchor="ctr" anchorCtr="0">
            <a:noAutofit/>
          </a:bodyPr>
          <a:lstStyle/>
          <a:p>
            <a:r>
              <a:rPr lang="en-GB" dirty="0" smtClean="0"/>
              <a:t>Click to edit </a:t>
            </a:r>
            <a:r>
              <a:rPr lang="en-GB" noProof="0" dirty="0" smtClean="0"/>
              <a:t>Master</a:t>
            </a:r>
            <a:r>
              <a:rPr lang="en-GB" dirty="0" smtClean="0"/>
              <a:t> title style</a:t>
            </a:r>
            <a:endParaRPr lang="en-GB" dirty="0"/>
          </a:p>
        </p:txBody>
      </p:sp>
      <p:sp>
        <p:nvSpPr>
          <p:cNvPr id="3" name="Text Placeholder 2"/>
          <p:cNvSpPr>
            <a:spLocks noGrp="1"/>
          </p:cNvSpPr>
          <p:nvPr>
            <p:ph type="body" idx="1"/>
          </p:nvPr>
        </p:nvSpPr>
        <p:spPr>
          <a:xfrm>
            <a:off x="457200" y="1352200"/>
            <a:ext cx="8229600" cy="4785722"/>
          </a:xfrm>
          <a:prstGeom prst="rect">
            <a:avLst/>
          </a:prstGeom>
        </p:spPr>
        <p:txBody>
          <a:bodyPr vert="horz" lIns="91440" tIns="45720" rIns="91440" bIns="45720" rtlCol="0">
            <a:noAutofit/>
          </a:bodyPr>
          <a:lstStyle/>
          <a:p>
            <a:pPr lvl="0"/>
            <a:r>
              <a:rPr lang="en-GB" dirty="0" smtClean="0"/>
              <a:t>Click to edit Master text s</a:t>
            </a:r>
            <a:r>
              <a:rPr lang="en-GB" noProof="0" dirty="0" err="1" smtClean="0"/>
              <a:t>tyles</a:t>
            </a:r>
            <a:endParaRPr lang="en-GB" noProof="0" dirty="0" smtClean="0"/>
          </a:p>
          <a:p>
            <a:pPr lvl="1"/>
            <a:r>
              <a:rPr lang="en-GB" noProof="0" dirty="0" smtClean="0"/>
              <a:t>Second level</a:t>
            </a:r>
          </a:p>
          <a:p>
            <a:pPr lvl="2"/>
            <a:r>
              <a:rPr lang="en-GB" noProof="0" dirty="0" smtClean="0"/>
              <a:t>Third level</a:t>
            </a:r>
          </a:p>
        </p:txBody>
      </p:sp>
      <p:sp>
        <p:nvSpPr>
          <p:cNvPr id="5" name="Footer Placeholder 4"/>
          <p:cNvSpPr>
            <a:spLocks noGrp="1"/>
          </p:cNvSpPr>
          <p:nvPr>
            <p:ph type="ftr" sz="quarter" idx="3"/>
          </p:nvPr>
        </p:nvSpPr>
        <p:spPr>
          <a:xfrm>
            <a:off x="457199" y="6329599"/>
            <a:ext cx="6302244" cy="365125"/>
          </a:xfrm>
          <a:prstGeom prst="rect">
            <a:avLst/>
          </a:prstGeom>
        </p:spPr>
        <p:txBody>
          <a:bodyPr vert="horz" lIns="91440" tIns="45720" rIns="91440" bIns="45720" rtlCol="0" anchor="ctr"/>
          <a:lstStyle>
            <a:lvl1pPr algn="l">
              <a:defRPr sz="1000">
                <a:solidFill>
                  <a:srgbClr val="004386"/>
                </a:solidFill>
                <a:latin typeface="Tahoma"/>
                <a:cs typeface="Tahoma"/>
              </a:defRPr>
            </a:lvl1pPr>
          </a:lstStyle>
          <a:p>
            <a:r>
              <a:rPr lang="en-GB" smtClean="0"/>
              <a:t>Module A10 – Depicting Sphere and the Humanitarian Charter</a:t>
            </a:r>
            <a:endParaRPr lang="en-GB" noProof="0" smtClean="0"/>
          </a:p>
          <a:p>
            <a:r>
              <a:rPr lang="en-GB" noProof="0" smtClean="0"/>
              <a:t>Sphere Training Package 2015</a:t>
            </a:r>
            <a:endParaRPr lang="en-GB" noProof="0" dirty="0" smtClean="0"/>
          </a:p>
        </p:txBody>
      </p:sp>
    </p:spTree>
    <p:extLst>
      <p:ext uri="{BB962C8B-B14F-4D97-AF65-F5344CB8AC3E}">
        <p14:creationId xmlns:p14="http://schemas.microsoft.com/office/powerpoint/2010/main" val="1775481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1" r:id="rId4"/>
    <p:sldLayoutId id="2147483652" r:id="rId5"/>
  </p:sldLayoutIdLst>
  <p:hf sldNum="0" hdr="0" dt="0"/>
  <p:txStyles>
    <p:titleStyle>
      <a:lvl1pPr algn="l" defTabSz="457200" rtl="0" eaLnBrk="1" latinLnBrk="0" hangingPunct="1">
        <a:lnSpc>
          <a:spcPct val="100000"/>
        </a:lnSpc>
        <a:spcBef>
          <a:spcPct val="0"/>
        </a:spcBef>
        <a:buNone/>
        <a:defRPr sz="2800" b="1" kern="1200">
          <a:solidFill>
            <a:schemeClr val="tx2"/>
          </a:solidFill>
          <a:latin typeface="Tahoma"/>
          <a:ea typeface="+mj-ea"/>
          <a:cs typeface="Tahoma"/>
        </a:defRPr>
      </a:lvl1pPr>
    </p:titleStyle>
    <p:bodyStyle>
      <a:lvl1pPr marL="0" indent="0" algn="l" defTabSz="457200" rtl="0" eaLnBrk="1" latinLnBrk="0" hangingPunct="1">
        <a:spcBef>
          <a:spcPct val="20000"/>
        </a:spcBef>
        <a:buClr>
          <a:schemeClr val="tx2"/>
        </a:buClr>
        <a:buFontTx/>
        <a:buNone/>
        <a:defRPr sz="2200" kern="1200">
          <a:solidFill>
            <a:srgbClr val="004386"/>
          </a:solidFill>
          <a:latin typeface="Tahoma"/>
          <a:ea typeface="+mn-ea"/>
          <a:cs typeface="Tahoma"/>
        </a:defRPr>
      </a:lvl1pPr>
      <a:lvl2pPr marL="541338" indent="-365125" algn="l" defTabSz="457200" rtl="0" eaLnBrk="1" latinLnBrk="0" hangingPunct="1">
        <a:spcBef>
          <a:spcPts val="1000"/>
        </a:spcBef>
        <a:buClr>
          <a:schemeClr val="tx2"/>
        </a:buClr>
        <a:buFont typeface="Arial"/>
        <a:buChar char="•"/>
        <a:defRPr sz="2200" kern="1200">
          <a:solidFill>
            <a:srgbClr val="004386"/>
          </a:solidFill>
          <a:latin typeface="Tahoma"/>
          <a:ea typeface="+mn-ea"/>
          <a:cs typeface="Tahoma"/>
        </a:defRPr>
      </a:lvl2pPr>
      <a:lvl3pPr marL="1082675" indent="-365125" algn="l" defTabSz="457200" rtl="0" eaLnBrk="1" latinLnBrk="0" hangingPunct="1">
        <a:spcBef>
          <a:spcPts val="1000"/>
        </a:spcBef>
        <a:buClr>
          <a:schemeClr val="tx2"/>
        </a:buClr>
        <a:buFont typeface="Lucida Grande"/>
        <a:buChar char="-"/>
        <a:defRPr sz="2200" kern="1200">
          <a:solidFill>
            <a:srgbClr val="004386"/>
          </a:solidFill>
          <a:latin typeface="Tahoma"/>
          <a:ea typeface="+mn-ea"/>
          <a:cs typeface="Tahoma"/>
        </a:defRPr>
      </a:lvl3pPr>
      <a:lvl4pPr marL="16002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4pPr>
      <a:lvl5pPr marL="2057400" indent="-228600" algn="l" defTabSz="457200" rtl="0" eaLnBrk="1" latinLnBrk="0" hangingPunct="1">
        <a:spcBef>
          <a:spcPct val="20000"/>
        </a:spcBef>
        <a:buFont typeface="Arial"/>
        <a:buChar char="»"/>
        <a:defRPr sz="2400" kern="1200">
          <a:solidFill>
            <a:schemeClr val="tx1"/>
          </a:solidFill>
          <a:latin typeface="Lucida Sans Regular"/>
          <a:ea typeface="+mn-ea"/>
          <a:cs typeface="Lucida 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Word_Document11.docx"/><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Word_Document22.docx"/><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package" Target="../embeddings/Microsoft_Word_Document33.docx"/><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57854" y="6104352"/>
            <a:ext cx="4606304" cy="338554"/>
          </a:xfrm>
          <a:prstGeom prst="rect">
            <a:avLst/>
          </a:prstGeom>
          <a:noFill/>
        </p:spPr>
        <p:txBody>
          <a:bodyPr wrap="square" rtlCol="0">
            <a:spAutoFit/>
          </a:bodyPr>
          <a:lstStyle/>
          <a:p>
            <a:r>
              <a:rPr lang="en-GB" sz="1600" dirty="0">
                <a:solidFill>
                  <a:schemeClr val="bg1"/>
                </a:solidFill>
                <a:latin typeface="Tahoma"/>
                <a:cs typeface="Tahoma"/>
              </a:rPr>
              <a:t>Module </a:t>
            </a:r>
            <a:r>
              <a:rPr lang="en-GB" sz="1600" dirty="0" smtClean="0">
                <a:solidFill>
                  <a:schemeClr val="bg1"/>
                </a:solidFill>
                <a:latin typeface="Tahoma"/>
                <a:cs typeface="Tahoma"/>
              </a:rPr>
              <a:t>A10 </a:t>
            </a:r>
            <a:r>
              <a:rPr lang="en-GB" sz="1600" dirty="0">
                <a:solidFill>
                  <a:schemeClr val="bg1"/>
                </a:solidFill>
                <a:latin typeface="Tahoma"/>
                <a:cs typeface="Tahoma"/>
              </a:rPr>
              <a:t>– </a:t>
            </a:r>
            <a:r>
              <a:rPr lang="en-GB" sz="1600" dirty="0" smtClean="0">
                <a:solidFill>
                  <a:schemeClr val="bg1"/>
                </a:solidFill>
                <a:latin typeface="Tahoma"/>
                <a:cs typeface="Tahoma"/>
              </a:rPr>
              <a:t>Sphere </a:t>
            </a:r>
            <a:r>
              <a:rPr lang="en-GB" sz="1600" dirty="0">
                <a:solidFill>
                  <a:schemeClr val="bg1"/>
                </a:solidFill>
                <a:latin typeface="Tahoma"/>
                <a:cs typeface="Tahoma"/>
              </a:rPr>
              <a:t>Training Package </a:t>
            </a:r>
            <a:r>
              <a:rPr lang="en-GB" sz="1600" dirty="0" smtClean="0">
                <a:solidFill>
                  <a:schemeClr val="bg1"/>
                </a:solidFill>
                <a:latin typeface="Tahoma"/>
                <a:cs typeface="Tahoma"/>
              </a:rPr>
              <a:t>2015</a:t>
            </a:r>
            <a:endParaRPr lang="en-GB" sz="1600" dirty="0">
              <a:solidFill>
                <a:schemeClr val="bg1"/>
              </a:solidFill>
              <a:latin typeface="Tahoma"/>
              <a:cs typeface="Tahoma"/>
            </a:endParaRPr>
          </a:p>
        </p:txBody>
      </p:sp>
      <p:sp>
        <p:nvSpPr>
          <p:cNvPr id="7" name="Title 1"/>
          <p:cNvSpPr txBox="1">
            <a:spLocks/>
          </p:cNvSpPr>
          <p:nvPr/>
        </p:nvSpPr>
        <p:spPr>
          <a:xfrm>
            <a:off x="1704783" y="4052922"/>
            <a:ext cx="5736579" cy="1180338"/>
          </a:xfrm>
          <a:prstGeom prst="rect">
            <a:avLst/>
          </a:prstGeom>
          <a:noFill/>
        </p:spPr>
        <p:txBody>
          <a:bodyPr anchor="t" anchorCtr="0">
            <a:noAutofit/>
          </a:bodyPr>
          <a:lstStyle>
            <a:lvl1pPr algn="ctr" defTabSz="457200" rtl="0" eaLnBrk="1" latinLnBrk="0" hangingPunct="1">
              <a:lnSpc>
                <a:spcPct val="90000"/>
              </a:lnSpc>
              <a:spcBef>
                <a:spcPct val="0"/>
              </a:spcBef>
              <a:buNone/>
              <a:defRPr sz="4000" b="1" kern="1200" baseline="0">
                <a:solidFill>
                  <a:schemeClr val="bg2"/>
                </a:solidFill>
                <a:latin typeface="+mj-lt"/>
                <a:ea typeface="+mj-ea"/>
                <a:cs typeface="Lucida Sans Regular"/>
              </a:defRPr>
            </a:lvl1pPr>
          </a:lstStyle>
          <a:p>
            <a:pPr>
              <a:lnSpc>
                <a:spcPct val="100000"/>
              </a:lnSpc>
            </a:pPr>
            <a:r>
              <a:rPr lang="en-GB" sz="2400" b="0" i="1" dirty="0">
                <a:solidFill>
                  <a:schemeClr val="accent1"/>
                </a:solidFill>
                <a:latin typeface="Tahoma"/>
                <a:cs typeface="Tahoma"/>
              </a:rPr>
              <a:t>What is the Humanitarian Charter and how can you use it for your work?</a:t>
            </a:r>
          </a:p>
        </p:txBody>
      </p:sp>
      <p:sp>
        <p:nvSpPr>
          <p:cNvPr id="6" name="TextBox 5"/>
          <p:cNvSpPr txBox="1"/>
          <p:nvPr/>
        </p:nvSpPr>
        <p:spPr>
          <a:xfrm>
            <a:off x="1517254" y="2388016"/>
            <a:ext cx="6111628" cy="940770"/>
          </a:xfrm>
          <a:prstGeom prst="rect">
            <a:avLst/>
          </a:prstGeom>
          <a:noFill/>
        </p:spPr>
        <p:txBody>
          <a:bodyPr wrap="square" lIns="0" tIns="0" rIns="0" bIns="0" rtlCol="0">
            <a:spAutoFit/>
          </a:bodyPr>
          <a:lstStyle/>
          <a:p>
            <a:pPr algn="ctr">
              <a:lnSpc>
                <a:spcPct val="110000"/>
              </a:lnSpc>
            </a:pPr>
            <a:r>
              <a:rPr lang="en-GB" sz="2800" b="1" dirty="0" smtClean="0">
                <a:solidFill>
                  <a:schemeClr val="tx2"/>
                </a:solidFill>
                <a:latin typeface="Tahoma"/>
                <a:cs typeface="Tahoma"/>
              </a:rPr>
              <a:t>Depicting </a:t>
            </a:r>
            <a:r>
              <a:rPr lang="en-GB" sz="2800" b="1" dirty="0">
                <a:solidFill>
                  <a:schemeClr val="tx2"/>
                </a:solidFill>
                <a:latin typeface="Tahoma"/>
                <a:cs typeface="Tahoma"/>
              </a:rPr>
              <a:t>Sphere </a:t>
            </a:r>
            <a:r>
              <a:rPr lang="en-GB" sz="2800" b="1" dirty="0">
                <a:solidFill>
                  <a:srgbClr val="004386"/>
                </a:solidFill>
                <a:latin typeface="Tahoma"/>
                <a:cs typeface="Tahoma"/>
              </a:rPr>
              <a:t>and</a:t>
            </a:r>
            <a:r>
              <a:rPr lang="en-GB" sz="2800" b="1" dirty="0">
                <a:solidFill>
                  <a:schemeClr val="tx2"/>
                </a:solidFill>
                <a:latin typeface="Tahoma"/>
                <a:cs typeface="Tahoma"/>
              </a:rPr>
              <a:t> the Humanitarian Charter</a:t>
            </a:r>
            <a:endParaRPr lang="en-GB" sz="2800" b="1" dirty="0">
              <a:latin typeface="Tahoma"/>
              <a:cs typeface="Tahoma"/>
            </a:endParaRPr>
          </a:p>
        </p:txBody>
      </p:sp>
      <p:pic>
        <p:nvPicPr>
          <p:cNvPr id="9" name="Picture 8" descr="Sphere-Project-Logo-Standard-No-Tagline-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6655" y="523525"/>
            <a:ext cx="2739825" cy="1109629"/>
          </a:xfrm>
          <a:prstGeom prst="rect">
            <a:avLst/>
          </a:prstGeom>
        </p:spPr>
      </p:pic>
    </p:spTree>
    <p:extLst>
      <p:ext uri="{BB962C8B-B14F-4D97-AF65-F5344CB8AC3E}">
        <p14:creationId xmlns:p14="http://schemas.microsoft.com/office/powerpoint/2010/main" val="34079025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keywords game</a:t>
            </a:r>
          </a:p>
        </p:txBody>
      </p:sp>
      <p:sp>
        <p:nvSpPr>
          <p:cNvPr id="4" name="Footer Placeholder 3"/>
          <p:cNvSpPr>
            <a:spLocks noGrp="1"/>
          </p:cNvSpPr>
          <p:nvPr>
            <p:ph type="ftr" sz="quarter" idx="3"/>
          </p:nvPr>
        </p:nvSpPr>
        <p:spPr/>
        <p:txBody>
          <a:bodyPr/>
          <a:lstStyle/>
          <a:p>
            <a:r>
              <a:rPr lang="en-GB" smtClean="0"/>
              <a:t>Module A10 – Depicting Sphere and the Humanitarian Charter</a:t>
            </a:r>
          </a:p>
          <a:p>
            <a:r>
              <a:rPr lang="en-GB" smtClean="0"/>
              <a:t>Sphere Training Package 2015</a:t>
            </a:r>
            <a:endParaRPr lang="en-GB" dirty="0" smtClean="0"/>
          </a:p>
        </p:txBody>
      </p:sp>
      <p:graphicFrame>
        <p:nvGraphicFramePr>
          <p:cNvPr id="6" name="Object 5"/>
          <p:cNvGraphicFramePr>
            <a:graphicFrameLocks noChangeAspect="1"/>
          </p:cNvGraphicFramePr>
          <p:nvPr>
            <p:extLst>
              <p:ext uri="{D42A27DB-BD31-4B8C-83A1-F6EECF244321}">
                <p14:modId xmlns:p14="http://schemas.microsoft.com/office/powerpoint/2010/main" val="1809756797"/>
              </p:ext>
            </p:extLst>
          </p:nvPr>
        </p:nvGraphicFramePr>
        <p:xfrm>
          <a:off x="973622" y="1231830"/>
          <a:ext cx="6978559" cy="4715511"/>
        </p:xfrm>
        <a:graphic>
          <a:graphicData uri="http://schemas.openxmlformats.org/presentationml/2006/ole">
            <mc:AlternateContent xmlns:mc="http://schemas.openxmlformats.org/markup-compatibility/2006">
              <mc:Choice xmlns:v="urn:schemas-microsoft-com:vml" Requires="v">
                <p:oleObj spid="_x0000_s1045" name="Document" r:id="rId5" imgW="8890000" imgH="6007100" progId="Word.Document.12">
                  <p:embed/>
                </p:oleObj>
              </mc:Choice>
              <mc:Fallback>
                <p:oleObj name="Document" r:id="rId5" imgW="8890000" imgH="6007100" progId="Word.Document.12">
                  <p:embed/>
                  <p:pic>
                    <p:nvPicPr>
                      <p:cNvPr id="0" name=""/>
                      <p:cNvPicPr/>
                      <p:nvPr/>
                    </p:nvPicPr>
                    <p:blipFill>
                      <a:blip r:embed="rId6"/>
                      <a:stretch>
                        <a:fillRect/>
                      </a:stretch>
                    </p:blipFill>
                    <p:spPr>
                      <a:xfrm>
                        <a:off x="973622" y="1231830"/>
                        <a:ext cx="6978559" cy="4715511"/>
                      </a:xfrm>
                      <a:prstGeom prst="rect">
                        <a:avLst/>
                      </a:prstGeom>
                    </p:spPr>
                  </p:pic>
                </p:oleObj>
              </mc:Fallback>
            </mc:AlternateContent>
          </a:graphicData>
        </a:graphic>
      </p:graphicFrame>
    </p:spTree>
    <p:extLst>
      <p:ext uri="{BB962C8B-B14F-4D97-AF65-F5344CB8AC3E}">
        <p14:creationId xmlns:p14="http://schemas.microsoft.com/office/powerpoint/2010/main" val="2542064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GB" smtClean="0"/>
              <a:t>Module A10 – Depicting Sphere and the Humanitarian Charter</a:t>
            </a:r>
          </a:p>
          <a:p>
            <a:r>
              <a:rPr lang="en-GB" smtClean="0"/>
              <a:t>Sphere Training Package 2015</a:t>
            </a:r>
            <a:endParaRPr lang="en-GB" dirty="0" smtClean="0"/>
          </a:p>
        </p:txBody>
      </p:sp>
      <p:sp>
        <p:nvSpPr>
          <p:cNvPr id="5" name="Title 1"/>
          <p:cNvSpPr>
            <a:spLocks noGrp="1"/>
          </p:cNvSpPr>
          <p:nvPr>
            <p:ph type="title"/>
          </p:nvPr>
        </p:nvSpPr>
        <p:spPr>
          <a:xfrm>
            <a:off x="457201" y="0"/>
            <a:ext cx="7679604" cy="1081760"/>
          </a:xfrm>
        </p:spPr>
        <p:txBody>
          <a:bodyPr/>
          <a:lstStyle/>
          <a:p>
            <a:r>
              <a:rPr lang="en-GB" dirty="0"/>
              <a:t>Key </a:t>
            </a:r>
            <a:r>
              <a:rPr lang="en-GB" dirty="0" smtClean="0"/>
              <a:t>messages</a:t>
            </a:r>
            <a:endParaRPr lang="en-GB" dirty="0"/>
          </a:p>
        </p:txBody>
      </p:sp>
      <p:sp>
        <p:nvSpPr>
          <p:cNvPr id="6" name="Content Placeholder 2"/>
          <p:cNvSpPr>
            <a:spLocks noGrp="1"/>
          </p:cNvSpPr>
          <p:nvPr>
            <p:ph idx="1"/>
          </p:nvPr>
        </p:nvSpPr>
        <p:spPr>
          <a:xfrm>
            <a:off x="457200" y="1340442"/>
            <a:ext cx="8229600" cy="4785722"/>
          </a:xfrm>
        </p:spPr>
        <p:txBody>
          <a:bodyPr/>
          <a:lstStyle/>
          <a:p>
            <a:pPr lvl="1">
              <a:spcBef>
                <a:spcPts val="1600"/>
              </a:spcBef>
            </a:pPr>
            <a:r>
              <a:rPr lang="en-GB" dirty="0"/>
              <a:t>The Humanitarian Charter is the backbone of the Sphere project and is articulated around </a:t>
            </a:r>
            <a:r>
              <a:rPr lang="en-GB" dirty="0">
                <a:solidFill>
                  <a:srgbClr val="579305"/>
                </a:solidFill>
              </a:rPr>
              <a:t>three</a:t>
            </a:r>
            <a:r>
              <a:rPr lang="en-GB" dirty="0"/>
              <a:t> </a:t>
            </a:r>
            <a:r>
              <a:rPr lang="en-GB" dirty="0">
                <a:solidFill>
                  <a:schemeClr val="accent1"/>
                </a:solidFill>
              </a:rPr>
              <a:t>“rights”</a:t>
            </a:r>
            <a:r>
              <a:rPr lang="en-GB" dirty="0"/>
              <a:t>, underpinned by both legal instruments and ethical principles: </a:t>
            </a:r>
            <a:r>
              <a:rPr lang="en-GB" i="1" dirty="0">
                <a:solidFill>
                  <a:schemeClr val="accent1"/>
                </a:solidFill>
              </a:rPr>
              <a:t>The right to life with dignity, the right to protection and security and the right to humanitarian </a:t>
            </a:r>
            <a:r>
              <a:rPr lang="en-GB" i="1" dirty="0" smtClean="0">
                <a:solidFill>
                  <a:schemeClr val="accent1"/>
                </a:solidFill>
              </a:rPr>
              <a:t>assistance</a:t>
            </a:r>
            <a:r>
              <a:rPr lang="en-GB" dirty="0"/>
              <a:t>.</a:t>
            </a:r>
            <a:endParaRPr lang="en-GB" i="1" dirty="0">
              <a:solidFill>
                <a:schemeClr val="accent1"/>
              </a:solidFill>
            </a:endParaRPr>
          </a:p>
          <a:p>
            <a:pPr lvl="1">
              <a:spcBef>
                <a:spcPts val="1600"/>
              </a:spcBef>
            </a:pPr>
            <a:r>
              <a:rPr lang="en-GB" dirty="0"/>
              <a:t>The Humanitarian Charter guides stakeholders on </a:t>
            </a:r>
            <a:r>
              <a:rPr lang="en-GB" dirty="0">
                <a:solidFill>
                  <a:srgbClr val="579305"/>
                </a:solidFill>
              </a:rPr>
              <a:t>roles and responsibilities</a:t>
            </a:r>
            <a:r>
              <a:rPr lang="en-GB" dirty="0"/>
              <a:t> in humanitarian </a:t>
            </a:r>
            <a:r>
              <a:rPr lang="en-GB" dirty="0" smtClean="0"/>
              <a:t>action.</a:t>
            </a:r>
            <a:endParaRPr lang="en-GB" dirty="0"/>
          </a:p>
          <a:p>
            <a:pPr lvl="1">
              <a:spcBef>
                <a:spcPts val="1600"/>
              </a:spcBef>
            </a:pPr>
            <a:r>
              <a:rPr lang="en-GB" dirty="0"/>
              <a:t>The Humanitarian Charter is the </a:t>
            </a:r>
            <a:r>
              <a:rPr lang="en-GB" dirty="0">
                <a:solidFill>
                  <a:srgbClr val="579305"/>
                </a:solidFill>
              </a:rPr>
              <a:t>ethical and legal basis of engagement </a:t>
            </a:r>
            <a:r>
              <a:rPr lang="en-GB" dirty="0"/>
              <a:t>of humanitarian agencies endorsing Sphere, and translates into four commitments: </a:t>
            </a:r>
            <a:r>
              <a:rPr lang="en-GB" i="1" dirty="0">
                <a:solidFill>
                  <a:srgbClr val="579305"/>
                </a:solidFill>
              </a:rPr>
              <a:t>humanitarian assistance should be people-centred, minimise adverse effects, respect the Code of Conduct and be accountable</a:t>
            </a:r>
            <a:r>
              <a:rPr lang="en-GB" dirty="0"/>
              <a:t>.</a:t>
            </a:r>
          </a:p>
        </p:txBody>
      </p:sp>
    </p:spTree>
    <p:extLst>
      <p:ext uri="{BB962C8B-B14F-4D97-AF65-F5344CB8AC3E}">
        <p14:creationId xmlns:p14="http://schemas.microsoft.com/office/powerpoint/2010/main" val="2057731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1" y="0"/>
            <a:ext cx="7162985" cy="1081760"/>
          </a:xfrm>
        </p:spPr>
        <p:txBody>
          <a:bodyPr/>
          <a:lstStyle/>
          <a:p>
            <a:r>
              <a:rPr lang="en-GB" sz="2600" dirty="0"/>
              <a:t>Overview: Sources of international law for the Sphere Humanitarian Charter</a:t>
            </a:r>
          </a:p>
        </p:txBody>
      </p:sp>
      <p:graphicFrame>
        <p:nvGraphicFramePr>
          <p:cNvPr id="5" name="Object 4"/>
          <p:cNvGraphicFramePr>
            <a:graphicFrameLocks noChangeAspect="1"/>
          </p:cNvGraphicFramePr>
          <p:nvPr>
            <p:extLst>
              <p:ext uri="{D42A27DB-BD31-4B8C-83A1-F6EECF244321}">
                <p14:modId xmlns:p14="http://schemas.microsoft.com/office/powerpoint/2010/main" val="3558782919"/>
              </p:ext>
            </p:extLst>
          </p:nvPr>
        </p:nvGraphicFramePr>
        <p:xfrm>
          <a:off x="457201" y="1216987"/>
          <a:ext cx="8044117" cy="5513504"/>
        </p:xfrm>
        <a:graphic>
          <a:graphicData uri="http://schemas.openxmlformats.org/presentationml/2006/ole">
            <mc:AlternateContent xmlns:mc="http://schemas.openxmlformats.org/markup-compatibility/2006">
              <mc:Choice xmlns:v="urn:schemas-microsoft-com:vml" Requires="v">
                <p:oleObj spid="_x0000_s18454" name="Document" r:id="rId5" imgW="10134600" imgH="6946900" progId="Word.Document.12">
                  <p:embed/>
                </p:oleObj>
              </mc:Choice>
              <mc:Fallback>
                <p:oleObj name="Document" r:id="rId5" imgW="10134600" imgH="6946900" progId="Word.Document.12">
                  <p:embed/>
                  <p:pic>
                    <p:nvPicPr>
                      <p:cNvPr id="0" name=""/>
                      <p:cNvPicPr/>
                      <p:nvPr/>
                    </p:nvPicPr>
                    <p:blipFill>
                      <a:blip r:embed="rId6"/>
                      <a:stretch>
                        <a:fillRect/>
                      </a:stretch>
                    </p:blipFill>
                    <p:spPr>
                      <a:xfrm>
                        <a:off x="457201" y="1216987"/>
                        <a:ext cx="8044117" cy="5513504"/>
                      </a:xfrm>
                      <a:prstGeom prst="rect">
                        <a:avLst/>
                      </a:prstGeom>
                    </p:spPr>
                  </p:pic>
                </p:oleObj>
              </mc:Fallback>
            </mc:AlternateContent>
          </a:graphicData>
        </a:graphic>
      </p:graphicFrame>
      <p:sp>
        <p:nvSpPr>
          <p:cNvPr id="6" name="Content Placeholder 5"/>
          <p:cNvSpPr>
            <a:spLocks noGrp="1"/>
          </p:cNvSpPr>
          <p:nvPr/>
        </p:nvSpPr>
        <p:spPr>
          <a:xfrm>
            <a:off x="7820765" y="5882492"/>
            <a:ext cx="1122680" cy="773430"/>
          </a:xfrm>
          <a:prstGeom prst="rect">
            <a:avLst/>
          </a:prstGeom>
        </p:spPr>
        <p:txBody>
          <a:bodyPr vert="horz" wrap="square" lIns="91440" tIns="45720" rIns="91440" bIns="45720" rtlCol="0">
            <a:noAutofit/>
          </a:bodyPr>
          <a:lstStyle/>
          <a:p>
            <a:pPr algn="r">
              <a:spcBef>
                <a:spcPts val="215"/>
              </a:spcBef>
              <a:spcAft>
                <a:spcPts val="0"/>
              </a:spcAft>
            </a:pPr>
            <a:r>
              <a:rPr lang="en-GB" sz="900" i="1" dirty="0">
                <a:solidFill>
                  <a:srgbClr val="000000"/>
                </a:solidFill>
                <a:latin typeface="Tahoma"/>
                <a:ea typeface="ＭＳ 明朝"/>
                <a:cs typeface="Times New Roman"/>
              </a:rPr>
              <a:t>Adapted from ICRC course on International Humanitarian Law</a:t>
            </a:r>
            <a:endParaRPr lang="en-GB" sz="1000" dirty="0">
              <a:effectLst/>
              <a:latin typeface="Times"/>
              <a:ea typeface="ＭＳ 明朝"/>
              <a:cs typeface="Times New Roman"/>
            </a:endParaRPr>
          </a:p>
        </p:txBody>
      </p:sp>
    </p:spTree>
    <p:extLst>
      <p:ext uri="{BB962C8B-B14F-4D97-AF65-F5344CB8AC3E}">
        <p14:creationId xmlns:p14="http://schemas.microsoft.com/office/powerpoint/2010/main" val="26796400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p:cNvSpPr>
            <a:spLocks noGrp="1"/>
          </p:cNvSpPr>
          <p:nvPr>
            <p:ph type="title"/>
          </p:nvPr>
        </p:nvSpPr>
        <p:spPr>
          <a:xfrm>
            <a:off x="457201" y="0"/>
            <a:ext cx="7629147" cy="1081760"/>
          </a:xfrm>
        </p:spPr>
        <p:txBody>
          <a:bodyPr/>
          <a:lstStyle/>
          <a:p>
            <a:r>
              <a:rPr lang="en-GB" sz="2600" dirty="0"/>
              <a:t>In which situation are </a:t>
            </a:r>
            <a:r>
              <a:rPr lang="en-GB" sz="2600" dirty="0" smtClean="0"/>
              <a:t>we</a:t>
            </a:r>
            <a:r>
              <a:rPr lang="en-GB" sz="2600" dirty="0"/>
              <a:t> </a:t>
            </a:r>
            <a:r>
              <a:rPr lang="en-GB" sz="2600" dirty="0" smtClean="0"/>
              <a:t>and which </a:t>
            </a:r>
            <a:br>
              <a:rPr lang="en-GB" sz="2600" dirty="0" smtClean="0"/>
            </a:br>
            <a:r>
              <a:rPr lang="en-GB" sz="2600" dirty="0" smtClean="0"/>
              <a:t>laws </a:t>
            </a:r>
            <a:r>
              <a:rPr lang="en-GB" sz="2600" dirty="0"/>
              <a:t>apply?</a:t>
            </a:r>
          </a:p>
        </p:txBody>
      </p:sp>
      <p:sp>
        <p:nvSpPr>
          <p:cNvPr id="10" name="Content Placeholder 5"/>
          <p:cNvSpPr>
            <a:spLocks noGrp="1"/>
          </p:cNvSpPr>
          <p:nvPr/>
        </p:nvSpPr>
        <p:spPr>
          <a:xfrm>
            <a:off x="4881239" y="6449917"/>
            <a:ext cx="3369735" cy="247395"/>
          </a:xfrm>
          <a:prstGeom prst="rect">
            <a:avLst/>
          </a:prstGeom>
        </p:spPr>
        <p:txBody>
          <a:bodyPr vert="horz" wrap="square" lIns="91440" tIns="45720" rIns="91440" bIns="45720" rtlCol="0">
            <a:noAutofit/>
          </a:bodyPr>
          <a:lstStyle/>
          <a:p>
            <a:pPr algn="r">
              <a:spcBef>
                <a:spcPts val="215"/>
              </a:spcBef>
              <a:spcAft>
                <a:spcPts val="0"/>
              </a:spcAft>
            </a:pPr>
            <a:r>
              <a:rPr lang="en-GB" sz="900" i="1" dirty="0">
                <a:solidFill>
                  <a:srgbClr val="000000"/>
                </a:solidFill>
                <a:latin typeface="Tahoma"/>
                <a:ea typeface="ＭＳ 明朝"/>
                <a:cs typeface="Times New Roman"/>
              </a:rPr>
              <a:t>Adapted from ICRC course on International Humanitarian Law</a:t>
            </a:r>
            <a:endParaRPr lang="en-GB" sz="1000" dirty="0">
              <a:effectLst/>
              <a:latin typeface="Times"/>
              <a:ea typeface="ＭＳ 明朝"/>
              <a:cs typeface="Times New Roman"/>
            </a:endParaRPr>
          </a:p>
        </p:txBody>
      </p:sp>
      <p:graphicFrame>
        <p:nvGraphicFramePr>
          <p:cNvPr id="11" name="Object 10"/>
          <p:cNvGraphicFramePr>
            <a:graphicFrameLocks noChangeAspect="1"/>
          </p:cNvGraphicFramePr>
          <p:nvPr>
            <p:extLst>
              <p:ext uri="{D42A27DB-BD31-4B8C-83A1-F6EECF244321}">
                <p14:modId xmlns:p14="http://schemas.microsoft.com/office/powerpoint/2010/main" val="1838294865"/>
              </p:ext>
            </p:extLst>
          </p:nvPr>
        </p:nvGraphicFramePr>
        <p:xfrm>
          <a:off x="904036" y="1238464"/>
          <a:ext cx="7402507" cy="5122749"/>
        </p:xfrm>
        <a:graphic>
          <a:graphicData uri="http://schemas.openxmlformats.org/presentationml/2006/ole">
            <mc:AlternateContent xmlns:mc="http://schemas.openxmlformats.org/markup-compatibility/2006">
              <mc:Choice xmlns:v="urn:schemas-microsoft-com:vml" Requires="v">
                <p:oleObj spid="_x0000_s19478" name="Document" r:id="rId5" imgW="7010400" imgH="4851400" progId="Word.Document.12">
                  <p:embed/>
                </p:oleObj>
              </mc:Choice>
              <mc:Fallback>
                <p:oleObj name="Document" r:id="rId5" imgW="7010400" imgH="4851400" progId="Word.Document.12">
                  <p:embed/>
                  <p:pic>
                    <p:nvPicPr>
                      <p:cNvPr id="0" name=""/>
                      <p:cNvPicPr/>
                      <p:nvPr/>
                    </p:nvPicPr>
                    <p:blipFill>
                      <a:blip r:embed="rId6"/>
                      <a:stretch>
                        <a:fillRect/>
                      </a:stretch>
                    </p:blipFill>
                    <p:spPr>
                      <a:xfrm>
                        <a:off x="904036" y="1238464"/>
                        <a:ext cx="7402507" cy="5122749"/>
                      </a:xfrm>
                      <a:prstGeom prst="rect">
                        <a:avLst/>
                      </a:prstGeom>
                    </p:spPr>
                  </p:pic>
                </p:oleObj>
              </mc:Fallback>
            </mc:AlternateContent>
          </a:graphicData>
        </a:graphic>
      </p:graphicFrame>
    </p:spTree>
    <p:extLst>
      <p:ext uri="{BB962C8B-B14F-4D97-AF65-F5344CB8AC3E}">
        <p14:creationId xmlns:p14="http://schemas.microsoft.com/office/powerpoint/2010/main" val="1016558143"/>
      </p:ext>
    </p:extLst>
  </p:cSld>
  <p:clrMapOvr>
    <a:masterClrMapping/>
  </p:clrMapOvr>
  <p:timing>
    <p:tnLst>
      <p:par>
        <p:cTn id="1" dur="indefinite" restart="never" nodeType="tmRoot"/>
      </p:par>
    </p:tnLst>
  </p:timing>
</p:sld>
</file>

<file path=ppt/theme/theme1.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5">
            <a:lumMod val="20000"/>
            <a:lumOff val="80000"/>
          </a:schemeClr>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Sphere.thmx</Template>
  <TotalTime>3982</TotalTime>
  <Words>475</Words>
  <Application>Microsoft Office PowerPoint</Application>
  <PresentationFormat>On-screen Show (4:3)</PresentationFormat>
  <Paragraphs>34</Paragraphs>
  <Slides>5</Slides>
  <Notes>4</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5" baseType="lpstr">
      <vt:lpstr>ＭＳ 明朝</vt:lpstr>
      <vt:lpstr>Arial</vt:lpstr>
      <vt:lpstr>Calibri</vt:lpstr>
      <vt:lpstr>Lucida Grande</vt:lpstr>
      <vt:lpstr>Lucida Sans Regular</vt:lpstr>
      <vt:lpstr>Tahoma</vt:lpstr>
      <vt:lpstr>Times</vt:lpstr>
      <vt:lpstr>Times New Roman</vt:lpstr>
      <vt:lpstr>Sphere</vt:lpstr>
      <vt:lpstr>Document</vt:lpstr>
      <vt:lpstr>PowerPoint Presentation</vt:lpstr>
      <vt:lpstr>The keywords game</vt:lpstr>
      <vt:lpstr>Key messages</vt:lpstr>
      <vt:lpstr>Overview: Sources of international law for the Sphere Humanitarian Charter</vt:lpstr>
      <vt:lpstr>In which situation are we and which  laws apply?</vt:lpstr>
    </vt:vector>
  </TitlesOfParts>
  <Company>Word Smiths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Smith</dc:creator>
  <cp:lastModifiedBy>CeciliaFurtade</cp:lastModifiedBy>
  <cp:revision>202</cp:revision>
  <dcterms:created xsi:type="dcterms:W3CDTF">2014-12-22T15:37:12Z</dcterms:created>
  <dcterms:modified xsi:type="dcterms:W3CDTF">2015-02-03T17:56:22Z</dcterms:modified>
</cp:coreProperties>
</file>